
<file path=[Content_Types].xml><?xml version="1.0" encoding="utf-8"?>
<Types xmlns="http://schemas.openxmlformats.org/package/2006/content-types">
  <Default Extension="png" ContentType="image/png"/>
  <Default Extension="bin" ContentType="application/vnd.openxmlformats-officedocument.oleObject"/>
  <Default Extension="com&amp;app=2002&amp;size=f9999,10000&amp;q=a80&amp;n=0&amp;g=0n&amp;fmt=jpeg" ContentType="image/jpeg"/>
  <Default Extension="jpeg" ContentType="image/jpeg"/>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Default Extension="cn&amp;app=2002&amp;size=f9999,10000&amp;q=a80&amp;n=0&amp;g=0n&amp;fmt=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8.xml" ContentType="application/vnd.openxmlformats-officedocument.presentationml.tags+xml"/>
  <Override PartName="/ppt/notesSlides/notesSlide11.xml" ContentType="application/vnd.openxmlformats-officedocument.presentationml.notesSlide+xml"/>
  <Override PartName="/ppt/tags/tag69.xml" ContentType="application/vnd.openxmlformats-officedocument.presentationml.tags+xml"/>
  <Override PartName="/ppt/notesSlides/notesSlide1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4.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4"/>
  </p:notesMasterIdLst>
  <p:sldIdLst>
    <p:sldId id="256" r:id="rId2"/>
    <p:sldId id="257" r:id="rId3"/>
    <p:sldId id="258" r:id="rId4"/>
    <p:sldId id="259" r:id="rId5"/>
    <p:sldId id="260" r:id="rId6"/>
    <p:sldId id="261" r:id="rId7"/>
    <p:sldId id="262" r:id="rId8"/>
    <p:sldId id="263" r:id="rId9"/>
    <p:sldId id="264" r:id="rId10"/>
    <p:sldId id="266" r:id="rId11"/>
    <p:sldId id="265" r:id="rId12"/>
    <p:sldId id="271" r:id="rId13"/>
    <p:sldId id="353" r:id="rId14"/>
    <p:sldId id="273" r:id="rId15"/>
    <p:sldId id="272" r:id="rId16"/>
    <p:sldId id="274" r:id="rId17"/>
    <p:sldId id="276" r:id="rId18"/>
    <p:sldId id="277" r:id="rId19"/>
    <p:sldId id="278" r:id="rId20"/>
    <p:sldId id="279" r:id="rId21"/>
    <p:sldId id="280" r:id="rId22"/>
    <p:sldId id="352" r:id="rId23"/>
    <p:sldId id="285" r:id="rId24"/>
    <p:sldId id="286" r:id="rId25"/>
    <p:sldId id="282" r:id="rId26"/>
    <p:sldId id="283" r:id="rId27"/>
    <p:sldId id="284" r:id="rId28"/>
    <p:sldId id="287" r:id="rId29"/>
    <p:sldId id="288" r:id="rId30"/>
    <p:sldId id="289" r:id="rId31"/>
    <p:sldId id="303" r:id="rId32"/>
    <p:sldId id="301" r:id="rId33"/>
    <p:sldId id="290" r:id="rId34"/>
    <p:sldId id="298" r:id="rId35"/>
    <p:sldId id="302" r:id="rId36"/>
    <p:sldId id="349" r:id="rId37"/>
    <p:sldId id="354" r:id="rId38"/>
    <p:sldId id="292" r:id="rId39"/>
    <p:sldId id="293" r:id="rId40"/>
    <p:sldId id="294" r:id="rId41"/>
    <p:sldId id="295" r:id="rId42"/>
    <p:sldId id="346" r:id="rId43"/>
    <p:sldId id="360" r:id="rId44"/>
    <p:sldId id="361" r:id="rId45"/>
    <p:sldId id="362" r:id="rId46"/>
    <p:sldId id="355" r:id="rId47"/>
    <p:sldId id="356" r:id="rId48"/>
    <p:sldId id="357" r:id="rId49"/>
    <p:sldId id="358" r:id="rId50"/>
    <p:sldId id="359" r:id="rId51"/>
    <p:sldId id="351" r:id="rId52"/>
    <p:sldId id="350" r:id="rId53"/>
    <p:sldId id="347" r:id="rId54"/>
    <p:sldId id="348" r:id="rId55"/>
    <p:sldId id="312" r:id="rId56"/>
    <p:sldId id="313" r:id="rId57"/>
    <p:sldId id="314" r:id="rId58"/>
    <p:sldId id="315" r:id="rId59"/>
    <p:sldId id="316" r:id="rId60"/>
    <p:sldId id="317" r:id="rId61"/>
    <p:sldId id="318" r:id="rId62"/>
    <p:sldId id="319" r:id="rId63"/>
    <p:sldId id="320" r:id="rId64"/>
    <p:sldId id="305" r:id="rId65"/>
    <p:sldId id="321" r:id="rId66"/>
    <p:sldId id="322" r:id="rId67"/>
    <p:sldId id="306" r:id="rId68"/>
    <p:sldId id="323" r:id="rId69"/>
    <p:sldId id="307" r:id="rId70"/>
    <p:sldId id="345" r:id="rId71"/>
    <p:sldId id="437" r:id="rId72"/>
    <p:sldId id="438" r:id="rId73"/>
    <p:sldId id="439" r:id="rId74"/>
    <p:sldId id="440" r:id="rId75"/>
    <p:sldId id="308" r:id="rId76"/>
    <p:sldId id="338" r:id="rId77"/>
    <p:sldId id="339" r:id="rId78"/>
    <p:sldId id="340" r:id="rId79"/>
    <p:sldId id="337" r:id="rId80"/>
    <p:sldId id="325" r:id="rId81"/>
    <p:sldId id="326" r:id="rId82"/>
    <p:sldId id="327" r:id="rId83"/>
    <p:sldId id="328" r:id="rId84"/>
    <p:sldId id="332" r:id="rId85"/>
    <p:sldId id="333" r:id="rId86"/>
    <p:sldId id="334" r:id="rId87"/>
    <p:sldId id="341" r:id="rId88"/>
    <p:sldId id="342" r:id="rId89"/>
    <p:sldId id="343" r:id="rId90"/>
    <p:sldId id="344" r:id="rId91"/>
    <p:sldId id="309" r:id="rId92"/>
    <p:sldId id="335" r:id="rId93"/>
    <p:sldId id="336" r:id="rId94"/>
    <p:sldId id="441" r:id="rId95"/>
    <p:sldId id="442" r:id="rId96"/>
    <p:sldId id="310" r:id="rId97"/>
    <p:sldId id="311" r:id="rId98"/>
    <p:sldId id="423" r:id="rId99"/>
    <p:sldId id="424" r:id="rId100"/>
    <p:sldId id="425" r:id="rId101"/>
    <p:sldId id="426" r:id="rId102"/>
    <p:sldId id="427" r:id="rId103"/>
    <p:sldId id="428" r:id="rId104"/>
    <p:sldId id="381" r:id="rId105"/>
    <p:sldId id="363" r:id="rId106"/>
    <p:sldId id="364" r:id="rId107"/>
    <p:sldId id="365" r:id="rId108"/>
    <p:sldId id="366" r:id="rId109"/>
    <p:sldId id="367" r:id="rId110"/>
    <p:sldId id="370" r:id="rId111"/>
    <p:sldId id="371" r:id="rId112"/>
    <p:sldId id="372" r:id="rId113"/>
    <p:sldId id="421" r:id="rId114"/>
    <p:sldId id="413" r:id="rId115"/>
    <p:sldId id="414" r:id="rId116"/>
    <p:sldId id="477" r:id="rId117"/>
    <p:sldId id="409" r:id="rId118"/>
    <p:sldId id="436" r:id="rId119"/>
    <p:sldId id="410" r:id="rId120"/>
    <p:sldId id="411" r:id="rId121"/>
    <p:sldId id="375" r:id="rId122"/>
    <p:sldId id="415" r:id="rId123"/>
    <p:sldId id="422" r:id="rId124"/>
    <p:sldId id="419" r:id="rId125"/>
    <p:sldId id="429" r:id="rId126"/>
    <p:sldId id="473" r:id="rId127"/>
    <p:sldId id="430" r:id="rId128"/>
    <p:sldId id="431" r:id="rId129"/>
    <p:sldId id="377" r:id="rId130"/>
    <p:sldId id="434" r:id="rId131"/>
    <p:sldId id="435" r:id="rId132"/>
    <p:sldId id="474" r:id="rId133"/>
    <p:sldId id="464" r:id="rId134"/>
    <p:sldId id="382" r:id="rId135"/>
    <p:sldId id="471" r:id="rId136"/>
    <p:sldId id="460" r:id="rId137"/>
    <p:sldId id="461" r:id="rId138"/>
    <p:sldId id="462" r:id="rId139"/>
    <p:sldId id="463" r:id="rId140"/>
    <p:sldId id="472" r:id="rId141"/>
    <p:sldId id="465" r:id="rId142"/>
    <p:sldId id="466" r:id="rId143"/>
    <p:sldId id="467" r:id="rId144"/>
    <p:sldId id="468" r:id="rId145"/>
    <p:sldId id="469" r:id="rId146"/>
    <p:sldId id="445" r:id="rId147"/>
    <p:sldId id="446" r:id="rId148"/>
    <p:sldId id="447" r:id="rId149"/>
    <p:sldId id="470" r:id="rId150"/>
    <p:sldId id="448" r:id="rId151"/>
    <p:sldId id="449" r:id="rId152"/>
    <p:sldId id="450" r:id="rId153"/>
    <p:sldId id="475" r:id="rId154"/>
    <p:sldId id="476" r:id="rId155"/>
    <p:sldId id="395" r:id="rId156"/>
    <p:sldId id="396" r:id="rId157"/>
    <p:sldId id="456" r:id="rId158"/>
    <p:sldId id="457" r:id="rId159"/>
    <p:sldId id="401" r:id="rId160"/>
    <p:sldId id="405" r:id="rId161"/>
    <p:sldId id="459" r:id="rId162"/>
    <p:sldId id="458" r:id="rId1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015" autoAdjust="0"/>
    <p:restoredTop sz="95349" autoAdjust="0"/>
  </p:normalViewPr>
  <p:slideViewPr>
    <p:cSldViewPr snapToGrid="0">
      <p:cViewPr varScale="1">
        <p:scale>
          <a:sx n="88" d="100"/>
          <a:sy n="88" d="100"/>
        </p:scale>
        <p:origin x="162" y="66"/>
      </p:cViewPr>
      <p:guideLst>
        <p:guide orient="horz" pos="2160"/>
        <p:guide pos="3840"/>
      </p:guideLst>
    </p:cSldViewPr>
  </p:slideViewPr>
  <p:notesTextViewPr>
    <p:cViewPr>
      <p:scale>
        <a:sx n="150" d="100"/>
        <a:sy n="150" d="100"/>
      </p:scale>
      <p:origin x="0" y="0"/>
    </p:cViewPr>
  </p:notesTextViewPr>
  <p:sorterViewPr>
    <p:cViewPr varScale="1">
      <p:scale>
        <a:sx n="1" d="1"/>
        <a:sy n="1" d="1"/>
      </p:scale>
      <p:origin x="0" y="-4912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54AC62-90F1-4083-AA59-3BC4E528AEDB}"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zh-CN" altLang="en-US"/>
        </a:p>
      </dgm:t>
    </dgm:pt>
    <dgm:pt modelId="{8095C372-EA37-4D70-9463-D782D1DF3F4E}">
      <dgm:prSet phldrT="[文本]" custT="1"/>
      <dgm:spPr/>
      <dgm:t>
        <a:bodyPr/>
        <a:lstStyle/>
        <a:p>
          <a:r>
            <a:rPr lang="zh-CN" altLang="en-US" sz="2000" b="1" dirty="0" smtClean="0">
              <a:solidFill>
                <a:schemeClr val="tx1"/>
              </a:solidFill>
              <a:latin typeface="+mn-ea"/>
              <a:ea typeface="+mn-ea"/>
            </a:rPr>
            <a:t>环污染境问题</a:t>
          </a:r>
          <a:endParaRPr lang="zh-CN" altLang="en-US" sz="2000" b="1" dirty="0">
            <a:solidFill>
              <a:schemeClr val="tx1"/>
            </a:solidFill>
            <a:latin typeface="+mn-ea"/>
            <a:ea typeface="+mn-ea"/>
          </a:endParaRPr>
        </a:p>
      </dgm:t>
    </dgm:pt>
    <dgm:pt modelId="{BA549267-F801-478A-B662-7510F8CFCCBB}" type="parTrans" cxnId="{119CE8CA-2CD2-43F5-9F98-9A3B034FCFF3}">
      <dgm:prSet/>
      <dgm:spPr/>
      <dgm:t>
        <a:bodyPr/>
        <a:lstStyle/>
        <a:p>
          <a:endParaRPr lang="zh-CN" altLang="en-US" sz="2000" b="1">
            <a:solidFill>
              <a:schemeClr val="tx1"/>
            </a:solidFill>
            <a:latin typeface="+mn-ea"/>
            <a:ea typeface="+mn-ea"/>
          </a:endParaRPr>
        </a:p>
      </dgm:t>
    </dgm:pt>
    <dgm:pt modelId="{B95B10E8-E8C5-4821-A4B1-21BADB32CF96}" type="sibTrans" cxnId="{119CE8CA-2CD2-43F5-9F98-9A3B034FCFF3}">
      <dgm:prSet/>
      <dgm:spPr/>
      <dgm:t>
        <a:bodyPr/>
        <a:lstStyle/>
        <a:p>
          <a:endParaRPr lang="zh-CN" altLang="en-US" sz="2000" b="1">
            <a:solidFill>
              <a:schemeClr val="tx1"/>
            </a:solidFill>
            <a:latin typeface="+mn-ea"/>
            <a:ea typeface="+mn-ea"/>
          </a:endParaRPr>
        </a:p>
      </dgm:t>
    </dgm:pt>
    <dgm:pt modelId="{7D6F8408-4B1D-4540-8FCC-DDA370B4574D}">
      <dgm:prSet phldrT="[文本]" custT="1"/>
      <dgm:spPr/>
      <dgm:t>
        <a:bodyPr/>
        <a:lstStyle/>
        <a:p>
          <a:r>
            <a:rPr lang="zh-CN" altLang="en-US" sz="2000" b="1" dirty="0" smtClean="0">
              <a:solidFill>
                <a:schemeClr val="tx1"/>
              </a:solidFill>
              <a:latin typeface="+mn-ea"/>
              <a:ea typeface="+mn-ea"/>
            </a:rPr>
            <a:t>环境污染问题</a:t>
          </a:r>
          <a:endParaRPr lang="zh-CN" altLang="en-US" sz="2000" b="1" dirty="0">
            <a:solidFill>
              <a:schemeClr val="tx1"/>
            </a:solidFill>
            <a:latin typeface="+mn-ea"/>
            <a:ea typeface="+mn-ea"/>
          </a:endParaRPr>
        </a:p>
      </dgm:t>
    </dgm:pt>
    <dgm:pt modelId="{F2F46820-82B3-4B22-BD56-5733868B6F53}" type="parTrans" cxnId="{3680EAD2-7789-4B08-B7A8-3410E3688DE2}">
      <dgm:prSet custT="1"/>
      <dgm:spPr/>
      <dgm:t>
        <a:bodyPr/>
        <a:lstStyle/>
        <a:p>
          <a:endParaRPr lang="zh-CN" altLang="en-US" sz="2000" b="1">
            <a:solidFill>
              <a:schemeClr val="tx1"/>
            </a:solidFill>
            <a:latin typeface="+mn-ea"/>
            <a:ea typeface="+mn-ea"/>
          </a:endParaRPr>
        </a:p>
      </dgm:t>
    </dgm:pt>
    <dgm:pt modelId="{E1A66F46-EC0B-4EE9-942D-F2CC3D7259FE}" type="sibTrans" cxnId="{3680EAD2-7789-4B08-B7A8-3410E3688DE2}">
      <dgm:prSet/>
      <dgm:spPr/>
      <dgm:t>
        <a:bodyPr/>
        <a:lstStyle/>
        <a:p>
          <a:endParaRPr lang="zh-CN" altLang="en-US" sz="2000" b="1">
            <a:solidFill>
              <a:schemeClr val="tx1"/>
            </a:solidFill>
            <a:latin typeface="+mn-ea"/>
            <a:ea typeface="+mn-ea"/>
          </a:endParaRPr>
        </a:p>
      </dgm:t>
    </dgm:pt>
    <dgm:pt modelId="{E5075CE9-5A17-42D0-9661-EDA2117DCC2A}">
      <dgm:prSet phldrT="[文本]" custT="1"/>
      <dgm:spPr/>
      <dgm:t>
        <a:bodyPr/>
        <a:lstStyle/>
        <a:p>
          <a:r>
            <a:rPr lang="zh-CN" altLang="en-US" sz="2000" b="1" dirty="0" smtClean="0">
              <a:solidFill>
                <a:schemeClr val="tx1"/>
              </a:solidFill>
              <a:latin typeface="+mn-ea"/>
              <a:ea typeface="+mn-ea"/>
            </a:rPr>
            <a:t>由环境污染演化而来的问题</a:t>
          </a:r>
          <a:endParaRPr lang="zh-CN" altLang="en-US" sz="2000" b="1" dirty="0">
            <a:solidFill>
              <a:schemeClr val="tx1"/>
            </a:solidFill>
            <a:latin typeface="+mn-ea"/>
            <a:ea typeface="+mn-ea"/>
          </a:endParaRPr>
        </a:p>
      </dgm:t>
    </dgm:pt>
    <dgm:pt modelId="{98DA44CC-3748-45B2-9213-A4B3BD6A3520}" type="parTrans" cxnId="{B93EF557-F3F0-40FA-B1E0-2B31C384F6B2}">
      <dgm:prSet custT="1"/>
      <dgm:spPr/>
      <dgm:t>
        <a:bodyPr/>
        <a:lstStyle/>
        <a:p>
          <a:endParaRPr lang="zh-CN" altLang="en-US" sz="2000" b="1">
            <a:solidFill>
              <a:schemeClr val="tx1"/>
            </a:solidFill>
            <a:latin typeface="+mn-ea"/>
            <a:ea typeface="+mn-ea"/>
          </a:endParaRPr>
        </a:p>
      </dgm:t>
    </dgm:pt>
    <dgm:pt modelId="{4017F33A-17D9-44EF-BD77-5663163DF001}" type="sibTrans" cxnId="{B93EF557-F3F0-40FA-B1E0-2B31C384F6B2}">
      <dgm:prSet/>
      <dgm:spPr/>
      <dgm:t>
        <a:bodyPr/>
        <a:lstStyle/>
        <a:p>
          <a:endParaRPr lang="zh-CN" altLang="en-US" sz="2000" b="1">
            <a:solidFill>
              <a:schemeClr val="tx1"/>
            </a:solidFill>
            <a:latin typeface="+mn-ea"/>
            <a:ea typeface="+mn-ea"/>
          </a:endParaRPr>
        </a:p>
      </dgm:t>
    </dgm:pt>
    <dgm:pt modelId="{654976F0-36BE-4FA0-9577-083346B27B9E}">
      <dgm:prSet custT="1"/>
      <dgm:spPr/>
      <dgm:t>
        <a:bodyPr/>
        <a:lstStyle/>
        <a:p>
          <a:r>
            <a:rPr lang="zh-CN" altLang="en-US" sz="2000" b="1" dirty="0" smtClean="0">
              <a:solidFill>
                <a:schemeClr val="tx1"/>
              </a:solidFill>
              <a:latin typeface="+mn-ea"/>
              <a:ea typeface="+mn-ea"/>
            </a:rPr>
            <a:t>全球变暖</a:t>
          </a:r>
          <a:endParaRPr lang="en-US" altLang="zh-CN" sz="2000" b="1" dirty="0" smtClean="0">
            <a:solidFill>
              <a:schemeClr val="tx1"/>
            </a:solidFill>
            <a:latin typeface="+mn-ea"/>
            <a:ea typeface="+mn-ea"/>
          </a:endParaRPr>
        </a:p>
        <a:p>
          <a:r>
            <a:rPr lang="zh-CN" altLang="en-US" sz="2000" b="1" dirty="0" smtClean="0">
              <a:solidFill>
                <a:schemeClr val="tx1"/>
              </a:solidFill>
              <a:latin typeface="+mn-ea"/>
              <a:ea typeface="+mn-ea"/>
            </a:rPr>
            <a:t>酸雨</a:t>
          </a:r>
          <a:endParaRPr lang="en-US" altLang="zh-CN" sz="2000" b="1" dirty="0" smtClean="0">
            <a:solidFill>
              <a:schemeClr val="tx1"/>
            </a:solidFill>
            <a:latin typeface="+mn-ea"/>
            <a:ea typeface="+mn-ea"/>
          </a:endParaRPr>
        </a:p>
        <a:p>
          <a:r>
            <a:rPr lang="zh-CN" altLang="en-US" sz="2000" b="1" dirty="0" smtClean="0">
              <a:solidFill>
                <a:schemeClr val="tx1"/>
              </a:solidFill>
              <a:latin typeface="+mn-ea"/>
              <a:ea typeface="+mn-ea"/>
            </a:rPr>
            <a:t>臭氧空洞</a:t>
          </a:r>
          <a:endParaRPr lang="zh-CN" altLang="en-US" sz="2000" b="1" dirty="0">
            <a:solidFill>
              <a:schemeClr val="tx1"/>
            </a:solidFill>
            <a:latin typeface="+mn-ea"/>
            <a:ea typeface="+mn-ea"/>
          </a:endParaRPr>
        </a:p>
      </dgm:t>
    </dgm:pt>
    <dgm:pt modelId="{F554451A-D3D0-4D30-8113-99B458EAA015}" type="parTrans" cxnId="{83D8C3D9-5FDB-445F-8835-6891D88A5B31}">
      <dgm:prSet custT="1"/>
      <dgm:spPr/>
      <dgm:t>
        <a:bodyPr/>
        <a:lstStyle/>
        <a:p>
          <a:endParaRPr lang="zh-CN" altLang="en-US" sz="2000" b="1">
            <a:solidFill>
              <a:schemeClr val="tx1"/>
            </a:solidFill>
            <a:latin typeface="+mn-ea"/>
            <a:ea typeface="+mn-ea"/>
          </a:endParaRPr>
        </a:p>
      </dgm:t>
    </dgm:pt>
    <dgm:pt modelId="{90351F88-A14D-42BD-9FBA-A1C8EE73E024}" type="sibTrans" cxnId="{83D8C3D9-5FDB-445F-8835-6891D88A5B31}">
      <dgm:prSet/>
      <dgm:spPr/>
      <dgm:t>
        <a:bodyPr/>
        <a:lstStyle/>
        <a:p>
          <a:endParaRPr lang="zh-CN" altLang="en-US" sz="2000" b="1">
            <a:solidFill>
              <a:schemeClr val="tx1"/>
            </a:solidFill>
            <a:latin typeface="+mn-ea"/>
            <a:ea typeface="+mn-ea"/>
          </a:endParaRPr>
        </a:p>
      </dgm:t>
    </dgm:pt>
    <dgm:pt modelId="{090CE7F3-F02A-4C3B-A3C7-3C18F4DB9E96}">
      <dgm:prSet custT="1"/>
      <dgm:spPr/>
      <dgm:t>
        <a:bodyPr/>
        <a:lstStyle/>
        <a:p>
          <a:r>
            <a:rPr lang="zh-CN" altLang="en-US" sz="2000" b="1" dirty="0" smtClean="0">
              <a:solidFill>
                <a:schemeClr val="tx1"/>
              </a:solidFill>
              <a:latin typeface="+mn-ea"/>
              <a:ea typeface="+mn-ea"/>
            </a:rPr>
            <a:t>光污染</a:t>
          </a:r>
          <a:endParaRPr lang="zh-CN" altLang="en-US" sz="2000" b="1" dirty="0">
            <a:solidFill>
              <a:schemeClr val="tx1"/>
            </a:solidFill>
            <a:latin typeface="+mn-ea"/>
            <a:ea typeface="+mn-ea"/>
          </a:endParaRPr>
        </a:p>
      </dgm:t>
    </dgm:pt>
    <dgm:pt modelId="{E71F9A7D-87D3-41E2-8FD1-28C6AEDE08CA}" type="parTrans" cxnId="{B9329DE4-8A6F-4202-AC95-944F432619B0}">
      <dgm:prSet custT="1"/>
      <dgm:spPr/>
      <dgm:t>
        <a:bodyPr/>
        <a:lstStyle/>
        <a:p>
          <a:endParaRPr lang="zh-CN" altLang="en-US" sz="2000" b="1">
            <a:solidFill>
              <a:schemeClr val="tx1"/>
            </a:solidFill>
            <a:latin typeface="+mn-ea"/>
            <a:ea typeface="+mn-ea"/>
          </a:endParaRPr>
        </a:p>
      </dgm:t>
    </dgm:pt>
    <dgm:pt modelId="{EA6AB201-A905-46A5-A508-DB98AC224DB2}" type="sibTrans" cxnId="{B9329DE4-8A6F-4202-AC95-944F432619B0}">
      <dgm:prSet/>
      <dgm:spPr/>
      <dgm:t>
        <a:bodyPr/>
        <a:lstStyle/>
        <a:p>
          <a:endParaRPr lang="zh-CN" altLang="en-US" sz="2000" b="1">
            <a:solidFill>
              <a:schemeClr val="tx1"/>
            </a:solidFill>
            <a:latin typeface="+mn-ea"/>
            <a:ea typeface="+mn-ea"/>
          </a:endParaRPr>
        </a:p>
      </dgm:t>
    </dgm:pt>
    <dgm:pt modelId="{9186658A-9478-4C18-A4E4-AC55EC9DAD21}">
      <dgm:prSet custT="1"/>
      <dgm:spPr/>
      <dgm:t>
        <a:bodyPr/>
        <a:lstStyle/>
        <a:p>
          <a:r>
            <a:rPr lang="zh-CN" altLang="en-US" sz="2000" b="1" dirty="0" smtClean="0">
              <a:solidFill>
                <a:schemeClr val="tx1"/>
              </a:solidFill>
              <a:latin typeface="+mn-ea"/>
              <a:ea typeface="+mn-ea"/>
            </a:rPr>
            <a:t>大气污染</a:t>
          </a:r>
          <a:endParaRPr lang="zh-CN" altLang="en-US" sz="2000" b="1" dirty="0">
            <a:solidFill>
              <a:schemeClr val="tx1"/>
            </a:solidFill>
            <a:latin typeface="+mn-ea"/>
            <a:ea typeface="+mn-ea"/>
          </a:endParaRPr>
        </a:p>
      </dgm:t>
    </dgm:pt>
    <dgm:pt modelId="{3C694320-4E59-4FC0-85FD-722642956AD5}" type="parTrans" cxnId="{1B20E9AD-F995-4850-B9CD-3046E296A12E}">
      <dgm:prSet custT="1"/>
      <dgm:spPr/>
      <dgm:t>
        <a:bodyPr/>
        <a:lstStyle/>
        <a:p>
          <a:endParaRPr lang="zh-CN" altLang="en-US" sz="2000" b="1">
            <a:solidFill>
              <a:schemeClr val="tx1"/>
            </a:solidFill>
            <a:latin typeface="+mn-ea"/>
            <a:ea typeface="+mn-ea"/>
          </a:endParaRPr>
        </a:p>
      </dgm:t>
    </dgm:pt>
    <dgm:pt modelId="{753F1071-0915-4184-A171-676699A1AC4F}" type="sibTrans" cxnId="{1B20E9AD-F995-4850-B9CD-3046E296A12E}">
      <dgm:prSet/>
      <dgm:spPr/>
      <dgm:t>
        <a:bodyPr/>
        <a:lstStyle/>
        <a:p>
          <a:endParaRPr lang="zh-CN" altLang="en-US" sz="2000" b="1">
            <a:solidFill>
              <a:schemeClr val="tx1"/>
            </a:solidFill>
            <a:latin typeface="+mn-ea"/>
            <a:ea typeface="+mn-ea"/>
          </a:endParaRPr>
        </a:p>
      </dgm:t>
    </dgm:pt>
    <dgm:pt modelId="{7E491E34-0A30-4BEA-ACAC-CFB3C5DCEB54}">
      <dgm:prSet custT="1"/>
      <dgm:spPr/>
      <dgm:t>
        <a:bodyPr/>
        <a:lstStyle/>
        <a:p>
          <a:r>
            <a:rPr lang="zh-CN" altLang="en-US" sz="2000" b="1" dirty="0" smtClean="0">
              <a:solidFill>
                <a:schemeClr val="tx1"/>
              </a:solidFill>
              <a:latin typeface="+mn-ea"/>
              <a:ea typeface="+mn-ea"/>
            </a:rPr>
            <a:t>水污染</a:t>
          </a:r>
          <a:endParaRPr lang="zh-CN" altLang="en-US" sz="2000" b="1" dirty="0">
            <a:solidFill>
              <a:schemeClr val="tx1"/>
            </a:solidFill>
            <a:latin typeface="+mn-ea"/>
            <a:ea typeface="+mn-ea"/>
          </a:endParaRPr>
        </a:p>
      </dgm:t>
    </dgm:pt>
    <dgm:pt modelId="{A717124C-43C7-4B1E-B95D-84383C2F5C67}" type="parTrans" cxnId="{75F5AA68-3EFA-4242-86A6-488C316E73EB}">
      <dgm:prSet custT="1"/>
      <dgm:spPr/>
      <dgm:t>
        <a:bodyPr/>
        <a:lstStyle/>
        <a:p>
          <a:endParaRPr lang="zh-CN" altLang="en-US" sz="2000" b="1">
            <a:solidFill>
              <a:schemeClr val="tx1"/>
            </a:solidFill>
            <a:latin typeface="+mn-ea"/>
            <a:ea typeface="+mn-ea"/>
          </a:endParaRPr>
        </a:p>
      </dgm:t>
    </dgm:pt>
    <dgm:pt modelId="{19D6D7D2-320F-4FF2-9A10-20DF100142C8}" type="sibTrans" cxnId="{75F5AA68-3EFA-4242-86A6-488C316E73EB}">
      <dgm:prSet/>
      <dgm:spPr/>
      <dgm:t>
        <a:bodyPr/>
        <a:lstStyle/>
        <a:p>
          <a:endParaRPr lang="zh-CN" altLang="en-US" sz="2000" b="1">
            <a:solidFill>
              <a:schemeClr val="tx1"/>
            </a:solidFill>
            <a:latin typeface="+mn-ea"/>
            <a:ea typeface="+mn-ea"/>
          </a:endParaRPr>
        </a:p>
      </dgm:t>
    </dgm:pt>
    <dgm:pt modelId="{E64141F2-3E82-488D-ABC6-19938927C41D}">
      <dgm:prSet custT="1"/>
      <dgm:spPr/>
      <dgm:t>
        <a:bodyPr/>
        <a:lstStyle/>
        <a:p>
          <a:r>
            <a:rPr lang="zh-CN" altLang="en-US" sz="2000" b="1" dirty="0" smtClean="0">
              <a:solidFill>
                <a:schemeClr val="tx1"/>
              </a:solidFill>
              <a:latin typeface="+mn-ea"/>
              <a:ea typeface="+mn-ea"/>
            </a:rPr>
            <a:t>固体废弃物污染</a:t>
          </a:r>
          <a:endParaRPr lang="zh-CN" altLang="en-US" sz="2000" b="1" dirty="0">
            <a:solidFill>
              <a:schemeClr val="tx1"/>
            </a:solidFill>
            <a:latin typeface="+mn-ea"/>
            <a:ea typeface="+mn-ea"/>
          </a:endParaRPr>
        </a:p>
      </dgm:t>
    </dgm:pt>
    <dgm:pt modelId="{DFF455B7-7B56-4D7A-8D03-FAA592954798}" type="parTrans" cxnId="{58A8F20E-5697-44AC-9A96-79B3014A974E}">
      <dgm:prSet custT="1"/>
      <dgm:spPr/>
      <dgm:t>
        <a:bodyPr/>
        <a:lstStyle/>
        <a:p>
          <a:endParaRPr lang="zh-CN" altLang="en-US" sz="2000" b="1">
            <a:solidFill>
              <a:schemeClr val="tx1"/>
            </a:solidFill>
            <a:latin typeface="+mn-ea"/>
            <a:ea typeface="+mn-ea"/>
          </a:endParaRPr>
        </a:p>
      </dgm:t>
    </dgm:pt>
    <dgm:pt modelId="{8FB9B7FC-BDF8-4661-AB6C-C5495912EA2B}" type="sibTrans" cxnId="{58A8F20E-5697-44AC-9A96-79B3014A974E}">
      <dgm:prSet/>
      <dgm:spPr/>
      <dgm:t>
        <a:bodyPr/>
        <a:lstStyle/>
        <a:p>
          <a:endParaRPr lang="zh-CN" altLang="en-US" sz="2000" b="1">
            <a:solidFill>
              <a:schemeClr val="tx1"/>
            </a:solidFill>
            <a:latin typeface="+mn-ea"/>
            <a:ea typeface="+mn-ea"/>
          </a:endParaRPr>
        </a:p>
      </dgm:t>
    </dgm:pt>
    <dgm:pt modelId="{E76B8B0E-98DC-41B6-A69A-77CF168CC104}">
      <dgm:prSet custT="1"/>
      <dgm:spPr/>
      <dgm:t>
        <a:bodyPr/>
        <a:lstStyle/>
        <a:p>
          <a:r>
            <a:rPr lang="zh-CN" altLang="en-US" sz="2000" b="1" dirty="0" smtClean="0">
              <a:solidFill>
                <a:schemeClr val="tx1"/>
              </a:solidFill>
              <a:latin typeface="+mn-ea"/>
              <a:ea typeface="+mn-ea"/>
            </a:rPr>
            <a:t>土壤污染</a:t>
          </a:r>
          <a:endParaRPr lang="zh-CN" altLang="en-US" sz="2000" b="1" dirty="0">
            <a:solidFill>
              <a:schemeClr val="tx1"/>
            </a:solidFill>
            <a:latin typeface="+mn-ea"/>
            <a:ea typeface="+mn-ea"/>
          </a:endParaRPr>
        </a:p>
      </dgm:t>
    </dgm:pt>
    <dgm:pt modelId="{951D7690-436E-46DC-B4A6-669710C42B0E}" type="parTrans" cxnId="{0E72D2AA-07F0-4A1E-BEC4-7735636F35CE}">
      <dgm:prSet custT="1"/>
      <dgm:spPr/>
      <dgm:t>
        <a:bodyPr/>
        <a:lstStyle/>
        <a:p>
          <a:endParaRPr lang="zh-CN" altLang="en-US" sz="2000" b="1">
            <a:solidFill>
              <a:schemeClr val="tx1"/>
            </a:solidFill>
            <a:latin typeface="+mn-ea"/>
            <a:ea typeface="+mn-ea"/>
          </a:endParaRPr>
        </a:p>
      </dgm:t>
    </dgm:pt>
    <dgm:pt modelId="{A9A94AD2-DDB2-4B46-BC1E-624D8BC83D03}" type="sibTrans" cxnId="{0E72D2AA-07F0-4A1E-BEC4-7735636F35CE}">
      <dgm:prSet/>
      <dgm:spPr/>
      <dgm:t>
        <a:bodyPr/>
        <a:lstStyle/>
        <a:p>
          <a:endParaRPr lang="zh-CN" altLang="en-US" sz="2000" b="1">
            <a:solidFill>
              <a:schemeClr val="tx1"/>
            </a:solidFill>
            <a:latin typeface="+mn-ea"/>
            <a:ea typeface="+mn-ea"/>
          </a:endParaRPr>
        </a:p>
      </dgm:t>
    </dgm:pt>
    <dgm:pt modelId="{4C4C7889-D417-4F8E-AA57-820F65695410}">
      <dgm:prSet custT="1"/>
      <dgm:spPr/>
      <dgm:t>
        <a:bodyPr/>
        <a:lstStyle/>
        <a:p>
          <a:r>
            <a:rPr lang="zh-CN" altLang="en-US" sz="2000" b="1" dirty="0" smtClean="0">
              <a:solidFill>
                <a:schemeClr val="tx1"/>
              </a:solidFill>
              <a:latin typeface="+mn-ea"/>
              <a:ea typeface="+mn-ea"/>
            </a:rPr>
            <a:t>噪音污染</a:t>
          </a:r>
          <a:endParaRPr lang="zh-CN" altLang="en-US" sz="2000" b="1" dirty="0">
            <a:solidFill>
              <a:schemeClr val="tx1"/>
            </a:solidFill>
            <a:latin typeface="+mn-ea"/>
            <a:ea typeface="+mn-ea"/>
          </a:endParaRPr>
        </a:p>
      </dgm:t>
    </dgm:pt>
    <dgm:pt modelId="{068F3821-2ACF-44EF-9A27-6B2523021FBE}" type="parTrans" cxnId="{55441BB6-44EC-484A-BC97-79EBECD3ACF2}">
      <dgm:prSet custT="1"/>
      <dgm:spPr/>
      <dgm:t>
        <a:bodyPr/>
        <a:lstStyle/>
        <a:p>
          <a:endParaRPr lang="zh-CN" altLang="en-US" sz="2000" b="1">
            <a:solidFill>
              <a:schemeClr val="tx1"/>
            </a:solidFill>
            <a:latin typeface="+mn-ea"/>
            <a:ea typeface="+mn-ea"/>
          </a:endParaRPr>
        </a:p>
      </dgm:t>
    </dgm:pt>
    <dgm:pt modelId="{1B7F0D14-3DD0-4EAE-BF79-A22E87F7E961}" type="sibTrans" cxnId="{55441BB6-44EC-484A-BC97-79EBECD3ACF2}">
      <dgm:prSet/>
      <dgm:spPr/>
      <dgm:t>
        <a:bodyPr/>
        <a:lstStyle/>
        <a:p>
          <a:endParaRPr lang="zh-CN" altLang="en-US" sz="2000" b="1">
            <a:solidFill>
              <a:schemeClr val="tx1"/>
            </a:solidFill>
            <a:latin typeface="+mn-ea"/>
            <a:ea typeface="+mn-ea"/>
          </a:endParaRPr>
        </a:p>
      </dgm:t>
    </dgm:pt>
    <dgm:pt modelId="{38B4E318-1EE3-42DC-A9EE-283B02ADDC0E}" type="pres">
      <dgm:prSet presAssocID="{A954AC62-90F1-4083-AA59-3BC4E528AEDB}" presName="diagram" presStyleCnt="0">
        <dgm:presLayoutVars>
          <dgm:chPref val="1"/>
          <dgm:dir/>
          <dgm:animOne val="branch"/>
          <dgm:animLvl val="lvl"/>
          <dgm:resizeHandles val="exact"/>
        </dgm:presLayoutVars>
      </dgm:prSet>
      <dgm:spPr/>
      <dgm:t>
        <a:bodyPr/>
        <a:lstStyle/>
        <a:p>
          <a:endParaRPr lang="zh-CN" altLang="en-US"/>
        </a:p>
      </dgm:t>
    </dgm:pt>
    <dgm:pt modelId="{99334D63-71EE-4B89-9AF8-28ADF2E9AA76}" type="pres">
      <dgm:prSet presAssocID="{8095C372-EA37-4D70-9463-D782D1DF3F4E}" presName="root1" presStyleCnt="0"/>
      <dgm:spPr/>
    </dgm:pt>
    <dgm:pt modelId="{BDE20BBB-2B46-40A7-A8ED-BB5A0FC8D6F1}" type="pres">
      <dgm:prSet presAssocID="{8095C372-EA37-4D70-9463-D782D1DF3F4E}" presName="LevelOneTextNode" presStyleLbl="node0" presStyleIdx="0" presStyleCnt="1" custScaleX="105150" custScaleY="171163" custLinFactNeighborX="-32386" custLinFactNeighborY="-12802">
        <dgm:presLayoutVars>
          <dgm:chPref val="3"/>
        </dgm:presLayoutVars>
      </dgm:prSet>
      <dgm:spPr/>
      <dgm:t>
        <a:bodyPr/>
        <a:lstStyle/>
        <a:p>
          <a:endParaRPr lang="zh-CN" altLang="en-US"/>
        </a:p>
      </dgm:t>
    </dgm:pt>
    <dgm:pt modelId="{D54F76B5-1498-4956-9D75-397B5536D159}" type="pres">
      <dgm:prSet presAssocID="{8095C372-EA37-4D70-9463-D782D1DF3F4E}" presName="level2hierChild" presStyleCnt="0"/>
      <dgm:spPr/>
    </dgm:pt>
    <dgm:pt modelId="{3C76BD17-B75F-48BA-A038-62021E2FA90B}" type="pres">
      <dgm:prSet presAssocID="{F2F46820-82B3-4B22-BD56-5733868B6F53}" presName="conn2-1" presStyleLbl="parChTrans1D2" presStyleIdx="0" presStyleCnt="2"/>
      <dgm:spPr/>
      <dgm:t>
        <a:bodyPr/>
        <a:lstStyle/>
        <a:p>
          <a:endParaRPr lang="zh-CN" altLang="en-US"/>
        </a:p>
      </dgm:t>
    </dgm:pt>
    <dgm:pt modelId="{AA534616-441C-468A-852C-B9C5DF5BAE33}" type="pres">
      <dgm:prSet presAssocID="{F2F46820-82B3-4B22-BD56-5733868B6F53}" presName="connTx" presStyleLbl="parChTrans1D2" presStyleIdx="0" presStyleCnt="2"/>
      <dgm:spPr/>
      <dgm:t>
        <a:bodyPr/>
        <a:lstStyle/>
        <a:p>
          <a:endParaRPr lang="zh-CN" altLang="en-US"/>
        </a:p>
      </dgm:t>
    </dgm:pt>
    <dgm:pt modelId="{8F1ABB05-AABE-42AA-A6AB-BCE0FBF9F933}" type="pres">
      <dgm:prSet presAssocID="{7D6F8408-4B1D-4540-8FCC-DDA370B4574D}" presName="root2" presStyleCnt="0"/>
      <dgm:spPr/>
    </dgm:pt>
    <dgm:pt modelId="{232F4FB1-2A5D-4760-9278-771356BDAADB}" type="pres">
      <dgm:prSet presAssocID="{7D6F8408-4B1D-4540-8FCC-DDA370B4574D}" presName="LevelTwoTextNode" presStyleLbl="node2" presStyleIdx="0" presStyleCnt="2" custScaleX="116364" custScaleY="203254" custLinFactNeighborX="-14594" custLinFactNeighborY="11087">
        <dgm:presLayoutVars>
          <dgm:chPref val="3"/>
        </dgm:presLayoutVars>
      </dgm:prSet>
      <dgm:spPr/>
      <dgm:t>
        <a:bodyPr/>
        <a:lstStyle/>
        <a:p>
          <a:endParaRPr lang="zh-CN" altLang="en-US"/>
        </a:p>
      </dgm:t>
    </dgm:pt>
    <dgm:pt modelId="{D14C429A-5BBD-4BD6-B5F6-DD36AD3AE077}" type="pres">
      <dgm:prSet presAssocID="{7D6F8408-4B1D-4540-8FCC-DDA370B4574D}" presName="level3hierChild" presStyleCnt="0"/>
      <dgm:spPr/>
    </dgm:pt>
    <dgm:pt modelId="{952A1249-2EA4-4822-9AAD-4CC2871D761F}" type="pres">
      <dgm:prSet presAssocID="{3C694320-4E59-4FC0-85FD-722642956AD5}" presName="conn2-1" presStyleLbl="parChTrans1D3" presStyleIdx="0" presStyleCnt="7"/>
      <dgm:spPr/>
      <dgm:t>
        <a:bodyPr/>
        <a:lstStyle/>
        <a:p>
          <a:endParaRPr lang="zh-CN" altLang="en-US"/>
        </a:p>
      </dgm:t>
    </dgm:pt>
    <dgm:pt modelId="{95FDAA40-1881-4A57-8CD4-28322734AAD7}" type="pres">
      <dgm:prSet presAssocID="{3C694320-4E59-4FC0-85FD-722642956AD5}" presName="connTx" presStyleLbl="parChTrans1D3" presStyleIdx="0" presStyleCnt="7"/>
      <dgm:spPr/>
      <dgm:t>
        <a:bodyPr/>
        <a:lstStyle/>
        <a:p>
          <a:endParaRPr lang="zh-CN" altLang="en-US"/>
        </a:p>
      </dgm:t>
    </dgm:pt>
    <dgm:pt modelId="{F62739A1-3C31-4A99-B6AE-BCF79EB48A45}" type="pres">
      <dgm:prSet presAssocID="{9186658A-9478-4C18-A4E4-AC55EC9DAD21}" presName="root2" presStyleCnt="0"/>
      <dgm:spPr/>
    </dgm:pt>
    <dgm:pt modelId="{A59EEAFD-1186-42AB-9550-2AA1F593C3E0}" type="pres">
      <dgm:prSet presAssocID="{9186658A-9478-4C18-A4E4-AC55EC9DAD21}" presName="LevelTwoTextNode" presStyleLbl="node3" presStyleIdx="0" presStyleCnt="7" custScaleX="168160">
        <dgm:presLayoutVars>
          <dgm:chPref val="3"/>
        </dgm:presLayoutVars>
      </dgm:prSet>
      <dgm:spPr/>
      <dgm:t>
        <a:bodyPr/>
        <a:lstStyle/>
        <a:p>
          <a:endParaRPr lang="zh-CN" altLang="en-US"/>
        </a:p>
      </dgm:t>
    </dgm:pt>
    <dgm:pt modelId="{082ED9A9-3014-4670-A624-F7F11DA283E5}" type="pres">
      <dgm:prSet presAssocID="{9186658A-9478-4C18-A4E4-AC55EC9DAD21}" presName="level3hierChild" presStyleCnt="0"/>
      <dgm:spPr/>
    </dgm:pt>
    <dgm:pt modelId="{3B4FC6A5-28B5-443C-AD9F-C651737C7C7B}" type="pres">
      <dgm:prSet presAssocID="{A717124C-43C7-4B1E-B95D-84383C2F5C67}" presName="conn2-1" presStyleLbl="parChTrans1D3" presStyleIdx="1" presStyleCnt="7"/>
      <dgm:spPr/>
      <dgm:t>
        <a:bodyPr/>
        <a:lstStyle/>
        <a:p>
          <a:endParaRPr lang="zh-CN" altLang="en-US"/>
        </a:p>
      </dgm:t>
    </dgm:pt>
    <dgm:pt modelId="{274FBA04-44E0-487B-8DEB-94C61F655070}" type="pres">
      <dgm:prSet presAssocID="{A717124C-43C7-4B1E-B95D-84383C2F5C67}" presName="connTx" presStyleLbl="parChTrans1D3" presStyleIdx="1" presStyleCnt="7"/>
      <dgm:spPr/>
      <dgm:t>
        <a:bodyPr/>
        <a:lstStyle/>
        <a:p>
          <a:endParaRPr lang="zh-CN" altLang="en-US"/>
        </a:p>
      </dgm:t>
    </dgm:pt>
    <dgm:pt modelId="{908F4CDA-9D31-45A2-9607-87DD604D958D}" type="pres">
      <dgm:prSet presAssocID="{7E491E34-0A30-4BEA-ACAC-CFB3C5DCEB54}" presName="root2" presStyleCnt="0"/>
      <dgm:spPr/>
    </dgm:pt>
    <dgm:pt modelId="{92DDB2FC-4347-43FB-B73D-953E3946C303}" type="pres">
      <dgm:prSet presAssocID="{7E491E34-0A30-4BEA-ACAC-CFB3C5DCEB54}" presName="LevelTwoTextNode" presStyleLbl="node3" presStyleIdx="1" presStyleCnt="7" custScaleX="168160">
        <dgm:presLayoutVars>
          <dgm:chPref val="3"/>
        </dgm:presLayoutVars>
      </dgm:prSet>
      <dgm:spPr/>
      <dgm:t>
        <a:bodyPr/>
        <a:lstStyle/>
        <a:p>
          <a:endParaRPr lang="zh-CN" altLang="en-US"/>
        </a:p>
      </dgm:t>
    </dgm:pt>
    <dgm:pt modelId="{1BB64DD4-05DE-4ED4-9325-2C9CEC488460}" type="pres">
      <dgm:prSet presAssocID="{7E491E34-0A30-4BEA-ACAC-CFB3C5DCEB54}" presName="level3hierChild" presStyleCnt="0"/>
      <dgm:spPr/>
    </dgm:pt>
    <dgm:pt modelId="{2CE4713A-FCFB-4F1B-8AE2-B4C7D526457C}" type="pres">
      <dgm:prSet presAssocID="{DFF455B7-7B56-4D7A-8D03-FAA592954798}" presName="conn2-1" presStyleLbl="parChTrans1D3" presStyleIdx="2" presStyleCnt="7"/>
      <dgm:spPr/>
      <dgm:t>
        <a:bodyPr/>
        <a:lstStyle/>
        <a:p>
          <a:endParaRPr lang="zh-CN" altLang="en-US"/>
        </a:p>
      </dgm:t>
    </dgm:pt>
    <dgm:pt modelId="{DB9C367F-A216-46DB-8FA1-5020BD24671E}" type="pres">
      <dgm:prSet presAssocID="{DFF455B7-7B56-4D7A-8D03-FAA592954798}" presName="connTx" presStyleLbl="parChTrans1D3" presStyleIdx="2" presStyleCnt="7"/>
      <dgm:spPr/>
      <dgm:t>
        <a:bodyPr/>
        <a:lstStyle/>
        <a:p>
          <a:endParaRPr lang="zh-CN" altLang="en-US"/>
        </a:p>
      </dgm:t>
    </dgm:pt>
    <dgm:pt modelId="{475DDB20-DE2E-4F20-A2AF-A15263D37076}" type="pres">
      <dgm:prSet presAssocID="{E64141F2-3E82-488D-ABC6-19938927C41D}" presName="root2" presStyleCnt="0"/>
      <dgm:spPr/>
    </dgm:pt>
    <dgm:pt modelId="{ECB3EE04-2029-4C29-8E4E-D16B5514932C}" type="pres">
      <dgm:prSet presAssocID="{E64141F2-3E82-488D-ABC6-19938927C41D}" presName="LevelTwoTextNode" presStyleLbl="node3" presStyleIdx="2" presStyleCnt="7" custScaleX="168160">
        <dgm:presLayoutVars>
          <dgm:chPref val="3"/>
        </dgm:presLayoutVars>
      </dgm:prSet>
      <dgm:spPr/>
      <dgm:t>
        <a:bodyPr/>
        <a:lstStyle/>
        <a:p>
          <a:endParaRPr lang="zh-CN" altLang="en-US"/>
        </a:p>
      </dgm:t>
    </dgm:pt>
    <dgm:pt modelId="{5FC9E508-2CB3-4397-9BBE-B225B37DD167}" type="pres">
      <dgm:prSet presAssocID="{E64141F2-3E82-488D-ABC6-19938927C41D}" presName="level3hierChild" presStyleCnt="0"/>
      <dgm:spPr/>
    </dgm:pt>
    <dgm:pt modelId="{A59222CB-94C0-44FC-A52A-458D2260BA5D}" type="pres">
      <dgm:prSet presAssocID="{951D7690-436E-46DC-B4A6-669710C42B0E}" presName="conn2-1" presStyleLbl="parChTrans1D3" presStyleIdx="3" presStyleCnt="7"/>
      <dgm:spPr/>
      <dgm:t>
        <a:bodyPr/>
        <a:lstStyle/>
        <a:p>
          <a:endParaRPr lang="zh-CN" altLang="en-US"/>
        </a:p>
      </dgm:t>
    </dgm:pt>
    <dgm:pt modelId="{9945DE5D-6343-4AEF-A9C4-0E892C6E3B28}" type="pres">
      <dgm:prSet presAssocID="{951D7690-436E-46DC-B4A6-669710C42B0E}" presName="connTx" presStyleLbl="parChTrans1D3" presStyleIdx="3" presStyleCnt="7"/>
      <dgm:spPr/>
      <dgm:t>
        <a:bodyPr/>
        <a:lstStyle/>
        <a:p>
          <a:endParaRPr lang="zh-CN" altLang="en-US"/>
        </a:p>
      </dgm:t>
    </dgm:pt>
    <dgm:pt modelId="{1D5BA73A-7527-4795-87A3-854BADA6C2A4}" type="pres">
      <dgm:prSet presAssocID="{E76B8B0E-98DC-41B6-A69A-77CF168CC104}" presName="root2" presStyleCnt="0"/>
      <dgm:spPr/>
    </dgm:pt>
    <dgm:pt modelId="{5BE77DEB-7710-4A17-8262-CB8021E01EFF}" type="pres">
      <dgm:prSet presAssocID="{E76B8B0E-98DC-41B6-A69A-77CF168CC104}" presName="LevelTwoTextNode" presStyleLbl="node3" presStyleIdx="3" presStyleCnt="7" custScaleX="168160">
        <dgm:presLayoutVars>
          <dgm:chPref val="3"/>
        </dgm:presLayoutVars>
      </dgm:prSet>
      <dgm:spPr/>
      <dgm:t>
        <a:bodyPr/>
        <a:lstStyle/>
        <a:p>
          <a:endParaRPr lang="zh-CN" altLang="en-US"/>
        </a:p>
      </dgm:t>
    </dgm:pt>
    <dgm:pt modelId="{9B0EE0B5-6A71-48F1-B53E-595638FAAF00}" type="pres">
      <dgm:prSet presAssocID="{E76B8B0E-98DC-41B6-A69A-77CF168CC104}" presName="level3hierChild" presStyleCnt="0"/>
      <dgm:spPr/>
    </dgm:pt>
    <dgm:pt modelId="{5F802D9A-676E-4974-821A-B0B623A9FFC2}" type="pres">
      <dgm:prSet presAssocID="{068F3821-2ACF-44EF-9A27-6B2523021FBE}" presName="conn2-1" presStyleLbl="parChTrans1D3" presStyleIdx="4" presStyleCnt="7"/>
      <dgm:spPr/>
      <dgm:t>
        <a:bodyPr/>
        <a:lstStyle/>
        <a:p>
          <a:endParaRPr lang="zh-CN" altLang="en-US"/>
        </a:p>
      </dgm:t>
    </dgm:pt>
    <dgm:pt modelId="{851D85B4-432E-4CF2-B8DB-3D7D5A27A4F5}" type="pres">
      <dgm:prSet presAssocID="{068F3821-2ACF-44EF-9A27-6B2523021FBE}" presName="connTx" presStyleLbl="parChTrans1D3" presStyleIdx="4" presStyleCnt="7"/>
      <dgm:spPr/>
      <dgm:t>
        <a:bodyPr/>
        <a:lstStyle/>
        <a:p>
          <a:endParaRPr lang="zh-CN" altLang="en-US"/>
        </a:p>
      </dgm:t>
    </dgm:pt>
    <dgm:pt modelId="{6D30BF4B-91EC-4CA9-ACAB-E6453E4C752B}" type="pres">
      <dgm:prSet presAssocID="{4C4C7889-D417-4F8E-AA57-820F65695410}" presName="root2" presStyleCnt="0"/>
      <dgm:spPr/>
    </dgm:pt>
    <dgm:pt modelId="{6E507FCB-A2EB-4B97-ACD4-F6A81F51F16F}" type="pres">
      <dgm:prSet presAssocID="{4C4C7889-D417-4F8E-AA57-820F65695410}" presName="LevelTwoTextNode" presStyleLbl="node3" presStyleIdx="4" presStyleCnt="7" custScaleX="167761">
        <dgm:presLayoutVars>
          <dgm:chPref val="3"/>
        </dgm:presLayoutVars>
      </dgm:prSet>
      <dgm:spPr/>
      <dgm:t>
        <a:bodyPr/>
        <a:lstStyle/>
        <a:p>
          <a:endParaRPr lang="zh-CN" altLang="en-US"/>
        </a:p>
      </dgm:t>
    </dgm:pt>
    <dgm:pt modelId="{8AA83200-B897-4C4C-864F-B328E3316851}" type="pres">
      <dgm:prSet presAssocID="{4C4C7889-D417-4F8E-AA57-820F65695410}" presName="level3hierChild" presStyleCnt="0"/>
      <dgm:spPr/>
    </dgm:pt>
    <dgm:pt modelId="{35FDA5FB-65C6-4D2B-AB8D-737983448EC9}" type="pres">
      <dgm:prSet presAssocID="{E71F9A7D-87D3-41E2-8FD1-28C6AEDE08CA}" presName="conn2-1" presStyleLbl="parChTrans1D3" presStyleIdx="5" presStyleCnt="7"/>
      <dgm:spPr/>
      <dgm:t>
        <a:bodyPr/>
        <a:lstStyle/>
        <a:p>
          <a:endParaRPr lang="zh-CN" altLang="en-US"/>
        </a:p>
      </dgm:t>
    </dgm:pt>
    <dgm:pt modelId="{6DF04FD7-E272-42D0-B75C-0451676E2F31}" type="pres">
      <dgm:prSet presAssocID="{E71F9A7D-87D3-41E2-8FD1-28C6AEDE08CA}" presName="connTx" presStyleLbl="parChTrans1D3" presStyleIdx="5" presStyleCnt="7"/>
      <dgm:spPr/>
      <dgm:t>
        <a:bodyPr/>
        <a:lstStyle/>
        <a:p>
          <a:endParaRPr lang="zh-CN" altLang="en-US"/>
        </a:p>
      </dgm:t>
    </dgm:pt>
    <dgm:pt modelId="{C13137DE-5AA0-49DD-AA12-39070B996A5E}" type="pres">
      <dgm:prSet presAssocID="{090CE7F3-F02A-4C3B-A3C7-3C18F4DB9E96}" presName="root2" presStyleCnt="0"/>
      <dgm:spPr/>
    </dgm:pt>
    <dgm:pt modelId="{D741E195-AE8D-4E73-B631-C0D0F25E8C20}" type="pres">
      <dgm:prSet presAssocID="{090CE7F3-F02A-4C3B-A3C7-3C18F4DB9E96}" presName="LevelTwoTextNode" presStyleLbl="node3" presStyleIdx="5" presStyleCnt="7" custScaleX="168160">
        <dgm:presLayoutVars>
          <dgm:chPref val="3"/>
        </dgm:presLayoutVars>
      </dgm:prSet>
      <dgm:spPr/>
      <dgm:t>
        <a:bodyPr/>
        <a:lstStyle/>
        <a:p>
          <a:endParaRPr lang="zh-CN" altLang="en-US"/>
        </a:p>
      </dgm:t>
    </dgm:pt>
    <dgm:pt modelId="{5E5CD9E5-EDA3-49E8-87F0-47963A4ED3C0}" type="pres">
      <dgm:prSet presAssocID="{090CE7F3-F02A-4C3B-A3C7-3C18F4DB9E96}" presName="level3hierChild" presStyleCnt="0"/>
      <dgm:spPr/>
    </dgm:pt>
    <dgm:pt modelId="{D342053C-27CD-4E46-B01F-D7FB8BEA7AF2}" type="pres">
      <dgm:prSet presAssocID="{98DA44CC-3748-45B2-9213-A4B3BD6A3520}" presName="conn2-1" presStyleLbl="parChTrans1D2" presStyleIdx="1" presStyleCnt="2"/>
      <dgm:spPr/>
      <dgm:t>
        <a:bodyPr/>
        <a:lstStyle/>
        <a:p>
          <a:endParaRPr lang="zh-CN" altLang="en-US"/>
        </a:p>
      </dgm:t>
    </dgm:pt>
    <dgm:pt modelId="{1388820A-B3D3-4580-BA15-76BE2081145A}" type="pres">
      <dgm:prSet presAssocID="{98DA44CC-3748-45B2-9213-A4B3BD6A3520}" presName="connTx" presStyleLbl="parChTrans1D2" presStyleIdx="1" presStyleCnt="2"/>
      <dgm:spPr/>
      <dgm:t>
        <a:bodyPr/>
        <a:lstStyle/>
        <a:p>
          <a:endParaRPr lang="zh-CN" altLang="en-US"/>
        </a:p>
      </dgm:t>
    </dgm:pt>
    <dgm:pt modelId="{D4B9BB08-2942-4064-BDAC-F89CF82F3E6C}" type="pres">
      <dgm:prSet presAssocID="{E5075CE9-5A17-42D0-9661-EDA2117DCC2A}" presName="root2" presStyleCnt="0"/>
      <dgm:spPr/>
    </dgm:pt>
    <dgm:pt modelId="{5FBB282E-8319-420C-85C5-D33CB71D9C99}" type="pres">
      <dgm:prSet presAssocID="{E5075CE9-5A17-42D0-9661-EDA2117DCC2A}" presName="LevelTwoTextNode" presStyleLbl="node2" presStyleIdx="1" presStyleCnt="2" custScaleX="114489" custScaleY="245945">
        <dgm:presLayoutVars>
          <dgm:chPref val="3"/>
        </dgm:presLayoutVars>
      </dgm:prSet>
      <dgm:spPr/>
      <dgm:t>
        <a:bodyPr/>
        <a:lstStyle/>
        <a:p>
          <a:endParaRPr lang="zh-CN" altLang="en-US"/>
        </a:p>
      </dgm:t>
    </dgm:pt>
    <dgm:pt modelId="{16BD624E-8073-40C0-8A63-CDF6DC5FDE08}" type="pres">
      <dgm:prSet presAssocID="{E5075CE9-5A17-42D0-9661-EDA2117DCC2A}" presName="level3hierChild" presStyleCnt="0"/>
      <dgm:spPr/>
    </dgm:pt>
    <dgm:pt modelId="{E58299E5-2D31-42D8-AB14-BD7C3104C671}" type="pres">
      <dgm:prSet presAssocID="{F554451A-D3D0-4D30-8113-99B458EAA015}" presName="conn2-1" presStyleLbl="parChTrans1D3" presStyleIdx="6" presStyleCnt="7"/>
      <dgm:spPr/>
      <dgm:t>
        <a:bodyPr/>
        <a:lstStyle/>
        <a:p>
          <a:endParaRPr lang="zh-CN" altLang="en-US"/>
        </a:p>
      </dgm:t>
    </dgm:pt>
    <dgm:pt modelId="{F182873E-A89A-4CB9-A624-7C5CE31C79EA}" type="pres">
      <dgm:prSet presAssocID="{F554451A-D3D0-4D30-8113-99B458EAA015}" presName="connTx" presStyleLbl="parChTrans1D3" presStyleIdx="6" presStyleCnt="7"/>
      <dgm:spPr/>
      <dgm:t>
        <a:bodyPr/>
        <a:lstStyle/>
        <a:p>
          <a:endParaRPr lang="zh-CN" altLang="en-US"/>
        </a:p>
      </dgm:t>
    </dgm:pt>
    <dgm:pt modelId="{09288C45-820A-4314-8D72-0A60CD3F6669}" type="pres">
      <dgm:prSet presAssocID="{654976F0-36BE-4FA0-9577-083346B27B9E}" presName="root2" presStyleCnt="0"/>
      <dgm:spPr/>
    </dgm:pt>
    <dgm:pt modelId="{F77A9810-7C8A-45D8-9AC6-D74B850C5292}" type="pres">
      <dgm:prSet presAssocID="{654976F0-36BE-4FA0-9577-083346B27B9E}" presName="LevelTwoTextNode" presStyleLbl="node3" presStyleIdx="6" presStyleCnt="7" custScaleX="168160" custScaleY="222225" custLinFactNeighborX="3819" custLinFactNeighborY="10417">
        <dgm:presLayoutVars>
          <dgm:chPref val="3"/>
        </dgm:presLayoutVars>
      </dgm:prSet>
      <dgm:spPr/>
      <dgm:t>
        <a:bodyPr/>
        <a:lstStyle/>
        <a:p>
          <a:endParaRPr lang="zh-CN" altLang="en-US"/>
        </a:p>
      </dgm:t>
    </dgm:pt>
    <dgm:pt modelId="{222265B1-11DB-4DE0-9CDC-BD93E0E01798}" type="pres">
      <dgm:prSet presAssocID="{654976F0-36BE-4FA0-9577-083346B27B9E}" presName="level3hierChild" presStyleCnt="0"/>
      <dgm:spPr/>
    </dgm:pt>
  </dgm:ptLst>
  <dgm:cxnLst>
    <dgm:cxn modelId="{F587E980-C832-43F9-97D4-618DE7FF91F5}" type="presOf" srcId="{068F3821-2ACF-44EF-9A27-6B2523021FBE}" destId="{851D85B4-432E-4CF2-B8DB-3D7D5A27A4F5}" srcOrd="1" destOrd="0" presId="urn:microsoft.com/office/officeart/2005/8/layout/hierarchy2"/>
    <dgm:cxn modelId="{635C5519-71CB-4F88-8EEE-B5539F408F9E}" type="presOf" srcId="{E71F9A7D-87D3-41E2-8FD1-28C6AEDE08CA}" destId="{6DF04FD7-E272-42D0-B75C-0451676E2F31}" srcOrd="1" destOrd="0" presId="urn:microsoft.com/office/officeart/2005/8/layout/hierarchy2"/>
    <dgm:cxn modelId="{99DB3EFB-7AC5-46BD-B138-35859B7E5621}" type="presOf" srcId="{8095C372-EA37-4D70-9463-D782D1DF3F4E}" destId="{BDE20BBB-2B46-40A7-A8ED-BB5A0FC8D6F1}" srcOrd="0" destOrd="0" presId="urn:microsoft.com/office/officeart/2005/8/layout/hierarchy2"/>
    <dgm:cxn modelId="{653741F1-5E28-42F1-BEED-7933B549A819}" type="presOf" srcId="{E76B8B0E-98DC-41B6-A69A-77CF168CC104}" destId="{5BE77DEB-7710-4A17-8262-CB8021E01EFF}" srcOrd="0" destOrd="0" presId="urn:microsoft.com/office/officeart/2005/8/layout/hierarchy2"/>
    <dgm:cxn modelId="{4540837A-A4A4-4DBB-87C0-22BEE13859D2}" type="presOf" srcId="{9186658A-9478-4C18-A4E4-AC55EC9DAD21}" destId="{A59EEAFD-1186-42AB-9550-2AA1F593C3E0}" srcOrd="0" destOrd="0" presId="urn:microsoft.com/office/officeart/2005/8/layout/hierarchy2"/>
    <dgm:cxn modelId="{109ACCA8-D4A9-4D6D-B380-5BF0E57570C1}" type="presOf" srcId="{7E491E34-0A30-4BEA-ACAC-CFB3C5DCEB54}" destId="{92DDB2FC-4347-43FB-B73D-953E3946C303}" srcOrd="0" destOrd="0" presId="urn:microsoft.com/office/officeart/2005/8/layout/hierarchy2"/>
    <dgm:cxn modelId="{AF1C256C-6502-4C74-8C6E-2E1E2E9773D7}" type="presOf" srcId="{7D6F8408-4B1D-4540-8FCC-DDA370B4574D}" destId="{232F4FB1-2A5D-4760-9278-771356BDAADB}" srcOrd="0" destOrd="0" presId="urn:microsoft.com/office/officeart/2005/8/layout/hierarchy2"/>
    <dgm:cxn modelId="{765BD692-E426-4657-8D1E-947A810060A2}" type="presOf" srcId="{E5075CE9-5A17-42D0-9661-EDA2117DCC2A}" destId="{5FBB282E-8319-420C-85C5-D33CB71D9C99}" srcOrd="0" destOrd="0" presId="urn:microsoft.com/office/officeart/2005/8/layout/hierarchy2"/>
    <dgm:cxn modelId="{C236AAFF-DD7E-4758-A1FF-A4D1869AD578}" type="presOf" srcId="{3C694320-4E59-4FC0-85FD-722642956AD5}" destId="{95FDAA40-1881-4A57-8CD4-28322734AAD7}" srcOrd="1" destOrd="0" presId="urn:microsoft.com/office/officeart/2005/8/layout/hierarchy2"/>
    <dgm:cxn modelId="{B9329DE4-8A6F-4202-AC95-944F432619B0}" srcId="{7D6F8408-4B1D-4540-8FCC-DDA370B4574D}" destId="{090CE7F3-F02A-4C3B-A3C7-3C18F4DB9E96}" srcOrd="5" destOrd="0" parTransId="{E71F9A7D-87D3-41E2-8FD1-28C6AEDE08CA}" sibTransId="{EA6AB201-A905-46A5-A508-DB98AC224DB2}"/>
    <dgm:cxn modelId="{0E72D2AA-07F0-4A1E-BEC4-7735636F35CE}" srcId="{7D6F8408-4B1D-4540-8FCC-DDA370B4574D}" destId="{E76B8B0E-98DC-41B6-A69A-77CF168CC104}" srcOrd="3" destOrd="0" parTransId="{951D7690-436E-46DC-B4A6-669710C42B0E}" sibTransId="{A9A94AD2-DDB2-4B46-BC1E-624D8BC83D03}"/>
    <dgm:cxn modelId="{B93EF557-F3F0-40FA-B1E0-2B31C384F6B2}" srcId="{8095C372-EA37-4D70-9463-D782D1DF3F4E}" destId="{E5075CE9-5A17-42D0-9661-EDA2117DCC2A}" srcOrd="1" destOrd="0" parTransId="{98DA44CC-3748-45B2-9213-A4B3BD6A3520}" sibTransId="{4017F33A-17D9-44EF-BD77-5663163DF001}"/>
    <dgm:cxn modelId="{3FF366E9-16EF-41FB-AB7A-F8BB672B448E}" type="presOf" srcId="{F554451A-D3D0-4D30-8113-99B458EAA015}" destId="{E58299E5-2D31-42D8-AB14-BD7C3104C671}" srcOrd="0" destOrd="0" presId="urn:microsoft.com/office/officeart/2005/8/layout/hierarchy2"/>
    <dgm:cxn modelId="{3680EAD2-7789-4B08-B7A8-3410E3688DE2}" srcId="{8095C372-EA37-4D70-9463-D782D1DF3F4E}" destId="{7D6F8408-4B1D-4540-8FCC-DDA370B4574D}" srcOrd="0" destOrd="0" parTransId="{F2F46820-82B3-4B22-BD56-5733868B6F53}" sibTransId="{E1A66F46-EC0B-4EE9-942D-F2CC3D7259FE}"/>
    <dgm:cxn modelId="{3EA78743-3DA2-4BFC-96EC-03F1063F64B0}" type="presOf" srcId="{F2F46820-82B3-4B22-BD56-5733868B6F53}" destId="{3C76BD17-B75F-48BA-A038-62021E2FA90B}" srcOrd="0" destOrd="0" presId="urn:microsoft.com/office/officeart/2005/8/layout/hierarchy2"/>
    <dgm:cxn modelId="{773B02C9-A7C2-484B-97D6-87E7C00EB053}" type="presOf" srcId="{DFF455B7-7B56-4D7A-8D03-FAA592954798}" destId="{DB9C367F-A216-46DB-8FA1-5020BD24671E}" srcOrd="1" destOrd="0" presId="urn:microsoft.com/office/officeart/2005/8/layout/hierarchy2"/>
    <dgm:cxn modelId="{55441BB6-44EC-484A-BC97-79EBECD3ACF2}" srcId="{7D6F8408-4B1D-4540-8FCC-DDA370B4574D}" destId="{4C4C7889-D417-4F8E-AA57-820F65695410}" srcOrd="4" destOrd="0" parTransId="{068F3821-2ACF-44EF-9A27-6B2523021FBE}" sibTransId="{1B7F0D14-3DD0-4EAE-BF79-A22E87F7E961}"/>
    <dgm:cxn modelId="{3EDDB95D-30D5-4390-A6B7-4EAD7BF7A94C}" type="presOf" srcId="{F554451A-D3D0-4D30-8113-99B458EAA015}" destId="{F182873E-A89A-4CB9-A624-7C5CE31C79EA}" srcOrd="1" destOrd="0" presId="urn:microsoft.com/office/officeart/2005/8/layout/hierarchy2"/>
    <dgm:cxn modelId="{83D8C3D9-5FDB-445F-8835-6891D88A5B31}" srcId="{E5075CE9-5A17-42D0-9661-EDA2117DCC2A}" destId="{654976F0-36BE-4FA0-9577-083346B27B9E}" srcOrd="0" destOrd="0" parTransId="{F554451A-D3D0-4D30-8113-99B458EAA015}" sibTransId="{90351F88-A14D-42BD-9FBA-A1C8EE73E024}"/>
    <dgm:cxn modelId="{867395DD-44C5-448F-8D93-2BD4D3B666E8}" type="presOf" srcId="{3C694320-4E59-4FC0-85FD-722642956AD5}" destId="{952A1249-2EA4-4822-9AAD-4CC2871D761F}" srcOrd="0" destOrd="0" presId="urn:microsoft.com/office/officeart/2005/8/layout/hierarchy2"/>
    <dgm:cxn modelId="{D76B5413-8FEA-4CB1-BDDC-8E9074DEFC5E}" type="presOf" srcId="{98DA44CC-3748-45B2-9213-A4B3BD6A3520}" destId="{1388820A-B3D3-4580-BA15-76BE2081145A}" srcOrd="1" destOrd="0" presId="urn:microsoft.com/office/officeart/2005/8/layout/hierarchy2"/>
    <dgm:cxn modelId="{F5F66974-9B24-49FD-AD5D-D9F3B072F94F}" type="presOf" srcId="{F2F46820-82B3-4B22-BD56-5733868B6F53}" destId="{AA534616-441C-468A-852C-B9C5DF5BAE33}" srcOrd="1" destOrd="0" presId="urn:microsoft.com/office/officeart/2005/8/layout/hierarchy2"/>
    <dgm:cxn modelId="{7E0E2104-1978-4E1D-8DEB-E15683C904BC}" type="presOf" srcId="{E71F9A7D-87D3-41E2-8FD1-28C6AEDE08CA}" destId="{35FDA5FB-65C6-4D2B-AB8D-737983448EC9}" srcOrd="0" destOrd="0" presId="urn:microsoft.com/office/officeart/2005/8/layout/hierarchy2"/>
    <dgm:cxn modelId="{9C40D1FA-4033-4655-B6E1-A9FE3D30C343}" type="presOf" srcId="{A717124C-43C7-4B1E-B95D-84383C2F5C67}" destId="{3B4FC6A5-28B5-443C-AD9F-C651737C7C7B}" srcOrd="0" destOrd="0" presId="urn:microsoft.com/office/officeart/2005/8/layout/hierarchy2"/>
    <dgm:cxn modelId="{1B20E9AD-F995-4850-B9CD-3046E296A12E}" srcId="{7D6F8408-4B1D-4540-8FCC-DDA370B4574D}" destId="{9186658A-9478-4C18-A4E4-AC55EC9DAD21}" srcOrd="0" destOrd="0" parTransId="{3C694320-4E59-4FC0-85FD-722642956AD5}" sibTransId="{753F1071-0915-4184-A171-676699A1AC4F}"/>
    <dgm:cxn modelId="{8E95854E-3B11-4125-8AA6-9C491D7360F9}" type="presOf" srcId="{090CE7F3-F02A-4C3B-A3C7-3C18F4DB9E96}" destId="{D741E195-AE8D-4E73-B631-C0D0F25E8C20}" srcOrd="0" destOrd="0" presId="urn:microsoft.com/office/officeart/2005/8/layout/hierarchy2"/>
    <dgm:cxn modelId="{119CE8CA-2CD2-43F5-9F98-9A3B034FCFF3}" srcId="{A954AC62-90F1-4083-AA59-3BC4E528AEDB}" destId="{8095C372-EA37-4D70-9463-D782D1DF3F4E}" srcOrd="0" destOrd="0" parTransId="{BA549267-F801-478A-B662-7510F8CFCCBB}" sibTransId="{B95B10E8-E8C5-4821-A4B1-21BADB32CF96}"/>
    <dgm:cxn modelId="{EE9C91EB-94BD-4434-8CBE-1A40DFA330CD}" type="presOf" srcId="{DFF455B7-7B56-4D7A-8D03-FAA592954798}" destId="{2CE4713A-FCFB-4F1B-8AE2-B4C7D526457C}" srcOrd="0" destOrd="0" presId="urn:microsoft.com/office/officeart/2005/8/layout/hierarchy2"/>
    <dgm:cxn modelId="{578A8EF0-D3D1-4A50-A1D3-A264C41DD146}" type="presOf" srcId="{4C4C7889-D417-4F8E-AA57-820F65695410}" destId="{6E507FCB-A2EB-4B97-ACD4-F6A81F51F16F}" srcOrd="0" destOrd="0" presId="urn:microsoft.com/office/officeart/2005/8/layout/hierarchy2"/>
    <dgm:cxn modelId="{86E8F7D8-61F4-4367-98A3-836CF6CC655B}" type="presOf" srcId="{A954AC62-90F1-4083-AA59-3BC4E528AEDB}" destId="{38B4E318-1EE3-42DC-A9EE-283B02ADDC0E}" srcOrd="0" destOrd="0" presId="urn:microsoft.com/office/officeart/2005/8/layout/hierarchy2"/>
    <dgm:cxn modelId="{880964F8-36F5-48F6-AD84-560319DD0244}" type="presOf" srcId="{98DA44CC-3748-45B2-9213-A4B3BD6A3520}" destId="{D342053C-27CD-4E46-B01F-D7FB8BEA7AF2}" srcOrd="0" destOrd="0" presId="urn:microsoft.com/office/officeart/2005/8/layout/hierarchy2"/>
    <dgm:cxn modelId="{75F5AA68-3EFA-4242-86A6-488C316E73EB}" srcId="{7D6F8408-4B1D-4540-8FCC-DDA370B4574D}" destId="{7E491E34-0A30-4BEA-ACAC-CFB3C5DCEB54}" srcOrd="1" destOrd="0" parTransId="{A717124C-43C7-4B1E-B95D-84383C2F5C67}" sibTransId="{19D6D7D2-320F-4FF2-9A10-20DF100142C8}"/>
    <dgm:cxn modelId="{0B6902A9-C7EE-42C2-9D54-80C977C3D753}" type="presOf" srcId="{A717124C-43C7-4B1E-B95D-84383C2F5C67}" destId="{274FBA04-44E0-487B-8DEB-94C61F655070}" srcOrd="1" destOrd="0" presId="urn:microsoft.com/office/officeart/2005/8/layout/hierarchy2"/>
    <dgm:cxn modelId="{6C5CF398-B1C4-42AF-B4B9-B29EE9D276AB}" type="presOf" srcId="{E64141F2-3E82-488D-ABC6-19938927C41D}" destId="{ECB3EE04-2029-4C29-8E4E-D16B5514932C}" srcOrd="0" destOrd="0" presId="urn:microsoft.com/office/officeart/2005/8/layout/hierarchy2"/>
    <dgm:cxn modelId="{240A40E7-6EDC-4DBB-8ED3-D57B1EC907C6}" type="presOf" srcId="{654976F0-36BE-4FA0-9577-083346B27B9E}" destId="{F77A9810-7C8A-45D8-9AC6-D74B850C5292}" srcOrd="0" destOrd="0" presId="urn:microsoft.com/office/officeart/2005/8/layout/hierarchy2"/>
    <dgm:cxn modelId="{21341B37-85E9-411F-BBD7-C60E5EB40FF7}" type="presOf" srcId="{951D7690-436E-46DC-B4A6-669710C42B0E}" destId="{A59222CB-94C0-44FC-A52A-458D2260BA5D}" srcOrd="0" destOrd="0" presId="urn:microsoft.com/office/officeart/2005/8/layout/hierarchy2"/>
    <dgm:cxn modelId="{58A8F20E-5697-44AC-9A96-79B3014A974E}" srcId="{7D6F8408-4B1D-4540-8FCC-DDA370B4574D}" destId="{E64141F2-3E82-488D-ABC6-19938927C41D}" srcOrd="2" destOrd="0" parTransId="{DFF455B7-7B56-4D7A-8D03-FAA592954798}" sibTransId="{8FB9B7FC-BDF8-4661-AB6C-C5495912EA2B}"/>
    <dgm:cxn modelId="{9DCA5059-FA4D-4F5F-8713-469FA0F03882}" type="presOf" srcId="{951D7690-436E-46DC-B4A6-669710C42B0E}" destId="{9945DE5D-6343-4AEF-A9C4-0E892C6E3B28}" srcOrd="1" destOrd="0" presId="urn:microsoft.com/office/officeart/2005/8/layout/hierarchy2"/>
    <dgm:cxn modelId="{9F249B87-33E5-47AE-95D2-C56F176AFCEA}" type="presOf" srcId="{068F3821-2ACF-44EF-9A27-6B2523021FBE}" destId="{5F802D9A-676E-4974-821A-B0B623A9FFC2}" srcOrd="0" destOrd="0" presId="urn:microsoft.com/office/officeart/2005/8/layout/hierarchy2"/>
    <dgm:cxn modelId="{00DADFE2-549E-4966-92D7-D7A8FFF6FC21}" type="presParOf" srcId="{38B4E318-1EE3-42DC-A9EE-283B02ADDC0E}" destId="{99334D63-71EE-4B89-9AF8-28ADF2E9AA76}" srcOrd="0" destOrd="0" presId="urn:microsoft.com/office/officeart/2005/8/layout/hierarchy2"/>
    <dgm:cxn modelId="{A0D0BF84-26A9-4054-9D31-2A193EDBB4A8}" type="presParOf" srcId="{99334D63-71EE-4B89-9AF8-28ADF2E9AA76}" destId="{BDE20BBB-2B46-40A7-A8ED-BB5A0FC8D6F1}" srcOrd="0" destOrd="0" presId="urn:microsoft.com/office/officeart/2005/8/layout/hierarchy2"/>
    <dgm:cxn modelId="{A7581815-C0A2-41E3-8CD1-CDC6922451CE}" type="presParOf" srcId="{99334D63-71EE-4B89-9AF8-28ADF2E9AA76}" destId="{D54F76B5-1498-4956-9D75-397B5536D159}" srcOrd="1" destOrd="0" presId="urn:microsoft.com/office/officeart/2005/8/layout/hierarchy2"/>
    <dgm:cxn modelId="{1F526028-B48C-4A47-AF4C-D820CE14E994}" type="presParOf" srcId="{D54F76B5-1498-4956-9D75-397B5536D159}" destId="{3C76BD17-B75F-48BA-A038-62021E2FA90B}" srcOrd="0" destOrd="0" presId="urn:microsoft.com/office/officeart/2005/8/layout/hierarchy2"/>
    <dgm:cxn modelId="{61B2D09D-F836-46C2-8571-933A190F6B66}" type="presParOf" srcId="{3C76BD17-B75F-48BA-A038-62021E2FA90B}" destId="{AA534616-441C-468A-852C-B9C5DF5BAE33}" srcOrd="0" destOrd="0" presId="urn:microsoft.com/office/officeart/2005/8/layout/hierarchy2"/>
    <dgm:cxn modelId="{7E35B7A2-1702-4777-B816-7EF812B42B4B}" type="presParOf" srcId="{D54F76B5-1498-4956-9D75-397B5536D159}" destId="{8F1ABB05-AABE-42AA-A6AB-BCE0FBF9F933}" srcOrd="1" destOrd="0" presId="urn:microsoft.com/office/officeart/2005/8/layout/hierarchy2"/>
    <dgm:cxn modelId="{DA8D1CDC-3AFF-4283-BAA8-44771BA93B41}" type="presParOf" srcId="{8F1ABB05-AABE-42AA-A6AB-BCE0FBF9F933}" destId="{232F4FB1-2A5D-4760-9278-771356BDAADB}" srcOrd="0" destOrd="0" presId="urn:microsoft.com/office/officeart/2005/8/layout/hierarchy2"/>
    <dgm:cxn modelId="{EA6D6C7F-EB75-40BE-8859-662B7076F8AD}" type="presParOf" srcId="{8F1ABB05-AABE-42AA-A6AB-BCE0FBF9F933}" destId="{D14C429A-5BBD-4BD6-B5F6-DD36AD3AE077}" srcOrd="1" destOrd="0" presId="urn:microsoft.com/office/officeart/2005/8/layout/hierarchy2"/>
    <dgm:cxn modelId="{4C8D396A-138D-4DDD-86C6-24433E7E9777}" type="presParOf" srcId="{D14C429A-5BBD-4BD6-B5F6-DD36AD3AE077}" destId="{952A1249-2EA4-4822-9AAD-4CC2871D761F}" srcOrd="0" destOrd="0" presId="urn:microsoft.com/office/officeart/2005/8/layout/hierarchy2"/>
    <dgm:cxn modelId="{6B12D692-B4FA-4181-B047-913E1A19B85D}" type="presParOf" srcId="{952A1249-2EA4-4822-9AAD-4CC2871D761F}" destId="{95FDAA40-1881-4A57-8CD4-28322734AAD7}" srcOrd="0" destOrd="0" presId="urn:microsoft.com/office/officeart/2005/8/layout/hierarchy2"/>
    <dgm:cxn modelId="{4317F0B8-710D-4953-AE4D-0E661C841B13}" type="presParOf" srcId="{D14C429A-5BBD-4BD6-B5F6-DD36AD3AE077}" destId="{F62739A1-3C31-4A99-B6AE-BCF79EB48A45}" srcOrd="1" destOrd="0" presId="urn:microsoft.com/office/officeart/2005/8/layout/hierarchy2"/>
    <dgm:cxn modelId="{6576817A-EC82-4FC1-9208-5125C67ECA16}" type="presParOf" srcId="{F62739A1-3C31-4A99-B6AE-BCF79EB48A45}" destId="{A59EEAFD-1186-42AB-9550-2AA1F593C3E0}" srcOrd="0" destOrd="0" presId="urn:microsoft.com/office/officeart/2005/8/layout/hierarchy2"/>
    <dgm:cxn modelId="{F39535D9-7570-411F-A2DB-FAF7C23DEB78}" type="presParOf" srcId="{F62739A1-3C31-4A99-B6AE-BCF79EB48A45}" destId="{082ED9A9-3014-4670-A624-F7F11DA283E5}" srcOrd="1" destOrd="0" presId="urn:microsoft.com/office/officeart/2005/8/layout/hierarchy2"/>
    <dgm:cxn modelId="{F7D61A4D-8B6B-4A24-B153-4B6996A3A21E}" type="presParOf" srcId="{D14C429A-5BBD-4BD6-B5F6-DD36AD3AE077}" destId="{3B4FC6A5-28B5-443C-AD9F-C651737C7C7B}" srcOrd="2" destOrd="0" presId="urn:microsoft.com/office/officeart/2005/8/layout/hierarchy2"/>
    <dgm:cxn modelId="{42B23606-1F29-4921-8F69-D55D04F796E8}" type="presParOf" srcId="{3B4FC6A5-28B5-443C-AD9F-C651737C7C7B}" destId="{274FBA04-44E0-487B-8DEB-94C61F655070}" srcOrd="0" destOrd="0" presId="urn:microsoft.com/office/officeart/2005/8/layout/hierarchy2"/>
    <dgm:cxn modelId="{7509E545-D323-4A5E-9075-DB7A09FA59CF}" type="presParOf" srcId="{D14C429A-5BBD-4BD6-B5F6-DD36AD3AE077}" destId="{908F4CDA-9D31-45A2-9607-87DD604D958D}" srcOrd="3" destOrd="0" presId="urn:microsoft.com/office/officeart/2005/8/layout/hierarchy2"/>
    <dgm:cxn modelId="{FC131D53-F219-47C9-86DD-CCF289A2FC2B}" type="presParOf" srcId="{908F4CDA-9D31-45A2-9607-87DD604D958D}" destId="{92DDB2FC-4347-43FB-B73D-953E3946C303}" srcOrd="0" destOrd="0" presId="urn:microsoft.com/office/officeart/2005/8/layout/hierarchy2"/>
    <dgm:cxn modelId="{42D6521B-4113-4F12-8FDE-68643799C4B4}" type="presParOf" srcId="{908F4CDA-9D31-45A2-9607-87DD604D958D}" destId="{1BB64DD4-05DE-4ED4-9325-2C9CEC488460}" srcOrd="1" destOrd="0" presId="urn:microsoft.com/office/officeart/2005/8/layout/hierarchy2"/>
    <dgm:cxn modelId="{64539B58-09ED-4319-B553-73500391FDB9}" type="presParOf" srcId="{D14C429A-5BBD-4BD6-B5F6-DD36AD3AE077}" destId="{2CE4713A-FCFB-4F1B-8AE2-B4C7D526457C}" srcOrd="4" destOrd="0" presId="urn:microsoft.com/office/officeart/2005/8/layout/hierarchy2"/>
    <dgm:cxn modelId="{CB880E75-9973-4A4E-848E-961EA0C2D163}" type="presParOf" srcId="{2CE4713A-FCFB-4F1B-8AE2-B4C7D526457C}" destId="{DB9C367F-A216-46DB-8FA1-5020BD24671E}" srcOrd="0" destOrd="0" presId="urn:microsoft.com/office/officeart/2005/8/layout/hierarchy2"/>
    <dgm:cxn modelId="{CC3921A2-60A0-4A75-954A-CBC700A672EB}" type="presParOf" srcId="{D14C429A-5BBD-4BD6-B5F6-DD36AD3AE077}" destId="{475DDB20-DE2E-4F20-A2AF-A15263D37076}" srcOrd="5" destOrd="0" presId="urn:microsoft.com/office/officeart/2005/8/layout/hierarchy2"/>
    <dgm:cxn modelId="{C6855DFD-B657-4ED2-AC1D-7548CF3E4512}" type="presParOf" srcId="{475DDB20-DE2E-4F20-A2AF-A15263D37076}" destId="{ECB3EE04-2029-4C29-8E4E-D16B5514932C}" srcOrd="0" destOrd="0" presId="urn:microsoft.com/office/officeart/2005/8/layout/hierarchy2"/>
    <dgm:cxn modelId="{2DEBAEC9-113D-4484-8904-6B708C87A7D7}" type="presParOf" srcId="{475DDB20-DE2E-4F20-A2AF-A15263D37076}" destId="{5FC9E508-2CB3-4397-9BBE-B225B37DD167}" srcOrd="1" destOrd="0" presId="urn:microsoft.com/office/officeart/2005/8/layout/hierarchy2"/>
    <dgm:cxn modelId="{A7D0DAE7-6F67-46AD-8EE3-473C5A74BB0F}" type="presParOf" srcId="{D14C429A-5BBD-4BD6-B5F6-DD36AD3AE077}" destId="{A59222CB-94C0-44FC-A52A-458D2260BA5D}" srcOrd="6" destOrd="0" presId="urn:microsoft.com/office/officeart/2005/8/layout/hierarchy2"/>
    <dgm:cxn modelId="{FB5B804E-3AE3-4AFB-9FC2-8FBE438642DA}" type="presParOf" srcId="{A59222CB-94C0-44FC-A52A-458D2260BA5D}" destId="{9945DE5D-6343-4AEF-A9C4-0E892C6E3B28}" srcOrd="0" destOrd="0" presId="urn:microsoft.com/office/officeart/2005/8/layout/hierarchy2"/>
    <dgm:cxn modelId="{5F6764E3-9C95-4D36-8B57-DE40DE62E914}" type="presParOf" srcId="{D14C429A-5BBD-4BD6-B5F6-DD36AD3AE077}" destId="{1D5BA73A-7527-4795-87A3-854BADA6C2A4}" srcOrd="7" destOrd="0" presId="urn:microsoft.com/office/officeart/2005/8/layout/hierarchy2"/>
    <dgm:cxn modelId="{7F16BD07-89D6-4FF6-94E5-4C64F490A1C7}" type="presParOf" srcId="{1D5BA73A-7527-4795-87A3-854BADA6C2A4}" destId="{5BE77DEB-7710-4A17-8262-CB8021E01EFF}" srcOrd="0" destOrd="0" presId="urn:microsoft.com/office/officeart/2005/8/layout/hierarchy2"/>
    <dgm:cxn modelId="{66A3DE29-F4BD-48AD-89EE-C96F0404B04D}" type="presParOf" srcId="{1D5BA73A-7527-4795-87A3-854BADA6C2A4}" destId="{9B0EE0B5-6A71-48F1-B53E-595638FAAF00}" srcOrd="1" destOrd="0" presId="urn:microsoft.com/office/officeart/2005/8/layout/hierarchy2"/>
    <dgm:cxn modelId="{3E380B70-CA1F-4E8B-A62E-DD24A0334062}" type="presParOf" srcId="{D14C429A-5BBD-4BD6-B5F6-DD36AD3AE077}" destId="{5F802D9A-676E-4974-821A-B0B623A9FFC2}" srcOrd="8" destOrd="0" presId="urn:microsoft.com/office/officeart/2005/8/layout/hierarchy2"/>
    <dgm:cxn modelId="{50EF04BD-28D5-4F44-B81E-5BC0308B6745}" type="presParOf" srcId="{5F802D9A-676E-4974-821A-B0B623A9FFC2}" destId="{851D85B4-432E-4CF2-B8DB-3D7D5A27A4F5}" srcOrd="0" destOrd="0" presId="urn:microsoft.com/office/officeart/2005/8/layout/hierarchy2"/>
    <dgm:cxn modelId="{4AC3CF49-7D4E-44BA-85CF-08787D9BD334}" type="presParOf" srcId="{D14C429A-5BBD-4BD6-B5F6-DD36AD3AE077}" destId="{6D30BF4B-91EC-4CA9-ACAB-E6453E4C752B}" srcOrd="9" destOrd="0" presId="urn:microsoft.com/office/officeart/2005/8/layout/hierarchy2"/>
    <dgm:cxn modelId="{B4B16133-F647-4FEA-BD9B-523A4BFC10AF}" type="presParOf" srcId="{6D30BF4B-91EC-4CA9-ACAB-E6453E4C752B}" destId="{6E507FCB-A2EB-4B97-ACD4-F6A81F51F16F}" srcOrd="0" destOrd="0" presId="urn:microsoft.com/office/officeart/2005/8/layout/hierarchy2"/>
    <dgm:cxn modelId="{F5E30FB3-202E-42C9-B9A0-1F92D24858D5}" type="presParOf" srcId="{6D30BF4B-91EC-4CA9-ACAB-E6453E4C752B}" destId="{8AA83200-B897-4C4C-864F-B328E3316851}" srcOrd="1" destOrd="0" presId="urn:microsoft.com/office/officeart/2005/8/layout/hierarchy2"/>
    <dgm:cxn modelId="{51C0119C-8CD2-4A96-BC2D-0C02D75BA2F4}" type="presParOf" srcId="{D14C429A-5BBD-4BD6-B5F6-DD36AD3AE077}" destId="{35FDA5FB-65C6-4D2B-AB8D-737983448EC9}" srcOrd="10" destOrd="0" presId="urn:microsoft.com/office/officeart/2005/8/layout/hierarchy2"/>
    <dgm:cxn modelId="{CA1A4DBA-A6CE-4360-BF41-59FC5BCC4B88}" type="presParOf" srcId="{35FDA5FB-65C6-4D2B-AB8D-737983448EC9}" destId="{6DF04FD7-E272-42D0-B75C-0451676E2F31}" srcOrd="0" destOrd="0" presId="urn:microsoft.com/office/officeart/2005/8/layout/hierarchy2"/>
    <dgm:cxn modelId="{ED781B53-038A-43F9-BF6A-DEE37FF25FB3}" type="presParOf" srcId="{D14C429A-5BBD-4BD6-B5F6-DD36AD3AE077}" destId="{C13137DE-5AA0-49DD-AA12-39070B996A5E}" srcOrd="11" destOrd="0" presId="urn:microsoft.com/office/officeart/2005/8/layout/hierarchy2"/>
    <dgm:cxn modelId="{528CBD1C-5A7B-4F75-9406-25324DDEE481}" type="presParOf" srcId="{C13137DE-5AA0-49DD-AA12-39070B996A5E}" destId="{D741E195-AE8D-4E73-B631-C0D0F25E8C20}" srcOrd="0" destOrd="0" presId="urn:microsoft.com/office/officeart/2005/8/layout/hierarchy2"/>
    <dgm:cxn modelId="{1BFF9513-CCC3-4978-8BFF-F330242AF14D}" type="presParOf" srcId="{C13137DE-5AA0-49DD-AA12-39070B996A5E}" destId="{5E5CD9E5-EDA3-49E8-87F0-47963A4ED3C0}" srcOrd="1" destOrd="0" presId="urn:microsoft.com/office/officeart/2005/8/layout/hierarchy2"/>
    <dgm:cxn modelId="{EDF7FB3E-04A9-4F69-B9EA-19071D5DB8B2}" type="presParOf" srcId="{D54F76B5-1498-4956-9D75-397B5536D159}" destId="{D342053C-27CD-4E46-B01F-D7FB8BEA7AF2}" srcOrd="2" destOrd="0" presId="urn:microsoft.com/office/officeart/2005/8/layout/hierarchy2"/>
    <dgm:cxn modelId="{02D501B5-63FA-4156-BF22-1EA47E5A607C}" type="presParOf" srcId="{D342053C-27CD-4E46-B01F-D7FB8BEA7AF2}" destId="{1388820A-B3D3-4580-BA15-76BE2081145A}" srcOrd="0" destOrd="0" presId="urn:microsoft.com/office/officeart/2005/8/layout/hierarchy2"/>
    <dgm:cxn modelId="{8F86FC4C-379C-4BE7-829F-B11CA226170E}" type="presParOf" srcId="{D54F76B5-1498-4956-9D75-397B5536D159}" destId="{D4B9BB08-2942-4064-BDAC-F89CF82F3E6C}" srcOrd="3" destOrd="0" presId="urn:microsoft.com/office/officeart/2005/8/layout/hierarchy2"/>
    <dgm:cxn modelId="{E28B11C6-364F-4091-A0D4-8232FECD76B5}" type="presParOf" srcId="{D4B9BB08-2942-4064-BDAC-F89CF82F3E6C}" destId="{5FBB282E-8319-420C-85C5-D33CB71D9C99}" srcOrd="0" destOrd="0" presId="urn:microsoft.com/office/officeart/2005/8/layout/hierarchy2"/>
    <dgm:cxn modelId="{DDFFAB91-460D-4A6C-B859-103657EE0375}" type="presParOf" srcId="{D4B9BB08-2942-4064-BDAC-F89CF82F3E6C}" destId="{16BD624E-8073-40C0-8A63-CDF6DC5FDE08}" srcOrd="1" destOrd="0" presId="urn:microsoft.com/office/officeart/2005/8/layout/hierarchy2"/>
    <dgm:cxn modelId="{1E1BCFDF-A26F-4C41-BADF-64F093471E69}" type="presParOf" srcId="{16BD624E-8073-40C0-8A63-CDF6DC5FDE08}" destId="{E58299E5-2D31-42D8-AB14-BD7C3104C671}" srcOrd="0" destOrd="0" presId="urn:microsoft.com/office/officeart/2005/8/layout/hierarchy2"/>
    <dgm:cxn modelId="{4E206E3D-8DE1-41B2-B8A4-EEF3BEA37ECE}" type="presParOf" srcId="{E58299E5-2D31-42D8-AB14-BD7C3104C671}" destId="{F182873E-A89A-4CB9-A624-7C5CE31C79EA}" srcOrd="0" destOrd="0" presId="urn:microsoft.com/office/officeart/2005/8/layout/hierarchy2"/>
    <dgm:cxn modelId="{6D524CE5-8702-4CCA-A7DC-2E30F94EFF1D}" type="presParOf" srcId="{16BD624E-8073-40C0-8A63-CDF6DC5FDE08}" destId="{09288C45-820A-4314-8D72-0A60CD3F6669}" srcOrd="1" destOrd="0" presId="urn:microsoft.com/office/officeart/2005/8/layout/hierarchy2"/>
    <dgm:cxn modelId="{AF940253-B5A4-417A-9DC1-BD78A620E348}" type="presParOf" srcId="{09288C45-820A-4314-8D72-0A60CD3F6669}" destId="{F77A9810-7C8A-45D8-9AC6-D74B850C5292}" srcOrd="0" destOrd="0" presId="urn:microsoft.com/office/officeart/2005/8/layout/hierarchy2"/>
    <dgm:cxn modelId="{C36172EE-487F-4E0F-B1F5-845B8C4A22AD}" type="presParOf" srcId="{09288C45-820A-4314-8D72-0A60CD3F6669}" destId="{222265B1-11DB-4DE0-9CDC-BD93E0E0179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65401B-18F3-4083-8219-532FEF33AC0D}" type="doc">
      <dgm:prSet loTypeId="urn:microsoft.com/office/officeart/2005/8/layout/hList9" loCatId="list" qsTypeId="urn:microsoft.com/office/officeart/2005/8/quickstyle/simple1" qsCatId="simple" csTypeId="urn:microsoft.com/office/officeart/2005/8/colors/colorful1#3" csCatId="colorful" phldr="1"/>
      <dgm:spPr/>
      <dgm:t>
        <a:bodyPr/>
        <a:lstStyle/>
        <a:p>
          <a:endParaRPr lang="zh-CN" altLang="en-US"/>
        </a:p>
      </dgm:t>
    </dgm:pt>
    <dgm:pt modelId="{5F170171-C08A-4E90-AC90-66E1AD4505BE}">
      <dgm:prSet phldrT="[文本]" custT="1"/>
      <dgm:spPr/>
      <dgm:t>
        <a:bodyPr/>
        <a:lstStyle/>
        <a:p>
          <a:r>
            <a:rPr lang="zh-CN" altLang="en-US" sz="2000" b="1" dirty="0" smtClean="0"/>
            <a:t>来源</a:t>
          </a:r>
          <a:endParaRPr lang="zh-CN" altLang="en-US" sz="2000" b="1" dirty="0"/>
        </a:p>
      </dgm:t>
    </dgm:pt>
    <dgm:pt modelId="{C4221B70-7A20-47B3-82AB-FD12DE951858}" type="parTrans" cxnId="{710D3004-C65C-427F-8BA0-973AA6F26E3E}">
      <dgm:prSet/>
      <dgm:spPr/>
      <dgm:t>
        <a:bodyPr/>
        <a:lstStyle/>
        <a:p>
          <a:endParaRPr lang="zh-CN" altLang="en-US" sz="2000" b="1"/>
        </a:p>
      </dgm:t>
    </dgm:pt>
    <dgm:pt modelId="{71528E41-FA82-49A7-95ED-4C1348593833}" type="sibTrans" cxnId="{710D3004-C65C-427F-8BA0-973AA6F26E3E}">
      <dgm:prSet/>
      <dgm:spPr/>
      <dgm:t>
        <a:bodyPr/>
        <a:lstStyle/>
        <a:p>
          <a:endParaRPr lang="zh-CN" altLang="en-US" sz="2000" b="1"/>
        </a:p>
      </dgm:t>
    </dgm:pt>
    <dgm:pt modelId="{C45D65D2-67D5-4191-A54F-0120F34097A6}">
      <dgm:prSet phldrT="[文本]" custT="1"/>
      <dgm:spPr/>
      <dgm:t>
        <a:bodyPr/>
        <a:lstStyle/>
        <a:p>
          <a:r>
            <a:rPr lang="zh-CN" altLang="en-US" sz="2000" b="1" dirty="0" smtClean="0"/>
            <a:t>工业噪声</a:t>
          </a:r>
          <a:endParaRPr lang="en-US" altLang="zh-CN" sz="2000" b="1" dirty="0" smtClean="0"/>
        </a:p>
      </dgm:t>
    </dgm:pt>
    <dgm:pt modelId="{07F2E5E0-E255-4B8C-BB67-1EB341481CA6}" type="parTrans" cxnId="{A068F6DF-81A2-4515-9715-D40004AEB66B}">
      <dgm:prSet/>
      <dgm:spPr/>
      <dgm:t>
        <a:bodyPr/>
        <a:lstStyle/>
        <a:p>
          <a:endParaRPr lang="zh-CN" altLang="en-US" sz="2000" b="1"/>
        </a:p>
      </dgm:t>
    </dgm:pt>
    <dgm:pt modelId="{2EEC36F8-65B7-4E0C-9FEE-FDF69031727F}" type="sibTrans" cxnId="{A068F6DF-81A2-4515-9715-D40004AEB66B}">
      <dgm:prSet/>
      <dgm:spPr/>
      <dgm:t>
        <a:bodyPr/>
        <a:lstStyle/>
        <a:p>
          <a:endParaRPr lang="zh-CN" altLang="en-US" sz="2000" b="1"/>
        </a:p>
      </dgm:t>
    </dgm:pt>
    <dgm:pt modelId="{D9C5EB3F-EA9A-4B30-95FE-EBABBD851C51}">
      <dgm:prSet phldrT="[文本]" custT="1"/>
      <dgm:spPr/>
      <dgm:t>
        <a:bodyPr/>
        <a:lstStyle/>
        <a:p>
          <a:r>
            <a:rPr lang="zh-CN" altLang="en-US" sz="2000" b="1" dirty="0" smtClean="0"/>
            <a:t>生活噪声</a:t>
          </a:r>
          <a:endParaRPr lang="zh-CN" altLang="en-US" sz="2000" b="1" dirty="0"/>
        </a:p>
      </dgm:t>
    </dgm:pt>
    <dgm:pt modelId="{B9A94C30-6965-436D-A6C2-F1C0040EF02B}" type="parTrans" cxnId="{FE10CD63-0485-4996-A51E-5DAC577BC8A9}">
      <dgm:prSet/>
      <dgm:spPr/>
      <dgm:t>
        <a:bodyPr/>
        <a:lstStyle/>
        <a:p>
          <a:endParaRPr lang="zh-CN" altLang="en-US" sz="2000" b="1"/>
        </a:p>
      </dgm:t>
    </dgm:pt>
    <dgm:pt modelId="{78EC0DD6-49FC-473F-A2EE-7B76ABB2FDF6}" type="sibTrans" cxnId="{FE10CD63-0485-4996-A51E-5DAC577BC8A9}">
      <dgm:prSet/>
      <dgm:spPr/>
      <dgm:t>
        <a:bodyPr/>
        <a:lstStyle/>
        <a:p>
          <a:endParaRPr lang="zh-CN" altLang="en-US" sz="2000" b="1"/>
        </a:p>
      </dgm:t>
    </dgm:pt>
    <dgm:pt modelId="{27CFD8BE-FB8F-4443-9272-1754C3591CBA}">
      <dgm:prSet phldrT="[文本]" custT="1"/>
      <dgm:spPr/>
      <dgm:t>
        <a:bodyPr/>
        <a:lstStyle/>
        <a:p>
          <a:r>
            <a:rPr lang="zh-CN" altLang="en-US" sz="2000" b="1" dirty="0" smtClean="0"/>
            <a:t>危害</a:t>
          </a:r>
          <a:endParaRPr lang="zh-CN" altLang="en-US" sz="2000" b="1" dirty="0"/>
        </a:p>
      </dgm:t>
    </dgm:pt>
    <dgm:pt modelId="{85DBD4E2-60BE-4199-9824-9FE348F1E009}" type="parTrans" cxnId="{523E522D-F0DF-4038-8B72-7AC5B6A3D36D}">
      <dgm:prSet/>
      <dgm:spPr/>
      <dgm:t>
        <a:bodyPr/>
        <a:lstStyle/>
        <a:p>
          <a:endParaRPr lang="zh-CN" altLang="en-US" sz="2000" b="1"/>
        </a:p>
      </dgm:t>
    </dgm:pt>
    <dgm:pt modelId="{0C3BCEF6-AFB3-4B64-8D4A-31F28E2AA695}" type="sibTrans" cxnId="{523E522D-F0DF-4038-8B72-7AC5B6A3D36D}">
      <dgm:prSet/>
      <dgm:spPr/>
      <dgm:t>
        <a:bodyPr/>
        <a:lstStyle/>
        <a:p>
          <a:endParaRPr lang="zh-CN" altLang="en-US" sz="2000" b="1"/>
        </a:p>
      </dgm:t>
    </dgm:pt>
    <dgm:pt modelId="{20CA78A9-367F-4B93-895B-2A8788ED7A6E}">
      <dgm:prSet phldrT="[文本]" custT="1"/>
      <dgm:spPr/>
      <dgm:t>
        <a:bodyPr/>
        <a:lstStyle/>
        <a:p>
          <a:r>
            <a:rPr lang="zh-CN" altLang="en-US" sz="2000" b="1" dirty="0" smtClean="0"/>
            <a:t>头疼、脑胀、失眠、心慌、全身乏力</a:t>
          </a:r>
          <a:endParaRPr lang="zh-CN" altLang="en-US" sz="2000" b="1" dirty="0"/>
        </a:p>
      </dgm:t>
    </dgm:pt>
    <dgm:pt modelId="{AA59FF73-629B-40AC-B077-78F0FE0691E8}" type="parTrans" cxnId="{1B21E491-225B-4B63-BBC7-BCBE53C4B2E0}">
      <dgm:prSet/>
      <dgm:spPr/>
      <dgm:t>
        <a:bodyPr/>
        <a:lstStyle/>
        <a:p>
          <a:endParaRPr lang="zh-CN" altLang="en-US" sz="2000" b="1"/>
        </a:p>
      </dgm:t>
    </dgm:pt>
    <dgm:pt modelId="{7A17B1A1-124F-4357-BD91-954F5CB00EBC}" type="sibTrans" cxnId="{1B21E491-225B-4B63-BBC7-BCBE53C4B2E0}">
      <dgm:prSet/>
      <dgm:spPr/>
      <dgm:t>
        <a:bodyPr/>
        <a:lstStyle/>
        <a:p>
          <a:endParaRPr lang="zh-CN" altLang="en-US" sz="2000" b="1"/>
        </a:p>
      </dgm:t>
    </dgm:pt>
    <dgm:pt modelId="{123AA097-8E75-49D6-9FA3-5A04D8A12E4B}">
      <dgm:prSet phldrT="[文本]" custT="1"/>
      <dgm:spPr/>
      <dgm:t>
        <a:bodyPr/>
        <a:lstStyle/>
        <a:p>
          <a:r>
            <a:rPr lang="zh-CN" altLang="en-US" sz="2000" b="1" dirty="0" smtClean="0"/>
            <a:t>听力受损</a:t>
          </a:r>
          <a:endParaRPr lang="zh-CN" altLang="en-US" sz="2000" b="1" dirty="0"/>
        </a:p>
      </dgm:t>
    </dgm:pt>
    <dgm:pt modelId="{2532333A-0F07-46BF-B433-BF8851EA3BE9}" type="parTrans" cxnId="{C795FEEA-BA41-4ABD-9336-4BF66EE7CCC7}">
      <dgm:prSet/>
      <dgm:spPr/>
      <dgm:t>
        <a:bodyPr/>
        <a:lstStyle/>
        <a:p>
          <a:endParaRPr lang="zh-CN" altLang="en-US" sz="2000" b="1"/>
        </a:p>
      </dgm:t>
    </dgm:pt>
    <dgm:pt modelId="{8375250A-3288-4FFE-87D2-9000EF7E1686}" type="sibTrans" cxnId="{C795FEEA-BA41-4ABD-9336-4BF66EE7CCC7}">
      <dgm:prSet/>
      <dgm:spPr/>
      <dgm:t>
        <a:bodyPr/>
        <a:lstStyle/>
        <a:p>
          <a:endParaRPr lang="zh-CN" altLang="en-US" sz="2000" b="1"/>
        </a:p>
      </dgm:t>
    </dgm:pt>
    <dgm:pt modelId="{7B30B548-7190-4EF5-8FAE-20790B01EDFA}">
      <dgm:prSet custT="1"/>
      <dgm:spPr/>
      <dgm:t>
        <a:bodyPr/>
        <a:lstStyle/>
        <a:p>
          <a:r>
            <a:rPr lang="zh-CN" altLang="en-US" sz="2000" b="1" dirty="0" smtClean="0"/>
            <a:t>交通噪声</a:t>
          </a:r>
          <a:endParaRPr lang="zh-CN" altLang="en-US" sz="2000" b="1" dirty="0"/>
        </a:p>
      </dgm:t>
    </dgm:pt>
    <dgm:pt modelId="{004002D8-A9B6-4772-AB72-0057CA90F205}" type="parTrans" cxnId="{540BAD35-BF22-42B2-A09A-6B418429A774}">
      <dgm:prSet/>
      <dgm:spPr/>
      <dgm:t>
        <a:bodyPr/>
        <a:lstStyle/>
        <a:p>
          <a:endParaRPr lang="zh-CN" altLang="en-US" sz="2000" b="1"/>
        </a:p>
      </dgm:t>
    </dgm:pt>
    <dgm:pt modelId="{BCA8979E-F8AC-46BB-AD58-4B70E1DE6671}" type="sibTrans" cxnId="{540BAD35-BF22-42B2-A09A-6B418429A774}">
      <dgm:prSet/>
      <dgm:spPr/>
      <dgm:t>
        <a:bodyPr/>
        <a:lstStyle/>
        <a:p>
          <a:endParaRPr lang="zh-CN" altLang="en-US" sz="2000" b="1"/>
        </a:p>
      </dgm:t>
    </dgm:pt>
    <dgm:pt modelId="{ACE95DF3-186F-4E60-B297-CAED5175D35B}">
      <dgm:prSet custT="1"/>
      <dgm:spPr/>
      <dgm:t>
        <a:bodyPr/>
        <a:lstStyle/>
        <a:p>
          <a:r>
            <a:rPr lang="zh-CN" altLang="en-US" sz="2000" b="1" dirty="0" smtClean="0"/>
            <a:t>影响城市美观和人体健康胎儿畸形、儿童智力发展</a:t>
          </a:r>
          <a:endParaRPr lang="en-US" altLang="zh-CN" sz="2000" b="1" dirty="0" smtClean="0"/>
        </a:p>
        <a:p>
          <a:endParaRPr lang="zh-CN" altLang="en-US" sz="2000" b="1" dirty="0"/>
        </a:p>
      </dgm:t>
    </dgm:pt>
    <dgm:pt modelId="{76072A1C-8A6A-43EE-B19C-D6E21C5390AE}" type="parTrans" cxnId="{5403CE4F-C28B-4CA4-B749-4C18632B7101}">
      <dgm:prSet/>
      <dgm:spPr/>
      <dgm:t>
        <a:bodyPr/>
        <a:lstStyle/>
        <a:p>
          <a:endParaRPr lang="zh-CN" altLang="en-US" sz="2000" b="1"/>
        </a:p>
      </dgm:t>
    </dgm:pt>
    <dgm:pt modelId="{FEE64360-654C-4C51-BBB8-C00137AB1F03}" type="sibTrans" cxnId="{5403CE4F-C28B-4CA4-B749-4C18632B7101}">
      <dgm:prSet/>
      <dgm:spPr/>
      <dgm:t>
        <a:bodyPr/>
        <a:lstStyle/>
        <a:p>
          <a:endParaRPr lang="zh-CN" altLang="en-US" sz="2000" b="1"/>
        </a:p>
      </dgm:t>
    </dgm:pt>
    <dgm:pt modelId="{A3494960-4678-4EBA-ADF8-E5A505BCE966}">
      <dgm:prSet/>
      <dgm:spPr/>
      <dgm:t>
        <a:bodyPr/>
        <a:lstStyle/>
        <a:p>
          <a:r>
            <a:rPr lang="zh-CN" altLang="en-US" b="1" dirty="0" smtClean="0"/>
            <a:t>坏建筑物（墙体震裂等）</a:t>
          </a:r>
          <a:endParaRPr lang="zh-CN" altLang="en-US" b="1" dirty="0"/>
        </a:p>
      </dgm:t>
    </dgm:pt>
    <dgm:pt modelId="{3444D3A5-9985-457A-93AE-7CB458833AEE}" type="parTrans" cxnId="{53440470-E7F4-4919-A225-6DB8E9A95A4D}">
      <dgm:prSet/>
      <dgm:spPr/>
      <dgm:t>
        <a:bodyPr/>
        <a:lstStyle/>
        <a:p>
          <a:endParaRPr lang="zh-CN" altLang="en-US"/>
        </a:p>
      </dgm:t>
    </dgm:pt>
    <dgm:pt modelId="{C2D43B81-47BB-4EBF-88E9-AB11EBD2B9FC}" type="sibTrans" cxnId="{53440470-E7F4-4919-A225-6DB8E9A95A4D}">
      <dgm:prSet/>
      <dgm:spPr/>
      <dgm:t>
        <a:bodyPr/>
        <a:lstStyle/>
        <a:p>
          <a:endParaRPr lang="zh-CN" altLang="en-US"/>
        </a:p>
      </dgm:t>
    </dgm:pt>
    <dgm:pt modelId="{EFD11F3E-6C21-4BC0-9BD3-F3021B46BB34}" type="pres">
      <dgm:prSet presAssocID="{3065401B-18F3-4083-8219-532FEF33AC0D}" presName="list" presStyleCnt="0">
        <dgm:presLayoutVars>
          <dgm:dir/>
          <dgm:animLvl val="lvl"/>
        </dgm:presLayoutVars>
      </dgm:prSet>
      <dgm:spPr/>
      <dgm:t>
        <a:bodyPr/>
        <a:lstStyle/>
        <a:p>
          <a:endParaRPr lang="zh-CN" altLang="en-US"/>
        </a:p>
      </dgm:t>
    </dgm:pt>
    <dgm:pt modelId="{59211AB3-0620-4987-B102-353BA611CA59}" type="pres">
      <dgm:prSet presAssocID="{5F170171-C08A-4E90-AC90-66E1AD4505BE}" presName="posSpace" presStyleCnt="0"/>
      <dgm:spPr/>
    </dgm:pt>
    <dgm:pt modelId="{52C5BBB6-EA68-4059-9D81-32AAABED2BA9}" type="pres">
      <dgm:prSet presAssocID="{5F170171-C08A-4E90-AC90-66E1AD4505BE}" presName="vertFlow" presStyleCnt="0"/>
      <dgm:spPr/>
    </dgm:pt>
    <dgm:pt modelId="{16772A01-59A4-40CA-89D5-D4CF8083E7AE}" type="pres">
      <dgm:prSet presAssocID="{5F170171-C08A-4E90-AC90-66E1AD4505BE}" presName="topSpace" presStyleCnt="0"/>
      <dgm:spPr/>
    </dgm:pt>
    <dgm:pt modelId="{2CC56DFC-B8E7-4020-9A71-A833B2EB6A1F}" type="pres">
      <dgm:prSet presAssocID="{5F170171-C08A-4E90-AC90-66E1AD4505BE}" presName="firstComp" presStyleCnt="0"/>
      <dgm:spPr/>
    </dgm:pt>
    <dgm:pt modelId="{17C0125E-EDD4-4868-A8D7-85317AAFD465}" type="pres">
      <dgm:prSet presAssocID="{5F170171-C08A-4E90-AC90-66E1AD4505BE}" presName="firstChild" presStyleLbl="bgAccFollowNode1" presStyleIdx="0" presStyleCnt="7" custScaleX="157057" custScaleY="196249"/>
      <dgm:spPr/>
      <dgm:t>
        <a:bodyPr/>
        <a:lstStyle/>
        <a:p>
          <a:endParaRPr lang="zh-CN" altLang="en-US"/>
        </a:p>
      </dgm:t>
    </dgm:pt>
    <dgm:pt modelId="{878D29E0-68D1-44AC-B901-8459F1C8E7FB}" type="pres">
      <dgm:prSet presAssocID="{5F170171-C08A-4E90-AC90-66E1AD4505BE}" presName="firstChildTx" presStyleLbl="bgAccFollowNode1" presStyleIdx="0" presStyleCnt="7">
        <dgm:presLayoutVars>
          <dgm:bulletEnabled val="1"/>
        </dgm:presLayoutVars>
      </dgm:prSet>
      <dgm:spPr/>
      <dgm:t>
        <a:bodyPr/>
        <a:lstStyle/>
        <a:p>
          <a:endParaRPr lang="zh-CN" altLang="en-US"/>
        </a:p>
      </dgm:t>
    </dgm:pt>
    <dgm:pt modelId="{04BCB45A-C27B-4DCE-AFD1-98B3134075C9}" type="pres">
      <dgm:prSet presAssocID="{D9C5EB3F-EA9A-4B30-95FE-EBABBD851C51}" presName="comp" presStyleCnt="0"/>
      <dgm:spPr/>
    </dgm:pt>
    <dgm:pt modelId="{906DF331-212C-4236-BB94-B256121636C0}" type="pres">
      <dgm:prSet presAssocID="{D9C5EB3F-EA9A-4B30-95FE-EBABBD851C51}" presName="child" presStyleLbl="bgAccFollowNode1" presStyleIdx="1" presStyleCnt="7" custScaleX="157057" custScaleY="196249"/>
      <dgm:spPr/>
      <dgm:t>
        <a:bodyPr/>
        <a:lstStyle/>
        <a:p>
          <a:endParaRPr lang="zh-CN" altLang="en-US"/>
        </a:p>
      </dgm:t>
    </dgm:pt>
    <dgm:pt modelId="{41D5974C-9221-408E-A546-A4325F47C1CC}" type="pres">
      <dgm:prSet presAssocID="{D9C5EB3F-EA9A-4B30-95FE-EBABBD851C51}" presName="childTx" presStyleLbl="bgAccFollowNode1" presStyleIdx="1" presStyleCnt="7">
        <dgm:presLayoutVars>
          <dgm:bulletEnabled val="1"/>
        </dgm:presLayoutVars>
      </dgm:prSet>
      <dgm:spPr/>
      <dgm:t>
        <a:bodyPr/>
        <a:lstStyle/>
        <a:p>
          <a:endParaRPr lang="zh-CN" altLang="en-US"/>
        </a:p>
      </dgm:t>
    </dgm:pt>
    <dgm:pt modelId="{998EF602-4297-4F48-B9E4-B6AEFF61DF6D}" type="pres">
      <dgm:prSet presAssocID="{7B30B548-7190-4EF5-8FAE-20790B01EDFA}" presName="comp" presStyleCnt="0"/>
      <dgm:spPr/>
    </dgm:pt>
    <dgm:pt modelId="{AAA599D1-723D-4395-95C4-B18CEAC4321D}" type="pres">
      <dgm:prSet presAssocID="{7B30B548-7190-4EF5-8FAE-20790B01EDFA}" presName="child" presStyleLbl="bgAccFollowNode1" presStyleIdx="2" presStyleCnt="7" custScaleX="157057" custScaleY="196249"/>
      <dgm:spPr/>
      <dgm:t>
        <a:bodyPr/>
        <a:lstStyle/>
        <a:p>
          <a:endParaRPr lang="zh-CN" altLang="en-US"/>
        </a:p>
      </dgm:t>
    </dgm:pt>
    <dgm:pt modelId="{EF113548-4C71-4DC1-97F6-398A20AEA3B2}" type="pres">
      <dgm:prSet presAssocID="{7B30B548-7190-4EF5-8FAE-20790B01EDFA}" presName="childTx" presStyleLbl="bgAccFollowNode1" presStyleIdx="2" presStyleCnt="7">
        <dgm:presLayoutVars>
          <dgm:bulletEnabled val="1"/>
        </dgm:presLayoutVars>
      </dgm:prSet>
      <dgm:spPr/>
      <dgm:t>
        <a:bodyPr/>
        <a:lstStyle/>
        <a:p>
          <a:endParaRPr lang="zh-CN" altLang="en-US"/>
        </a:p>
      </dgm:t>
    </dgm:pt>
    <dgm:pt modelId="{9F303E0A-97C7-4522-AA95-AFF68E19BD32}" type="pres">
      <dgm:prSet presAssocID="{5F170171-C08A-4E90-AC90-66E1AD4505BE}" presName="negSpace" presStyleCnt="0"/>
      <dgm:spPr/>
    </dgm:pt>
    <dgm:pt modelId="{3006575C-586C-492F-82E0-62382E95CA5C}" type="pres">
      <dgm:prSet presAssocID="{5F170171-C08A-4E90-AC90-66E1AD4505BE}" presName="circle" presStyleLbl="node1" presStyleIdx="0" presStyleCnt="2" custScaleX="196248" custScaleY="196248" custLinFactX="-200000" custLinFactNeighborX="-223137" custLinFactNeighborY="-28723"/>
      <dgm:spPr/>
      <dgm:t>
        <a:bodyPr/>
        <a:lstStyle/>
        <a:p>
          <a:endParaRPr lang="zh-CN" altLang="en-US"/>
        </a:p>
      </dgm:t>
    </dgm:pt>
    <dgm:pt modelId="{A885B1BD-5441-47D5-AF54-78C803FFFFE3}" type="pres">
      <dgm:prSet presAssocID="{71528E41-FA82-49A7-95ED-4C1348593833}" presName="transSpace" presStyleCnt="0"/>
      <dgm:spPr/>
    </dgm:pt>
    <dgm:pt modelId="{0CE7DB25-9E0C-42CD-8BFE-C5EA21D1250C}" type="pres">
      <dgm:prSet presAssocID="{27CFD8BE-FB8F-4443-9272-1754C3591CBA}" presName="posSpace" presStyleCnt="0"/>
      <dgm:spPr/>
    </dgm:pt>
    <dgm:pt modelId="{EF776A71-AA07-4E83-93BC-4644AF2C42D8}" type="pres">
      <dgm:prSet presAssocID="{27CFD8BE-FB8F-4443-9272-1754C3591CBA}" presName="vertFlow" presStyleCnt="0"/>
      <dgm:spPr/>
    </dgm:pt>
    <dgm:pt modelId="{126F911F-622D-4A49-90EF-540258057F4E}" type="pres">
      <dgm:prSet presAssocID="{27CFD8BE-FB8F-4443-9272-1754C3591CBA}" presName="topSpace" presStyleCnt="0"/>
      <dgm:spPr/>
    </dgm:pt>
    <dgm:pt modelId="{AD62CFBE-645A-42F6-8B8F-22C3AEC4B0D6}" type="pres">
      <dgm:prSet presAssocID="{27CFD8BE-FB8F-4443-9272-1754C3591CBA}" presName="firstComp" presStyleCnt="0"/>
      <dgm:spPr/>
    </dgm:pt>
    <dgm:pt modelId="{8FDFDC14-F486-4D06-A48F-39127BCF2BDF}" type="pres">
      <dgm:prSet presAssocID="{27CFD8BE-FB8F-4443-9272-1754C3591CBA}" presName="firstChild" presStyleLbl="bgAccFollowNode1" presStyleIdx="3" presStyleCnt="7" custScaleX="208221"/>
      <dgm:spPr/>
      <dgm:t>
        <a:bodyPr/>
        <a:lstStyle/>
        <a:p>
          <a:endParaRPr lang="zh-CN" altLang="en-US"/>
        </a:p>
      </dgm:t>
    </dgm:pt>
    <dgm:pt modelId="{7E09B406-B81D-4DCB-B64B-58087EA00F19}" type="pres">
      <dgm:prSet presAssocID="{27CFD8BE-FB8F-4443-9272-1754C3591CBA}" presName="firstChildTx" presStyleLbl="bgAccFollowNode1" presStyleIdx="3" presStyleCnt="7">
        <dgm:presLayoutVars>
          <dgm:bulletEnabled val="1"/>
        </dgm:presLayoutVars>
      </dgm:prSet>
      <dgm:spPr/>
      <dgm:t>
        <a:bodyPr/>
        <a:lstStyle/>
        <a:p>
          <a:endParaRPr lang="zh-CN" altLang="en-US"/>
        </a:p>
      </dgm:t>
    </dgm:pt>
    <dgm:pt modelId="{2775D0A1-C137-49AD-B9ED-FE74E21603EE}" type="pres">
      <dgm:prSet presAssocID="{123AA097-8E75-49D6-9FA3-5A04D8A12E4B}" presName="comp" presStyleCnt="0"/>
      <dgm:spPr/>
    </dgm:pt>
    <dgm:pt modelId="{640D1E67-27EF-437C-9B92-4D2AD6673E12}" type="pres">
      <dgm:prSet presAssocID="{123AA097-8E75-49D6-9FA3-5A04D8A12E4B}" presName="child" presStyleLbl="bgAccFollowNode1" presStyleIdx="4" presStyleCnt="7" custScaleX="208228" custLinFactNeighborX="-2883" custLinFactNeighborY="30515"/>
      <dgm:spPr/>
      <dgm:t>
        <a:bodyPr/>
        <a:lstStyle/>
        <a:p>
          <a:endParaRPr lang="zh-CN" altLang="en-US"/>
        </a:p>
      </dgm:t>
    </dgm:pt>
    <dgm:pt modelId="{82E330AE-57EE-4546-B801-83350262D26D}" type="pres">
      <dgm:prSet presAssocID="{123AA097-8E75-49D6-9FA3-5A04D8A12E4B}" presName="childTx" presStyleLbl="bgAccFollowNode1" presStyleIdx="4" presStyleCnt="7">
        <dgm:presLayoutVars>
          <dgm:bulletEnabled val="1"/>
        </dgm:presLayoutVars>
      </dgm:prSet>
      <dgm:spPr/>
      <dgm:t>
        <a:bodyPr/>
        <a:lstStyle/>
        <a:p>
          <a:endParaRPr lang="zh-CN" altLang="en-US"/>
        </a:p>
      </dgm:t>
    </dgm:pt>
    <dgm:pt modelId="{78916510-2E1D-45C7-839E-08EF04630C82}" type="pres">
      <dgm:prSet presAssocID="{ACE95DF3-186F-4E60-B297-CAED5175D35B}" presName="comp" presStyleCnt="0"/>
      <dgm:spPr/>
    </dgm:pt>
    <dgm:pt modelId="{7B14A235-FF5C-458C-8F50-98B78FD2167A}" type="pres">
      <dgm:prSet presAssocID="{ACE95DF3-186F-4E60-B297-CAED5175D35B}" presName="child" presStyleLbl="bgAccFollowNode1" presStyleIdx="5" presStyleCnt="7" custScaleX="208221" custLinFactNeighborX="-2887" custLinFactNeighborY="65741"/>
      <dgm:spPr/>
      <dgm:t>
        <a:bodyPr/>
        <a:lstStyle/>
        <a:p>
          <a:endParaRPr lang="zh-CN" altLang="en-US"/>
        </a:p>
      </dgm:t>
    </dgm:pt>
    <dgm:pt modelId="{EFE7493F-CDE9-41C6-B2C7-0259A907013C}" type="pres">
      <dgm:prSet presAssocID="{ACE95DF3-186F-4E60-B297-CAED5175D35B}" presName="childTx" presStyleLbl="bgAccFollowNode1" presStyleIdx="5" presStyleCnt="7">
        <dgm:presLayoutVars>
          <dgm:bulletEnabled val="1"/>
        </dgm:presLayoutVars>
      </dgm:prSet>
      <dgm:spPr/>
      <dgm:t>
        <a:bodyPr/>
        <a:lstStyle/>
        <a:p>
          <a:endParaRPr lang="zh-CN" altLang="en-US"/>
        </a:p>
      </dgm:t>
    </dgm:pt>
    <dgm:pt modelId="{0FFB9B95-7CFF-4F92-9308-3900603F1E1C}" type="pres">
      <dgm:prSet presAssocID="{A3494960-4678-4EBA-ADF8-E5A505BCE966}" presName="comp" presStyleCnt="0"/>
      <dgm:spPr/>
    </dgm:pt>
    <dgm:pt modelId="{BA399FCF-74AC-4796-8A1D-147E5A57584D}" type="pres">
      <dgm:prSet presAssocID="{A3494960-4678-4EBA-ADF8-E5A505BCE966}" presName="child" presStyleLbl="bgAccFollowNode1" presStyleIdx="6" presStyleCnt="7" custScaleX="192168" custLinFactY="7186" custLinFactNeighborX="-10913" custLinFactNeighborY="100000"/>
      <dgm:spPr/>
      <dgm:t>
        <a:bodyPr/>
        <a:lstStyle/>
        <a:p>
          <a:endParaRPr lang="zh-CN" altLang="en-US"/>
        </a:p>
      </dgm:t>
    </dgm:pt>
    <dgm:pt modelId="{C36A80E5-2AA5-4C42-8D89-9C34D39CA6FD}" type="pres">
      <dgm:prSet presAssocID="{A3494960-4678-4EBA-ADF8-E5A505BCE966}" presName="childTx" presStyleLbl="bgAccFollowNode1" presStyleIdx="6" presStyleCnt="7">
        <dgm:presLayoutVars>
          <dgm:bulletEnabled val="1"/>
        </dgm:presLayoutVars>
      </dgm:prSet>
      <dgm:spPr/>
      <dgm:t>
        <a:bodyPr/>
        <a:lstStyle/>
        <a:p>
          <a:endParaRPr lang="zh-CN" altLang="en-US"/>
        </a:p>
      </dgm:t>
    </dgm:pt>
    <dgm:pt modelId="{B3410D37-3926-4580-A042-CE89FBA2AFBA}" type="pres">
      <dgm:prSet presAssocID="{27CFD8BE-FB8F-4443-9272-1754C3591CBA}" presName="negSpace" presStyleCnt="0"/>
      <dgm:spPr/>
    </dgm:pt>
    <dgm:pt modelId="{3AF9139B-239B-4D6A-9F03-32B56AA4F2F3}" type="pres">
      <dgm:prSet presAssocID="{27CFD8BE-FB8F-4443-9272-1754C3591CBA}" presName="circle" presStyleLbl="node1" presStyleIdx="1" presStyleCnt="2" custScaleX="188578" custScaleY="175574" custLinFactX="-102258" custLinFactNeighborX="-200000" custLinFactNeighborY="-6578"/>
      <dgm:spPr/>
      <dgm:t>
        <a:bodyPr/>
        <a:lstStyle/>
        <a:p>
          <a:endParaRPr lang="zh-CN" altLang="en-US"/>
        </a:p>
      </dgm:t>
    </dgm:pt>
  </dgm:ptLst>
  <dgm:cxnLst>
    <dgm:cxn modelId="{100455AA-4DF2-474B-B897-66010EC37A09}" type="presOf" srcId="{ACE95DF3-186F-4E60-B297-CAED5175D35B}" destId="{EFE7493F-CDE9-41C6-B2C7-0259A907013C}" srcOrd="1" destOrd="0" presId="urn:microsoft.com/office/officeart/2005/8/layout/hList9"/>
    <dgm:cxn modelId="{507F52C6-86DB-4EB6-A23D-A3683478662A}" type="presOf" srcId="{7B30B548-7190-4EF5-8FAE-20790B01EDFA}" destId="{EF113548-4C71-4DC1-97F6-398A20AEA3B2}" srcOrd="1" destOrd="0" presId="urn:microsoft.com/office/officeart/2005/8/layout/hList9"/>
    <dgm:cxn modelId="{A068F6DF-81A2-4515-9715-D40004AEB66B}" srcId="{5F170171-C08A-4E90-AC90-66E1AD4505BE}" destId="{C45D65D2-67D5-4191-A54F-0120F34097A6}" srcOrd="0" destOrd="0" parTransId="{07F2E5E0-E255-4B8C-BB67-1EB341481CA6}" sibTransId="{2EEC36F8-65B7-4E0C-9FEE-FDF69031727F}"/>
    <dgm:cxn modelId="{BAB7D952-BA03-4D52-84A1-5BFD741D3C0F}" type="presOf" srcId="{A3494960-4678-4EBA-ADF8-E5A505BCE966}" destId="{C36A80E5-2AA5-4C42-8D89-9C34D39CA6FD}" srcOrd="1" destOrd="0" presId="urn:microsoft.com/office/officeart/2005/8/layout/hList9"/>
    <dgm:cxn modelId="{637B0F99-5B5F-4644-9BAE-568D8208E0C4}" type="presOf" srcId="{123AA097-8E75-49D6-9FA3-5A04D8A12E4B}" destId="{82E330AE-57EE-4546-B801-83350262D26D}" srcOrd="1" destOrd="0" presId="urn:microsoft.com/office/officeart/2005/8/layout/hList9"/>
    <dgm:cxn modelId="{8FC41D2F-3A57-4719-A6C2-B543605A85CA}" type="presOf" srcId="{123AA097-8E75-49D6-9FA3-5A04D8A12E4B}" destId="{640D1E67-27EF-437C-9B92-4D2AD6673E12}" srcOrd="0" destOrd="0" presId="urn:microsoft.com/office/officeart/2005/8/layout/hList9"/>
    <dgm:cxn modelId="{59D19190-7ACA-4F66-9377-14AE98F5316C}" type="presOf" srcId="{A3494960-4678-4EBA-ADF8-E5A505BCE966}" destId="{BA399FCF-74AC-4796-8A1D-147E5A57584D}" srcOrd="0" destOrd="0" presId="urn:microsoft.com/office/officeart/2005/8/layout/hList9"/>
    <dgm:cxn modelId="{C7E128DC-C50E-47DF-ACCE-89AF5611D2AD}" type="presOf" srcId="{D9C5EB3F-EA9A-4B30-95FE-EBABBD851C51}" destId="{906DF331-212C-4236-BB94-B256121636C0}" srcOrd="0" destOrd="0" presId="urn:microsoft.com/office/officeart/2005/8/layout/hList9"/>
    <dgm:cxn modelId="{277C6DEC-4308-4B95-9EEE-A862AC776F9F}" type="presOf" srcId="{27CFD8BE-FB8F-4443-9272-1754C3591CBA}" destId="{3AF9139B-239B-4D6A-9F03-32B56AA4F2F3}" srcOrd="0" destOrd="0" presId="urn:microsoft.com/office/officeart/2005/8/layout/hList9"/>
    <dgm:cxn modelId="{99455B24-C716-48CC-BBB7-F242F9E5E034}" type="presOf" srcId="{20CA78A9-367F-4B93-895B-2A8788ED7A6E}" destId="{7E09B406-B81D-4DCB-B64B-58087EA00F19}" srcOrd="1" destOrd="0" presId="urn:microsoft.com/office/officeart/2005/8/layout/hList9"/>
    <dgm:cxn modelId="{1B21E491-225B-4B63-BBC7-BCBE53C4B2E0}" srcId="{27CFD8BE-FB8F-4443-9272-1754C3591CBA}" destId="{20CA78A9-367F-4B93-895B-2A8788ED7A6E}" srcOrd="0" destOrd="0" parTransId="{AA59FF73-629B-40AC-B077-78F0FE0691E8}" sibTransId="{7A17B1A1-124F-4357-BD91-954F5CB00EBC}"/>
    <dgm:cxn modelId="{540BAD35-BF22-42B2-A09A-6B418429A774}" srcId="{5F170171-C08A-4E90-AC90-66E1AD4505BE}" destId="{7B30B548-7190-4EF5-8FAE-20790B01EDFA}" srcOrd="2" destOrd="0" parTransId="{004002D8-A9B6-4772-AB72-0057CA90F205}" sibTransId="{BCA8979E-F8AC-46BB-AD58-4B70E1DE6671}"/>
    <dgm:cxn modelId="{5403CE4F-C28B-4CA4-B749-4C18632B7101}" srcId="{27CFD8BE-FB8F-4443-9272-1754C3591CBA}" destId="{ACE95DF3-186F-4E60-B297-CAED5175D35B}" srcOrd="2" destOrd="0" parTransId="{76072A1C-8A6A-43EE-B19C-D6E21C5390AE}" sibTransId="{FEE64360-654C-4C51-BBB8-C00137AB1F03}"/>
    <dgm:cxn modelId="{8AEF6F29-128F-4B98-AD33-504CF8CD4519}" type="presOf" srcId="{C45D65D2-67D5-4191-A54F-0120F34097A6}" destId="{878D29E0-68D1-44AC-B901-8459F1C8E7FB}" srcOrd="1" destOrd="0" presId="urn:microsoft.com/office/officeart/2005/8/layout/hList9"/>
    <dgm:cxn modelId="{53440470-E7F4-4919-A225-6DB8E9A95A4D}" srcId="{27CFD8BE-FB8F-4443-9272-1754C3591CBA}" destId="{A3494960-4678-4EBA-ADF8-E5A505BCE966}" srcOrd="3" destOrd="0" parTransId="{3444D3A5-9985-457A-93AE-7CB458833AEE}" sibTransId="{C2D43B81-47BB-4EBF-88E9-AB11EBD2B9FC}"/>
    <dgm:cxn modelId="{B44052A3-CAFB-4407-B70C-7FB3B91434DD}" type="presOf" srcId="{20CA78A9-367F-4B93-895B-2A8788ED7A6E}" destId="{8FDFDC14-F486-4D06-A48F-39127BCF2BDF}" srcOrd="0" destOrd="0" presId="urn:microsoft.com/office/officeart/2005/8/layout/hList9"/>
    <dgm:cxn modelId="{FE10CD63-0485-4996-A51E-5DAC577BC8A9}" srcId="{5F170171-C08A-4E90-AC90-66E1AD4505BE}" destId="{D9C5EB3F-EA9A-4B30-95FE-EBABBD851C51}" srcOrd="1" destOrd="0" parTransId="{B9A94C30-6965-436D-A6C2-F1C0040EF02B}" sibTransId="{78EC0DD6-49FC-473F-A2EE-7B76ABB2FDF6}"/>
    <dgm:cxn modelId="{C632817C-3D6F-4DA6-B12F-DE172413D17D}" type="presOf" srcId="{D9C5EB3F-EA9A-4B30-95FE-EBABBD851C51}" destId="{41D5974C-9221-408E-A546-A4325F47C1CC}" srcOrd="1" destOrd="0" presId="urn:microsoft.com/office/officeart/2005/8/layout/hList9"/>
    <dgm:cxn modelId="{E9A92585-F283-45D5-82CF-F2622B7DB322}" type="presOf" srcId="{7B30B548-7190-4EF5-8FAE-20790B01EDFA}" destId="{AAA599D1-723D-4395-95C4-B18CEAC4321D}" srcOrd="0" destOrd="0" presId="urn:microsoft.com/office/officeart/2005/8/layout/hList9"/>
    <dgm:cxn modelId="{80C270E7-3999-4E4B-BEB0-B57893BB1875}" type="presOf" srcId="{5F170171-C08A-4E90-AC90-66E1AD4505BE}" destId="{3006575C-586C-492F-82E0-62382E95CA5C}" srcOrd="0" destOrd="0" presId="urn:microsoft.com/office/officeart/2005/8/layout/hList9"/>
    <dgm:cxn modelId="{12BED0E1-250C-4A41-A3E8-331E8EDA6E0B}" type="presOf" srcId="{3065401B-18F3-4083-8219-532FEF33AC0D}" destId="{EFD11F3E-6C21-4BC0-9BD3-F3021B46BB34}" srcOrd="0" destOrd="0" presId="urn:microsoft.com/office/officeart/2005/8/layout/hList9"/>
    <dgm:cxn modelId="{C98F5362-5333-4394-96BC-F664164F994C}" type="presOf" srcId="{ACE95DF3-186F-4E60-B297-CAED5175D35B}" destId="{7B14A235-FF5C-458C-8F50-98B78FD2167A}" srcOrd="0" destOrd="0" presId="urn:microsoft.com/office/officeart/2005/8/layout/hList9"/>
    <dgm:cxn modelId="{523E522D-F0DF-4038-8B72-7AC5B6A3D36D}" srcId="{3065401B-18F3-4083-8219-532FEF33AC0D}" destId="{27CFD8BE-FB8F-4443-9272-1754C3591CBA}" srcOrd="1" destOrd="0" parTransId="{85DBD4E2-60BE-4199-9824-9FE348F1E009}" sibTransId="{0C3BCEF6-AFB3-4B64-8D4A-31F28E2AA695}"/>
    <dgm:cxn modelId="{29F43738-A913-49C7-8F31-C35163AB6CD3}" type="presOf" srcId="{C45D65D2-67D5-4191-A54F-0120F34097A6}" destId="{17C0125E-EDD4-4868-A8D7-85317AAFD465}" srcOrd="0" destOrd="0" presId="urn:microsoft.com/office/officeart/2005/8/layout/hList9"/>
    <dgm:cxn modelId="{710D3004-C65C-427F-8BA0-973AA6F26E3E}" srcId="{3065401B-18F3-4083-8219-532FEF33AC0D}" destId="{5F170171-C08A-4E90-AC90-66E1AD4505BE}" srcOrd="0" destOrd="0" parTransId="{C4221B70-7A20-47B3-82AB-FD12DE951858}" sibTransId="{71528E41-FA82-49A7-95ED-4C1348593833}"/>
    <dgm:cxn modelId="{C795FEEA-BA41-4ABD-9336-4BF66EE7CCC7}" srcId="{27CFD8BE-FB8F-4443-9272-1754C3591CBA}" destId="{123AA097-8E75-49D6-9FA3-5A04D8A12E4B}" srcOrd="1" destOrd="0" parTransId="{2532333A-0F07-46BF-B433-BF8851EA3BE9}" sibTransId="{8375250A-3288-4FFE-87D2-9000EF7E1686}"/>
    <dgm:cxn modelId="{F52396BB-C141-4394-BADF-CC017206D9CB}" type="presParOf" srcId="{EFD11F3E-6C21-4BC0-9BD3-F3021B46BB34}" destId="{59211AB3-0620-4987-B102-353BA611CA59}" srcOrd="0" destOrd="0" presId="urn:microsoft.com/office/officeart/2005/8/layout/hList9"/>
    <dgm:cxn modelId="{4692E578-0C4F-4A99-BE89-233BF122DBB5}" type="presParOf" srcId="{EFD11F3E-6C21-4BC0-9BD3-F3021B46BB34}" destId="{52C5BBB6-EA68-4059-9D81-32AAABED2BA9}" srcOrd="1" destOrd="0" presId="urn:microsoft.com/office/officeart/2005/8/layout/hList9"/>
    <dgm:cxn modelId="{E94DC898-7CF6-42EC-8033-59981CFCED1B}" type="presParOf" srcId="{52C5BBB6-EA68-4059-9D81-32AAABED2BA9}" destId="{16772A01-59A4-40CA-89D5-D4CF8083E7AE}" srcOrd="0" destOrd="0" presId="urn:microsoft.com/office/officeart/2005/8/layout/hList9"/>
    <dgm:cxn modelId="{B5272953-5F36-4EA7-A591-E0D2128CF0FF}" type="presParOf" srcId="{52C5BBB6-EA68-4059-9D81-32AAABED2BA9}" destId="{2CC56DFC-B8E7-4020-9A71-A833B2EB6A1F}" srcOrd="1" destOrd="0" presId="urn:microsoft.com/office/officeart/2005/8/layout/hList9"/>
    <dgm:cxn modelId="{F7B3D040-C131-416B-AABF-05933DC14DFF}" type="presParOf" srcId="{2CC56DFC-B8E7-4020-9A71-A833B2EB6A1F}" destId="{17C0125E-EDD4-4868-A8D7-85317AAFD465}" srcOrd="0" destOrd="0" presId="urn:microsoft.com/office/officeart/2005/8/layout/hList9"/>
    <dgm:cxn modelId="{4DB8EF1B-E6AB-412D-A415-48D66E26A22D}" type="presParOf" srcId="{2CC56DFC-B8E7-4020-9A71-A833B2EB6A1F}" destId="{878D29E0-68D1-44AC-B901-8459F1C8E7FB}" srcOrd="1" destOrd="0" presId="urn:microsoft.com/office/officeart/2005/8/layout/hList9"/>
    <dgm:cxn modelId="{99C2AD02-D317-46D0-930A-E416421C3F06}" type="presParOf" srcId="{52C5BBB6-EA68-4059-9D81-32AAABED2BA9}" destId="{04BCB45A-C27B-4DCE-AFD1-98B3134075C9}" srcOrd="2" destOrd="0" presId="urn:microsoft.com/office/officeart/2005/8/layout/hList9"/>
    <dgm:cxn modelId="{B8F72519-F546-4836-8163-A49293C8E7EC}" type="presParOf" srcId="{04BCB45A-C27B-4DCE-AFD1-98B3134075C9}" destId="{906DF331-212C-4236-BB94-B256121636C0}" srcOrd="0" destOrd="0" presId="urn:microsoft.com/office/officeart/2005/8/layout/hList9"/>
    <dgm:cxn modelId="{476CA964-001D-4BB8-8811-3A5BF6FF956A}" type="presParOf" srcId="{04BCB45A-C27B-4DCE-AFD1-98B3134075C9}" destId="{41D5974C-9221-408E-A546-A4325F47C1CC}" srcOrd="1" destOrd="0" presId="urn:microsoft.com/office/officeart/2005/8/layout/hList9"/>
    <dgm:cxn modelId="{FC36C102-88EE-4FC4-AB07-BDC06C0DCFF6}" type="presParOf" srcId="{52C5BBB6-EA68-4059-9D81-32AAABED2BA9}" destId="{998EF602-4297-4F48-B9E4-B6AEFF61DF6D}" srcOrd="3" destOrd="0" presId="urn:microsoft.com/office/officeart/2005/8/layout/hList9"/>
    <dgm:cxn modelId="{4FE2B392-8549-42AD-822A-5D5A71E73E8C}" type="presParOf" srcId="{998EF602-4297-4F48-B9E4-B6AEFF61DF6D}" destId="{AAA599D1-723D-4395-95C4-B18CEAC4321D}" srcOrd="0" destOrd="0" presId="urn:microsoft.com/office/officeart/2005/8/layout/hList9"/>
    <dgm:cxn modelId="{4808DE54-630A-45C7-9B53-481F839805A1}" type="presParOf" srcId="{998EF602-4297-4F48-B9E4-B6AEFF61DF6D}" destId="{EF113548-4C71-4DC1-97F6-398A20AEA3B2}" srcOrd="1" destOrd="0" presId="urn:microsoft.com/office/officeart/2005/8/layout/hList9"/>
    <dgm:cxn modelId="{149A32A4-7D8D-4B44-9FF2-CC273F18A126}" type="presParOf" srcId="{EFD11F3E-6C21-4BC0-9BD3-F3021B46BB34}" destId="{9F303E0A-97C7-4522-AA95-AFF68E19BD32}" srcOrd="2" destOrd="0" presId="urn:microsoft.com/office/officeart/2005/8/layout/hList9"/>
    <dgm:cxn modelId="{5FF13000-3216-4DCE-8098-6F8E01BDE833}" type="presParOf" srcId="{EFD11F3E-6C21-4BC0-9BD3-F3021B46BB34}" destId="{3006575C-586C-492F-82E0-62382E95CA5C}" srcOrd="3" destOrd="0" presId="urn:microsoft.com/office/officeart/2005/8/layout/hList9"/>
    <dgm:cxn modelId="{5D8A060D-E98D-49BE-AF5C-DAE3E8D42D90}" type="presParOf" srcId="{EFD11F3E-6C21-4BC0-9BD3-F3021B46BB34}" destId="{A885B1BD-5441-47D5-AF54-78C803FFFFE3}" srcOrd="4" destOrd="0" presId="urn:microsoft.com/office/officeart/2005/8/layout/hList9"/>
    <dgm:cxn modelId="{1E1F6D76-5FAC-48A5-A07F-A1ACA8A83C0E}" type="presParOf" srcId="{EFD11F3E-6C21-4BC0-9BD3-F3021B46BB34}" destId="{0CE7DB25-9E0C-42CD-8BFE-C5EA21D1250C}" srcOrd="5" destOrd="0" presId="urn:microsoft.com/office/officeart/2005/8/layout/hList9"/>
    <dgm:cxn modelId="{9E73A24E-C7D8-4F9F-B96B-F2AE0A29D43E}" type="presParOf" srcId="{EFD11F3E-6C21-4BC0-9BD3-F3021B46BB34}" destId="{EF776A71-AA07-4E83-93BC-4644AF2C42D8}" srcOrd="6" destOrd="0" presId="urn:microsoft.com/office/officeart/2005/8/layout/hList9"/>
    <dgm:cxn modelId="{BC66C1EB-14DC-4B3C-9461-726D637116A5}" type="presParOf" srcId="{EF776A71-AA07-4E83-93BC-4644AF2C42D8}" destId="{126F911F-622D-4A49-90EF-540258057F4E}" srcOrd="0" destOrd="0" presId="urn:microsoft.com/office/officeart/2005/8/layout/hList9"/>
    <dgm:cxn modelId="{E33D7C83-7FA2-4BE6-BCAB-38CC8E035451}" type="presParOf" srcId="{EF776A71-AA07-4E83-93BC-4644AF2C42D8}" destId="{AD62CFBE-645A-42F6-8B8F-22C3AEC4B0D6}" srcOrd="1" destOrd="0" presId="urn:microsoft.com/office/officeart/2005/8/layout/hList9"/>
    <dgm:cxn modelId="{2800049F-0E0C-45F9-8F17-678F4F6D5F98}" type="presParOf" srcId="{AD62CFBE-645A-42F6-8B8F-22C3AEC4B0D6}" destId="{8FDFDC14-F486-4D06-A48F-39127BCF2BDF}" srcOrd="0" destOrd="0" presId="urn:microsoft.com/office/officeart/2005/8/layout/hList9"/>
    <dgm:cxn modelId="{E7CFA01F-EBF8-42EB-AF4E-9F40A1C446BB}" type="presParOf" srcId="{AD62CFBE-645A-42F6-8B8F-22C3AEC4B0D6}" destId="{7E09B406-B81D-4DCB-B64B-58087EA00F19}" srcOrd="1" destOrd="0" presId="urn:microsoft.com/office/officeart/2005/8/layout/hList9"/>
    <dgm:cxn modelId="{81FBDB71-49C8-4D59-8476-898E015E56BA}" type="presParOf" srcId="{EF776A71-AA07-4E83-93BC-4644AF2C42D8}" destId="{2775D0A1-C137-49AD-B9ED-FE74E21603EE}" srcOrd="2" destOrd="0" presId="urn:microsoft.com/office/officeart/2005/8/layout/hList9"/>
    <dgm:cxn modelId="{7DBA176A-8E9B-4720-97DB-A489BF772AFE}" type="presParOf" srcId="{2775D0A1-C137-49AD-B9ED-FE74E21603EE}" destId="{640D1E67-27EF-437C-9B92-4D2AD6673E12}" srcOrd="0" destOrd="0" presId="urn:microsoft.com/office/officeart/2005/8/layout/hList9"/>
    <dgm:cxn modelId="{46145AFF-8B6B-46B4-BE8F-251D24CDE4B5}" type="presParOf" srcId="{2775D0A1-C137-49AD-B9ED-FE74E21603EE}" destId="{82E330AE-57EE-4546-B801-83350262D26D}" srcOrd="1" destOrd="0" presId="urn:microsoft.com/office/officeart/2005/8/layout/hList9"/>
    <dgm:cxn modelId="{97F73F06-CAD3-45FA-87FE-4168B4D3118D}" type="presParOf" srcId="{EF776A71-AA07-4E83-93BC-4644AF2C42D8}" destId="{78916510-2E1D-45C7-839E-08EF04630C82}" srcOrd="3" destOrd="0" presId="urn:microsoft.com/office/officeart/2005/8/layout/hList9"/>
    <dgm:cxn modelId="{50FC36F6-B1D3-4FBD-A2EA-1910788751FB}" type="presParOf" srcId="{78916510-2E1D-45C7-839E-08EF04630C82}" destId="{7B14A235-FF5C-458C-8F50-98B78FD2167A}" srcOrd="0" destOrd="0" presId="urn:microsoft.com/office/officeart/2005/8/layout/hList9"/>
    <dgm:cxn modelId="{2CC70396-9E8C-4580-B7C0-7A2C7A500C95}" type="presParOf" srcId="{78916510-2E1D-45C7-839E-08EF04630C82}" destId="{EFE7493F-CDE9-41C6-B2C7-0259A907013C}" srcOrd="1" destOrd="0" presId="urn:microsoft.com/office/officeart/2005/8/layout/hList9"/>
    <dgm:cxn modelId="{198CB5EA-7473-46DE-BA53-33DCEF1AB72D}" type="presParOf" srcId="{EF776A71-AA07-4E83-93BC-4644AF2C42D8}" destId="{0FFB9B95-7CFF-4F92-9308-3900603F1E1C}" srcOrd="4" destOrd="0" presId="urn:microsoft.com/office/officeart/2005/8/layout/hList9"/>
    <dgm:cxn modelId="{B7A994AD-5D17-4EB5-BFA9-D541DECC6B67}" type="presParOf" srcId="{0FFB9B95-7CFF-4F92-9308-3900603F1E1C}" destId="{BA399FCF-74AC-4796-8A1D-147E5A57584D}" srcOrd="0" destOrd="0" presId="urn:microsoft.com/office/officeart/2005/8/layout/hList9"/>
    <dgm:cxn modelId="{2CEC8B45-B896-4B4F-A3ED-FF1FC8CCE2A1}" type="presParOf" srcId="{0FFB9B95-7CFF-4F92-9308-3900603F1E1C}" destId="{C36A80E5-2AA5-4C42-8D89-9C34D39CA6FD}" srcOrd="1" destOrd="0" presId="urn:microsoft.com/office/officeart/2005/8/layout/hList9"/>
    <dgm:cxn modelId="{DFE61E2D-9CC6-4134-9F9C-18F190A0F4BA}" type="presParOf" srcId="{EFD11F3E-6C21-4BC0-9BD3-F3021B46BB34}" destId="{B3410D37-3926-4580-A042-CE89FBA2AFBA}" srcOrd="7" destOrd="0" presId="urn:microsoft.com/office/officeart/2005/8/layout/hList9"/>
    <dgm:cxn modelId="{EB84F5AE-4E77-47B4-AB10-11F32F1CCED6}" type="presParOf" srcId="{EFD11F3E-6C21-4BC0-9BD3-F3021B46BB34}" destId="{3AF9139B-239B-4D6A-9F03-32B56AA4F2F3}"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CB41EA-35FF-4EB3-9B4A-A48F70BE2549}" type="doc">
      <dgm:prSet loTypeId="urn:microsoft.com/office/officeart/2005/8/layout/hierarchy2" loCatId="hierarchy" qsTypeId="urn:microsoft.com/office/officeart/2005/8/quickstyle/simple1" qsCatId="simple" csTypeId="urn:microsoft.com/office/officeart/2005/8/colors/colorful1#4" csCatId="colorful" phldr="1"/>
      <dgm:spPr/>
      <dgm:t>
        <a:bodyPr/>
        <a:lstStyle/>
        <a:p>
          <a:endParaRPr lang="zh-CN" altLang="en-US"/>
        </a:p>
      </dgm:t>
    </dgm:pt>
    <dgm:pt modelId="{6F6AEF64-C053-44B2-BE8B-39F35CBC7D5D}">
      <dgm:prSet phldrT="[文本]" custT="1"/>
      <dgm:spPr/>
      <dgm:t>
        <a:bodyPr/>
        <a:lstStyle/>
        <a:p>
          <a:r>
            <a:rPr lang="zh-CN" altLang="en-US" sz="2000" b="1" dirty="0" smtClean="0"/>
            <a:t>噪音污染解决措施</a:t>
          </a:r>
          <a:endParaRPr lang="zh-CN" altLang="en-US" sz="2000" b="1" dirty="0"/>
        </a:p>
      </dgm:t>
    </dgm:pt>
    <dgm:pt modelId="{B6BFA00A-8830-4CC5-AFA6-F75EF3037274}" type="parTrans" cxnId="{E47E15D7-F1DB-4313-B1CD-81E4FCA1BB57}">
      <dgm:prSet/>
      <dgm:spPr/>
      <dgm:t>
        <a:bodyPr/>
        <a:lstStyle/>
        <a:p>
          <a:endParaRPr lang="zh-CN" altLang="en-US" sz="2000" b="1"/>
        </a:p>
      </dgm:t>
    </dgm:pt>
    <dgm:pt modelId="{4111F23F-163B-4070-804A-6A0D4DC7219D}" type="sibTrans" cxnId="{E47E15D7-F1DB-4313-B1CD-81E4FCA1BB57}">
      <dgm:prSet/>
      <dgm:spPr/>
      <dgm:t>
        <a:bodyPr/>
        <a:lstStyle/>
        <a:p>
          <a:endParaRPr lang="zh-CN" altLang="en-US" sz="2000" b="1"/>
        </a:p>
      </dgm:t>
    </dgm:pt>
    <dgm:pt modelId="{A312E370-D138-4FA4-8D94-39E84633C9F0}">
      <dgm:prSet phldrT="[文本]" custT="1"/>
      <dgm:spPr/>
      <dgm:t>
        <a:bodyPr/>
        <a:lstStyle/>
        <a:p>
          <a:r>
            <a:rPr lang="zh-CN" altLang="en-US" sz="2000" b="1" dirty="0" smtClean="0"/>
            <a:t>源头控制</a:t>
          </a:r>
          <a:endParaRPr lang="zh-CN" altLang="en-US" sz="2000" b="1" dirty="0"/>
        </a:p>
      </dgm:t>
    </dgm:pt>
    <dgm:pt modelId="{352D8E54-B90B-41F6-B1E0-87E7E8BF53BE}" type="parTrans" cxnId="{F83FAA52-79A5-4C6F-B806-41B5A243B06A}">
      <dgm:prSet custT="1"/>
      <dgm:spPr/>
      <dgm:t>
        <a:bodyPr/>
        <a:lstStyle/>
        <a:p>
          <a:endParaRPr lang="zh-CN" altLang="en-US" sz="2000" b="1"/>
        </a:p>
      </dgm:t>
    </dgm:pt>
    <dgm:pt modelId="{7300BCDB-17CE-4A53-9DD3-2DD5CD1D0FBD}" type="sibTrans" cxnId="{F83FAA52-79A5-4C6F-B806-41B5A243B06A}">
      <dgm:prSet/>
      <dgm:spPr/>
      <dgm:t>
        <a:bodyPr/>
        <a:lstStyle/>
        <a:p>
          <a:endParaRPr lang="zh-CN" altLang="en-US" sz="2000" b="1"/>
        </a:p>
      </dgm:t>
    </dgm:pt>
    <dgm:pt modelId="{52309810-57AA-4165-A1A6-CF685E02C63F}">
      <dgm:prSet phldrT="[文本]" custT="1"/>
      <dgm:spPr/>
      <dgm:t>
        <a:bodyPr/>
        <a:lstStyle/>
        <a:p>
          <a:r>
            <a:rPr lang="zh-CN" altLang="en-US" sz="2000" b="1" dirty="0" smtClean="0"/>
            <a:t>采用技术手段、削弱噪音</a:t>
          </a:r>
          <a:endParaRPr lang="zh-CN" altLang="en-US" sz="2000" b="1" dirty="0"/>
        </a:p>
      </dgm:t>
    </dgm:pt>
    <dgm:pt modelId="{916410B1-B15B-4385-98DF-D9272FE1574B}" type="parTrans" cxnId="{8E019869-CBDC-4C8E-A1D5-1F82165A9BE3}">
      <dgm:prSet custT="1"/>
      <dgm:spPr/>
      <dgm:t>
        <a:bodyPr/>
        <a:lstStyle/>
        <a:p>
          <a:endParaRPr lang="zh-CN" altLang="en-US" sz="2000" b="1"/>
        </a:p>
      </dgm:t>
    </dgm:pt>
    <dgm:pt modelId="{EFC120A5-3F34-499D-99C3-0C8E7920A8E6}" type="sibTrans" cxnId="{8E019869-CBDC-4C8E-A1D5-1F82165A9BE3}">
      <dgm:prSet/>
      <dgm:spPr/>
      <dgm:t>
        <a:bodyPr/>
        <a:lstStyle/>
        <a:p>
          <a:endParaRPr lang="zh-CN" altLang="en-US" sz="2000" b="1"/>
        </a:p>
      </dgm:t>
    </dgm:pt>
    <dgm:pt modelId="{058AEF8C-4ED8-48AC-8025-B5FD1999E220}">
      <dgm:prSet phldrT="[文本]" custT="1"/>
      <dgm:spPr/>
      <dgm:t>
        <a:bodyPr/>
        <a:lstStyle/>
        <a:p>
          <a:r>
            <a:rPr lang="zh-CN" altLang="en-US" sz="2000" b="1" dirty="0" smtClean="0"/>
            <a:t>禁止城区鸣喇叭</a:t>
          </a:r>
          <a:endParaRPr lang="zh-CN" altLang="en-US" sz="2000" b="1" dirty="0"/>
        </a:p>
      </dgm:t>
    </dgm:pt>
    <dgm:pt modelId="{D7D16C58-33A8-412B-BAC4-53EEDA63AE71}" type="parTrans" cxnId="{CFA796A2-0F33-4064-81CE-1BFBBD7430A4}">
      <dgm:prSet custT="1"/>
      <dgm:spPr/>
      <dgm:t>
        <a:bodyPr/>
        <a:lstStyle/>
        <a:p>
          <a:endParaRPr lang="zh-CN" altLang="en-US" sz="2000" b="1"/>
        </a:p>
      </dgm:t>
    </dgm:pt>
    <dgm:pt modelId="{37D8757C-E622-4D75-9FF1-DD585A278FF5}" type="sibTrans" cxnId="{CFA796A2-0F33-4064-81CE-1BFBBD7430A4}">
      <dgm:prSet/>
      <dgm:spPr/>
      <dgm:t>
        <a:bodyPr/>
        <a:lstStyle/>
        <a:p>
          <a:endParaRPr lang="zh-CN" altLang="en-US" sz="2000" b="1"/>
        </a:p>
      </dgm:t>
    </dgm:pt>
    <dgm:pt modelId="{A2FAD684-B65C-4E80-B010-D0D0410B4FF7}">
      <dgm:prSet phldrT="[文本]" custT="1"/>
      <dgm:spPr/>
      <dgm:t>
        <a:bodyPr/>
        <a:lstStyle/>
        <a:p>
          <a:r>
            <a:rPr lang="zh-CN" altLang="en-US" sz="2000" b="1" dirty="0" smtClean="0"/>
            <a:t>传播途径控制</a:t>
          </a:r>
          <a:endParaRPr lang="zh-CN" altLang="en-US" sz="2000" b="1" dirty="0"/>
        </a:p>
      </dgm:t>
    </dgm:pt>
    <dgm:pt modelId="{7551FA68-7CE7-4309-B181-61ABAFF58440}" type="parTrans" cxnId="{3C2E75ED-B820-4887-B903-83019D29B2BE}">
      <dgm:prSet custT="1"/>
      <dgm:spPr/>
      <dgm:t>
        <a:bodyPr/>
        <a:lstStyle/>
        <a:p>
          <a:endParaRPr lang="zh-CN" altLang="en-US" sz="2000" b="1"/>
        </a:p>
      </dgm:t>
    </dgm:pt>
    <dgm:pt modelId="{0417B2FE-C78C-4292-BF38-86378FB995CA}" type="sibTrans" cxnId="{3C2E75ED-B820-4887-B903-83019D29B2BE}">
      <dgm:prSet/>
      <dgm:spPr/>
      <dgm:t>
        <a:bodyPr/>
        <a:lstStyle/>
        <a:p>
          <a:endParaRPr lang="zh-CN" altLang="en-US" sz="2000" b="1"/>
        </a:p>
      </dgm:t>
    </dgm:pt>
    <dgm:pt modelId="{0FFC3235-4F26-487A-B0FF-5C9EDE89FADF}">
      <dgm:prSet phldrT="[文本]" custT="1"/>
      <dgm:spPr/>
      <dgm:t>
        <a:bodyPr/>
        <a:lstStyle/>
        <a:p>
          <a:r>
            <a:rPr lang="zh-CN" altLang="en-US" sz="2000" b="1" dirty="0" smtClean="0"/>
            <a:t>植树种草，隔离带</a:t>
          </a:r>
          <a:endParaRPr lang="zh-CN" altLang="en-US" sz="2000" b="1" dirty="0"/>
        </a:p>
      </dgm:t>
    </dgm:pt>
    <dgm:pt modelId="{DA7D4CF9-99D3-4D99-BF13-8921C1421F4E}" type="parTrans" cxnId="{09C39F40-EBEA-42C5-9BC5-AB5A76AD7ED3}">
      <dgm:prSet custT="1"/>
      <dgm:spPr/>
      <dgm:t>
        <a:bodyPr/>
        <a:lstStyle/>
        <a:p>
          <a:endParaRPr lang="zh-CN" altLang="en-US" sz="2000" b="1"/>
        </a:p>
      </dgm:t>
    </dgm:pt>
    <dgm:pt modelId="{BE6CEC16-F5BF-463E-A9C6-F0A8CC0F6F31}" type="sibTrans" cxnId="{09C39F40-EBEA-42C5-9BC5-AB5A76AD7ED3}">
      <dgm:prSet/>
      <dgm:spPr/>
      <dgm:t>
        <a:bodyPr/>
        <a:lstStyle/>
        <a:p>
          <a:endParaRPr lang="zh-CN" altLang="en-US" sz="2000" b="1"/>
        </a:p>
      </dgm:t>
    </dgm:pt>
    <dgm:pt modelId="{32885D83-D905-4F69-92D4-FE54F4E07D30}">
      <dgm:prSet custT="1"/>
      <dgm:spPr/>
      <dgm:t>
        <a:bodyPr/>
        <a:lstStyle/>
        <a:p>
          <a:r>
            <a:rPr lang="zh-CN" altLang="en-US" sz="2000" b="1" dirty="0" smtClean="0"/>
            <a:t>隔音墙、吸收噪音装置</a:t>
          </a:r>
          <a:endParaRPr lang="zh-CN" altLang="en-US" sz="2000" b="1" dirty="0"/>
        </a:p>
      </dgm:t>
    </dgm:pt>
    <dgm:pt modelId="{E0D25D5F-6291-4771-B6C1-4350A6BAE21F}" type="parTrans" cxnId="{AC80999E-0C85-47F6-A0FE-6082A6320F70}">
      <dgm:prSet custT="1"/>
      <dgm:spPr/>
      <dgm:t>
        <a:bodyPr/>
        <a:lstStyle/>
        <a:p>
          <a:endParaRPr lang="zh-CN" altLang="en-US" sz="2000" b="1"/>
        </a:p>
      </dgm:t>
    </dgm:pt>
    <dgm:pt modelId="{D36BDDDC-F1AD-4A47-B064-A5A057A85A2E}" type="sibTrans" cxnId="{AC80999E-0C85-47F6-A0FE-6082A6320F70}">
      <dgm:prSet/>
      <dgm:spPr/>
      <dgm:t>
        <a:bodyPr/>
        <a:lstStyle/>
        <a:p>
          <a:endParaRPr lang="zh-CN" altLang="en-US" sz="2000" b="1"/>
        </a:p>
      </dgm:t>
    </dgm:pt>
    <dgm:pt modelId="{ABC113FE-7B31-4DA5-8C0C-F1112CEA0FBB}">
      <dgm:prSet custT="1"/>
      <dgm:spPr/>
      <dgm:t>
        <a:bodyPr/>
        <a:lstStyle/>
        <a:p>
          <a:r>
            <a:rPr lang="zh-CN" altLang="en-US" sz="2000" b="1" dirty="0" smtClean="0"/>
            <a:t>接受者防护</a:t>
          </a:r>
          <a:endParaRPr lang="zh-CN" altLang="en-US" sz="2000" b="1" dirty="0"/>
        </a:p>
      </dgm:t>
    </dgm:pt>
    <dgm:pt modelId="{20A4498B-BCA2-44DC-BAF9-54F4AF15F69C}" type="parTrans" cxnId="{8B90CAD9-F289-42D1-BDA1-71984446AE72}">
      <dgm:prSet custT="1"/>
      <dgm:spPr/>
      <dgm:t>
        <a:bodyPr/>
        <a:lstStyle/>
        <a:p>
          <a:endParaRPr lang="zh-CN" altLang="en-US" sz="2000" b="1"/>
        </a:p>
      </dgm:t>
    </dgm:pt>
    <dgm:pt modelId="{CCCFF1D4-C73D-4DD6-BB2E-113308C9694D}" type="sibTrans" cxnId="{8B90CAD9-F289-42D1-BDA1-71984446AE72}">
      <dgm:prSet/>
      <dgm:spPr/>
      <dgm:t>
        <a:bodyPr/>
        <a:lstStyle/>
        <a:p>
          <a:endParaRPr lang="zh-CN" altLang="en-US" sz="2000" b="1"/>
        </a:p>
      </dgm:t>
    </dgm:pt>
    <dgm:pt modelId="{900B7C99-C377-4708-9EAE-B900F76CC368}">
      <dgm:prSet custT="1"/>
      <dgm:spPr/>
      <dgm:t>
        <a:bodyPr/>
        <a:lstStyle/>
        <a:p>
          <a:r>
            <a:rPr lang="zh-CN" altLang="en-US" sz="2000" b="1" dirty="0" smtClean="0"/>
            <a:t>带防护耳机</a:t>
          </a:r>
          <a:endParaRPr lang="en-US" altLang="zh-CN" sz="2000" b="1" dirty="0" smtClean="0"/>
        </a:p>
        <a:p>
          <a:r>
            <a:rPr lang="zh-CN" altLang="en-US" sz="2000" b="1" dirty="0" smtClean="0"/>
            <a:t>减少在噪声环境中的暴露时间</a:t>
          </a:r>
          <a:endParaRPr lang="zh-CN" altLang="en-US" sz="2000" b="1" dirty="0"/>
        </a:p>
      </dgm:t>
    </dgm:pt>
    <dgm:pt modelId="{4A23AD57-9AC1-49E9-9478-881E7E44E417}" type="parTrans" cxnId="{3263F1C2-18B4-4CA9-855F-ED06E8C55844}">
      <dgm:prSet custT="1"/>
      <dgm:spPr/>
      <dgm:t>
        <a:bodyPr/>
        <a:lstStyle/>
        <a:p>
          <a:endParaRPr lang="zh-CN" altLang="en-US" sz="2000" b="1"/>
        </a:p>
      </dgm:t>
    </dgm:pt>
    <dgm:pt modelId="{389940DF-26AA-4A32-8675-485001441385}" type="sibTrans" cxnId="{3263F1C2-18B4-4CA9-855F-ED06E8C55844}">
      <dgm:prSet/>
      <dgm:spPr/>
      <dgm:t>
        <a:bodyPr/>
        <a:lstStyle/>
        <a:p>
          <a:endParaRPr lang="zh-CN" altLang="en-US" sz="2000" b="1"/>
        </a:p>
      </dgm:t>
    </dgm:pt>
    <dgm:pt modelId="{D3E31274-D1D8-4F1A-9A6F-6DF2FEA7E86D}" type="pres">
      <dgm:prSet presAssocID="{F3CB41EA-35FF-4EB3-9B4A-A48F70BE2549}" presName="diagram" presStyleCnt="0">
        <dgm:presLayoutVars>
          <dgm:chPref val="1"/>
          <dgm:dir/>
          <dgm:animOne val="branch"/>
          <dgm:animLvl val="lvl"/>
          <dgm:resizeHandles val="exact"/>
        </dgm:presLayoutVars>
      </dgm:prSet>
      <dgm:spPr/>
      <dgm:t>
        <a:bodyPr/>
        <a:lstStyle/>
        <a:p>
          <a:endParaRPr lang="zh-CN" altLang="en-US"/>
        </a:p>
      </dgm:t>
    </dgm:pt>
    <dgm:pt modelId="{0F07199D-C95A-4E42-9981-AE9DEB730330}" type="pres">
      <dgm:prSet presAssocID="{6F6AEF64-C053-44B2-BE8B-39F35CBC7D5D}" presName="root1" presStyleCnt="0"/>
      <dgm:spPr/>
    </dgm:pt>
    <dgm:pt modelId="{EF33B8AF-3A75-4401-993C-DCC4714A0522}" type="pres">
      <dgm:prSet presAssocID="{6F6AEF64-C053-44B2-BE8B-39F35CBC7D5D}" presName="LevelOneTextNode" presStyleLbl="node0" presStyleIdx="0" presStyleCnt="1">
        <dgm:presLayoutVars>
          <dgm:chPref val="3"/>
        </dgm:presLayoutVars>
      </dgm:prSet>
      <dgm:spPr/>
      <dgm:t>
        <a:bodyPr/>
        <a:lstStyle/>
        <a:p>
          <a:endParaRPr lang="zh-CN" altLang="en-US"/>
        </a:p>
      </dgm:t>
    </dgm:pt>
    <dgm:pt modelId="{B90BF04F-98F2-49FF-9A93-FD2C995FE829}" type="pres">
      <dgm:prSet presAssocID="{6F6AEF64-C053-44B2-BE8B-39F35CBC7D5D}" presName="level2hierChild" presStyleCnt="0"/>
      <dgm:spPr/>
    </dgm:pt>
    <dgm:pt modelId="{E5004A12-048B-4933-BD2C-687145506447}" type="pres">
      <dgm:prSet presAssocID="{352D8E54-B90B-41F6-B1E0-87E7E8BF53BE}" presName="conn2-1" presStyleLbl="parChTrans1D2" presStyleIdx="0" presStyleCnt="3"/>
      <dgm:spPr/>
      <dgm:t>
        <a:bodyPr/>
        <a:lstStyle/>
        <a:p>
          <a:endParaRPr lang="zh-CN" altLang="en-US"/>
        </a:p>
      </dgm:t>
    </dgm:pt>
    <dgm:pt modelId="{8784684B-3A97-44FE-860D-46FF2ABF9CC6}" type="pres">
      <dgm:prSet presAssocID="{352D8E54-B90B-41F6-B1E0-87E7E8BF53BE}" presName="connTx" presStyleLbl="parChTrans1D2" presStyleIdx="0" presStyleCnt="3"/>
      <dgm:spPr/>
      <dgm:t>
        <a:bodyPr/>
        <a:lstStyle/>
        <a:p>
          <a:endParaRPr lang="zh-CN" altLang="en-US"/>
        </a:p>
      </dgm:t>
    </dgm:pt>
    <dgm:pt modelId="{4C4B84D1-141D-423C-A244-9E70C1B8C66C}" type="pres">
      <dgm:prSet presAssocID="{A312E370-D138-4FA4-8D94-39E84633C9F0}" presName="root2" presStyleCnt="0"/>
      <dgm:spPr/>
    </dgm:pt>
    <dgm:pt modelId="{66B9E27E-659D-40D1-AC89-700B05789D6D}" type="pres">
      <dgm:prSet presAssocID="{A312E370-D138-4FA4-8D94-39E84633C9F0}" presName="LevelTwoTextNode" presStyleLbl="node2" presStyleIdx="0" presStyleCnt="3">
        <dgm:presLayoutVars>
          <dgm:chPref val="3"/>
        </dgm:presLayoutVars>
      </dgm:prSet>
      <dgm:spPr/>
      <dgm:t>
        <a:bodyPr/>
        <a:lstStyle/>
        <a:p>
          <a:endParaRPr lang="zh-CN" altLang="en-US"/>
        </a:p>
      </dgm:t>
    </dgm:pt>
    <dgm:pt modelId="{40C17F60-3D15-40C9-991A-5A36A365376A}" type="pres">
      <dgm:prSet presAssocID="{A312E370-D138-4FA4-8D94-39E84633C9F0}" presName="level3hierChild" presStyleCnt="0"/>
      <dgm:spPr/>
    </dgm:pt>
    <dgm:pt modelId="{F8941FA1-598C-4955-9E05-C17D1871D034}" type="pres">
      <dgm:prSet presAssocID="{916410B1-B15B-4385-98DF-D9272FE1574B}" presName="conn2-1" presStyleLbl="parChTrans1D3" presStyleIdx="0" presStyleCnt="5"/>
      <dgm:spPr/>
      <dgm:t>
        <a:bodyPr/>
        <a:lstStyle/>
        <a:p>
          <a:endParaRPr lang="zh-CN" altLang="en-US"/>
        </a:p>
      </dgm:t>
    </dgm:pt>
    <dgm:pt modelId="{C5A6408F-E6A3-48FB-B2D4-A99A1F40A574}" type="pres">
      <dgm:prSet presAssocID="{916410B1-B15B-4385-98DF-D9272FE1574B}" presName="connTx" presStyleLbl="parChTrans1D3" presStyleIdx="0" presStyleCnt="5"/>
      <dgm:spPr/>
      <dgm:t>
        <a:bodyPr/>
        <a:lstStyle/>
        <a:p>
          <a:endParaRPr lang="zh-CN" altLang="en-US"/>
        </a:p>
      </dgm:t>
    </dgm:pt>
    <dgm:pt modelId="{77AE0D1A-467D-484B-97E0-83DB39C91416}" type="pres">
      <dgm:prSet presAssocID="{52309810-57AA-4165-A1A6-CF685E02C63F}" presName="root2" presStyleCnt="0"/>
      <dgm:spPr/>
    </dgm:pt>
    <dgm:pt modelId="{03F6E3D8-590A-4930-8A75-97167A246B50}" type="pres">
      <dgm:prSet presAssocID="{52309810-57AA-4165-A1A6-CF685E02C63F}" presName="LevelTwoTextNode" presStyleLbl="node3" presStyleIdx="0" presStyleCnt="5">
        <dgm:presLayoutVars>
          <dgm:chPref val="3"/>
        </dgm:presLayoutVars>
      </dgm:prSet>
      <dgm:spPr/>
      <dgm:t>
        <a:bodyPr/>
        <a:lstStyle/>
        <a:p>
          <a:endParaRPr lang="zh-CN" altLang="en-US"/>
        </a:p>
      </dgm:t>
    </dgm:pt>
    <dgm:pt modelId="{F6E65BBD-2A60-490C-8355-74FE06D7A63E}" type="pres">
      <dgm:prSet presAssocID="{52309810-57AA-4165-A1A6-CF685E02C63F}" presName="level3hierChild" presStyleCnt="0"/>
      <dgm:spPr/>
    </dgm:pt>
    <dgm:pt modelId="{3B0935FD-03DF-437F-AB75-76FB5486242B}" type="pres">
      <dgm:prSet presAssocID="{D7D16C58-33A8-412B-BAC4-53EEDA63AE71}" presName="conn2-1" presStyleLbl="parChTrans1D3" presStyleIdx="1" presStyleCnt="5"/>
      <dgm:spPr/>
      <dgm:t>
        <a:bodyPr/>
        <a:lstStyle/>
        <a:p>
          <a:endParaRPr lang="zh-CN" altLang="en-US"/>
        </a:p>
      </dgm:t>
    </dgm:pt>
    <dgm:pt modelId="{9B400BB8-080E-45EC-ACB3-0306C62C0157}" type="pres">
      <dgm:prSet presAssocID="{D7D16C58-33A8-412B-BAC4-53EEDA63AE71}" presName="connTx" presStyleLbl="parChTrans1D3" presStyleIdx="1" presStyleCnt="5"/>
      <dgm:spPr/>
      <dgm:t>
        <a:bodyPr/>
        <a:lstStyle/>
        <a:p>
          <a:endParaRPr lang="zh-CN" altLang="en-US"/>
        </a:p>
      </dgm:t>
    </dgm:pt>
    <dgm:pt modelId="{9FEB3D60-348C-4508-8601-F84B5BCCB527}" type="pres">
      <dgm:prSet presAssocID="{058AEF8C-4ED8-48AC-8025-B5FD1999E220}" presName="root2" presStyleCnt="0"/>
      <dgm:spPr/>
    </dgm:pt>
    <dgm:pt modelId="{9C1A7AC5-9E92-4C36-9AB4-90ED4D78793B}" type="pres">
      <dgm:prSet presAssocID="{058AEF8C-4ED8-48AC-8025-B5FD1999E220}" presName="LevelTwoTextNode" presStyleLbl="node3" presStyleIdx="1" presStyleCnt="5">
        <dgm:presLayoutVars>
          <dgm:chPref val="3"/>
        </dgm:presLayoutVars>
      </dgm:prSet>
      <dgm:spPr/>
      <dgm:t>
        <a:bodyPr/>
        <a:lstStyle/>
        <a:p>
          <a:endParaRPr lang="zh-CN" altLang="en-US"/>
        </a:p>
      </dgm:t>
    </dgm:pt>
    <dgm:pt modelId="{9FB7B262-A554-4BBB-ABD5-0B4615EF4C58}" type="pres">
      <dgm:prSet presAssocID="{058AEF8C-4ED8-48AC-8025-B5FD1999E220}" presName="level3hierChild" presStyleCnt="0"/>
      <dgm:spPr/>
    </dgm:pt>
    <dgm:pt modelId="{F84C3B3E-70C3-48D9-84D8-CCD0D0D172EB}" type="pres">
      <dgm:prSet presAssocID="{7551FA68-7CE7-4309-B181-61ABAFF58440}" presName="conn2-1" presStyleLbl="parChTrans1D2" presStyleIdx="1" presStyleCnt="3"/>
      <dgm:spPr/>
      <dgm:t>
        <a:bodyPr/>
        <a:lstStyle/>
        <a:p>
          <a:endParaRPr lang="zh-CN" altLang="en-US"/>
        </a:p>
      </dgm:t>
    </dgm:pt>
    <dgm:pt modelId="{1DC058E7-E064-4DBD-A810-0222725893EC}" type="pres">
      <dgm:prSet presAssocID="{7551FA68-7CE7-4309-B181-61ABAFF58440}" presName="connTx" presStyleLbl="parChTrans1D2" presStyleIdx="1" presStyleCnt="3"/>
      <dgm:spPr/>
      <dgm:t>
        <a:bodyPr/>
        <a:lstStyle/>
        <a:p>
          <a:endParaRPr lang="zh-CN" altLang="en-US"/>
        </a:p>
      </dgm:t>
    </dgm:pt>
    <dgm:pt modelId="{4313F001-7E19-41F8-A439-588D400FFB34}" type="pres">
      <dgm:prSet presAssocID="{A2FAD684-B65C-4E80-B010-D0D0410B4FF7}" presName="root2" presStyleCnt="0"/>
      <dgm:spPr/>
    </dgm:pt>
    <dgm:pt modelId="{B4349BF0-B046-4AEA-8372-A7DA7F3A50DC}" type="pres">
      <dgm:prSet presAssocID="{A2FAD684-B65C-4E80-B010-D0D0410B4FF7}" presName="LevelTwoTextNode" presStyleLbl="node2" presStyleIdx="1" presStyleCnt="3">
        <dgm:presLayoutVars>
          <dgm:chPref val="3"/>
        </dgm:presLayoutVars>
      </dgm:prSet>
      <dgm:spPr/>
      <dgm:t>
        <a:bodyPr/>
        <a:lstStyle/>
        <a:p>
          <a:endParaRPr lang="zh-CN" altLang="en-US"/>
        </a:p>
      </dgm:t>
    </dgm:pt>
    <dgm:pt modelId="{F431CA0E-70A4-49AD-82C0-B292C8FC02BB}" type="pres">
      <dgm:prSet presAssocID="{A2FAD684-B65C-4E80-B010-D0D0410B4FF7}" presName="level3hierChild" presStyleCnt="0"/>
      <dgm:spPr/>
    </dgm:pt>
    <dgm:pt modelId="{C6D0CE9A-0FF0-4579-9BA7-892A998890D0}" type="pres">
      <dgm:prSet presAssocID="{DA7D4CF9-99D3-4D99-BF13-8921C1421F4E}" presName="conn2-1" presStyleLbl="parChTrans1D3" presStyleIdx="2" presStyleCnt="5"/>
      <dgm:spPr/>
      <dgm:t>
        <a:bodyPr/>
        <a:lstStyle/>
        <a:p>
          <a:endParaRPr lang="zh-CN" altLang="en-US"/>
        </a:p>
      </dgm:t>
    </dgm:pt>
    <dgm:pt modelId="{BFB25245-A44C-4C53-A7A6-BF1093824A88}" type="pres">
      <dgm:prSet presAssocID="{DA7D4CF9-99D3-4D99-BF13-8921C1421F4E}" presName="connTx" presStyleLbl="parChTrans1D3" presStyleIdx="2" presStyleCnt="5"/>
      <dgm:spPr/>
      <dgm:t>
        <a:bodyPr/>
        <a:lstStyle/>
        <a:p>
          <a:endParaRPr lang="zh-CN" altLang="en-US"/>
        </a:p>
      </dgm:t>
    </dgm:pt>
    <dgm:pt modelId="{962309FE-387A-4B95-94F4-3B57602F58D0}" type="pres">
      <dgm:prSet presAssocID="{0FFC3235-4F26-487A-B0FF-5C9EDE89FADF}" presName="root2" presStyleCnt="0"/>
      <dgm:spPr/>
    </dgm:pt>
    <dgm:pt modelId="{8977EB34-989A-412F-8357-0C1B73DFB621}" type="pres">
      <dgm:prSet presAssocID="{0FFC3235-4F26-487A-B0FF-5C9EDE89FADF}" presName="LevelTwoTextNode" presStyleLbl="node3" presStyleIdx="2" presStyleCnt="5">
        <dgm:presLayoutVars>
          <dgm:chPref val="3"/>
        </dgm:presLayoutVars>
      </dgm:prSet>
      <dgm:spPr/>
      <dgm:t>
        <a:bodyPr/>
        <a:lstStyle/>
        <a:p>
          <a:endParaRPr lang="zh-CN" altLang="en-US"/>
        </a:p>
      </dgm:t>
    </dgm:pt>
    <dgm:pt modelId="{E0FCB6C6-E5CD-43CB-B7EF-F937CAE12032}" type="pres">
      <dgm:prSet presAssocID="{0FFC3235-4F26-487A-B0FF-5C9EDE89FADF}" presName="level3hierChild" presStyleCnt="0"/>
      <dgm:spPr/>
    </dgm:pt>
    <dgm:pt modelId="{B27DA38A-19B5-4C7C-A047-DC50D5A027C5}" type="pres">
      <dgm:prSet presAssocID="{E0D25D5F-6291-4771-B6C1-4350A6BAE21F}" presName="conn2-1" presStyleLbl="parChTrans1D3" presStyleIdx="3" presStyleCnt="5"/>
      <dgm:spPr/>
      <dgm:t>
        <a:bodyPr/>
        <a:lstStyle/>
        <a:p>
          <a:endParaRPr lang="zh-CN" altLang="en-US"/>
        </a:p>
      </dgm:t>
    </dgm:pt>
    <dgm:pt modelId="{7942CF42-160D-4026-8DAB-C8794E0CD8ED}" type="pres">
      <dgm:prSet presAssocID="{E0D25D5F-6291-4771-B6C1-4350A6BAE21F}" presName="connTx" presStyleLbl="parChTrans1D3" presStyleIdx="3" presStyleCnt="5"/>
      <dgm:spPr/>
      <dgm:t>
        <a:bodyPr/>
        <a:lstStyle/>
        <a:p>
          <a:endParaRPr lang="zh-CN" altLang="en-US"/>
        </a:p>
      </dgm:t>
    </dgm:pt>
    <dgm:pt modelId="{EF3772AB-78C6-405E-8C6B-BF5736E772F3}" type="pres">
      <dgm:prSet presAssocID="{32885D83-D905-4F69-92D4-FE54F4E07D30}" presName="root2" presStyleCnt="0"/>
      <dgm:spPr/>
    </dgm:pt>
    <dgm:pt modelId="{A7B6BDF4-C24F-472D-89E0-598C16D6AA44}" type="pres">
      <dgm:prSet presAssocID="{32885D83-D905-4F69-92D4-FE54F4E07D30}" presName="LevelTwoTextNode" presStyleLbl="node3" presStyleIdx="3" presStyleCnt="5">
        <dgm:presLayoutVars>
          <dgm:chPref val="3"/>
        </dgm:presLayoutVars>
      </dgm:prSet>
      <dgm:spPr/>
      <dgm:t>
        <a:bodyPr/>
        <a:lstStyle/>
        <a:p>
          <a:endParaRPr lang="zh-CN" altLang="en-US"/>
        </a:p>
      </dgm:t>
    </dgm:pt>
    <dgm:pt modelId="{1DF0E17B-E2F5-4918-9B9B-0DE377B2CC5C}" type="pres">
      <dgm:prSet presAssocID="{32885D83-D905-4F69-92D4-FE54F4E07D30}" presName="level3hierChild" presStyleCnt="0"/>
      <dgm:spPr/>
    </dgm:pt>
    <dgm:pt modelId="{27EA9DF9-9A50-4DCC-8ABD-B6E47051F9C9}" type="pres">
      <dgm:prSet presAssocID="{20A4498B-BCA2-44DC-BAF9-54F4AF15F69C}" presName="conn2-1" presStyleLbl="parChTrans1D2" presStyleIdx="2" presStyleCnt="3"/>
      <dgm:spPr/>
      <dgm:t>
        <a:bodyPr/>
        <a:lstStyle/>
        <a:p>
          <a:endParaRPr lang="zh-CN" altLang="en-US"/>
        </a:p>
      </dgm:t>
    </dgm:pt>
    <dgm:pt modelId="{78A29E6A-6FB1-4C60-BFFC-FCE30825CA2E}" type="pres">
      <dgm:prSet presAssocID="{20A4498B-BCA2-44DC-BAF9-54F4AF15F69C}" presName="connTx" presStyleLbl="parChTrans1D2" presStyleIdx="2" presStyleCnt="3"/>
      <dgm:spPr/>
      <dgm:t>
        <a:bodyPr/>
        <a:lstStyle/>
        <a:p>
          <a:endParaRPr lang="zh-CN" altLang="en-US"/>
        </a:p>
      </dgm:t>
    </dgm:pt>
    <dgm:pt modelId="{6D43292A-BC4A-43C8-A60A-54C24DEF009D}" type="pres">
      <dgm:prSet presAssocID="{ABC113FE-7B31-4DA5-8C0C-F1112CEA0FBB}" presName="root2" presStyleCnt="0"/>
      <dgm:spPr/>
    </dgm:pt>
    <dgm:pt modelId="{3FDB905D-87E0-4E03-AE99-278D3D6158AC}" type="pres">
      <dgm:prSet presAssocID="{ABC113FE-7B31-4DA5-8C0C-F1112CEA0FBB}" presName="LevelTwoTextNode" presStyleLbl="node2" presStyleIdx="2" presStyleCnt="3">
        <dgm:presLayoutVars>
          <dgm:chPref val="3"/>
        </dgm:presLayoutVars>
      </dgm:prSet>
      <dgm:spPr/>
      <dgm:t>
        <a:bodyPr/>
        <a:lstStyle/>
        <a:p>
          <a:endParaRPr lang="zh-CN" altLang="en-US"/>
        </a:p>
      </dgm:t>
    </dgm:pt>
    <dgm:pt modelId="{1C8A8E15-8CB2-426A-AE97-A3DE894684FA}" type="pres">
      <dgm:prSet presAssocID="{ABC113FE-7B31-4DA5-8C0C-F1112CEA0FBB}" presName="level3hierChild" presStyleCnt="0"/>
      <dgm:spPr/>
    </dgm:pt>
    <dgm:pt modelId="{0E3B5086-A582-4155-BE51-1D7B9B22F92F}" type="pres">
      <dgm:prSet presAssocID="{4A23AD57-9AC1-49E9-9478-881E7E44E417}" presName="conn2-1" presStyleLbl="parChTrans1D3" presStyleIdx="4" presStyleCnt="5"/>
      <dgm:spPr/>
      <dgm:t>
        <a:bodyPr/>
        <a:lstStyle/>
        <a:p>
          <a:endParaRPr lang="zh-CN" altLang="en-US"/>
        </a:p>
      </dgm:t>
    </dgm:pt>
    <dgm:pt modelId="{0AD31A33-19FA-4495-865E-B7EF7F1D3252}" type="pres">
      <dgm:prSet presAssocID="{4A23AD57-9AC1-49E9-9478-881E7E44E417}" presName="connTx" presStyleLbl="parChTrans1D3" presStyleIdx="4" presStyleCnt="5"/>
      <dgm:spPr/>
      <dgm:t>
        <a:bodyPr/>
        <a:lstStyle/>
        <a:p>
          <a:endParaRPr lang="zh-CN" altLang="en-US"/>
        </a:p>
      </dgm:t>
    </dgm:pt>
    <dgm:pt modelId="{40443F15-56E2-4D41-8A8D-EDA960B512D6}" type="pres">
      <dgm:prSet presAssocID="{900B7C99-C377-4708-9EAE-B900F76CC368}" presName="root2" presStyleCnt="0"/>
      <dgm:spPr/>
    </dgm:pt>
    <dgm:pt modelId="{9AE5EEF4-AEA5-49E8-8F66-525C00ECF075}" type="pres">
      <dgm:prSet presAssocID="{900B7C99-C377-4708-9EAE-B900F76CC368}" presName="LevelTwoTextNode" presStyleLbl="node3" presStyleIdx="4" presStyleCnt="5">
        <dgm:presLayoutVars>
          <dgm:chPref val="3"/>
        </dgm:presLayoutVars>
      </dgm:prSet>
      <dgm:spPr/>
      <dgm:t>
        <a:bodyPr/>
        <a:lstStyle/>
        <a:p>
          <a:endParaRPr lang="zh-CN" altLang="en-US"/>
        </a:p>
      </dgm:t>
    </dgm:pt>
    <dgm:pt modelId="{547CC495-5BBB-4C79-A01E-577243B45FF4}" type="pres">
      <dgm:prSet presAssocID="{900B7C99-C377-4708-9EAE-B900F76CC368}" presName="level3hierChild" presStyleCnt="0"/>
      <dgm:spPr/>
    </dgm:pt>
  </dgm:ptLst>
  <dgm:cxnLst>
    <dgm:cxn modelId="{D8EF9E02-4B95-49D8-88AE-2023C1106D67}" type="presOf" srcId="{52309810-57AA-4165-A1A6-CF685E02C63F}" destId="{03F6E3D8-590A-4930-8A75-97167A246B50}" srcOrd="0" destOrd="0" presId="urn:microsoft.com/office/officeart/2005/8/layout/hierarchy2"/>
    <dgm:cxn modelId="{4571A429-B786-4A6B-BA45-97C4680B6091}" type="presOf" srcId="{D7D16C58-33A8-412B-BAC4-53EEDA63AE71}" destId="{9B400BB8-080E-45EC-ACB3-0306C62C0157}" srcOrd="1" destOrd="0" presId="urn:microsoft.com/office/officeart/2005/8/layout/hierarchy2"/>
    <dgm:cxn modelId="{7AB27AA1-5A1B-48E8-94E6-73A6710A7B21}" type="presOf" srcId="{0FFC3235-4F26-487A-B0FF-5C9EDE89FADF}" destId="{8977EB34-989A-412F-8357-0C1B73DFB621}" srcOrd="0" destOrd="0" presId="urn:microsoft.com/office/officeart/2005/8/layout/hierarchy2"/>
    <dgm:cxn modelId="{D7D888F6-2BA0-4A7A-B430-337E6875796B}" type="presOf" srcId="{916410B1-B15B-4385-98DF-D9272FE1574B}" destId="{F8941FA1-598C-4955-9E05-C17D1871D034}" srcOrd="0" destOrd="0" presId="urn:microsoft.com/office/officeart/2005/8/layout/hierarchy2"/>
    <dgm:cxn modelId="{5181BADD-E87D-47EF-B20D-1291852B0B7C}" type="presOf" srcId="{352D8E54-B90B-41F6-B1E0-87E7E8BF53BE}" destId="{8784684B-3A97-44FE-860D-46FF2ABF9CC6}" srcOrd="1" destOrd="0" presId="urn:microsoft.com/office/officeart/2005/8/layout/hierarchy2"/>
    <dgm:cxn modelId="{3263F1C2-18B4-4CA9-855F-ED06E8C55844}" srcId="{ABC113FE-7B31-4DA5-8C0C-F1112CEA0FBB}" destId="{900B7C99-C377-4708-9EAE-B900F76CC368}" srcOrd="0" destOrd="0" parTransId="{4A23AD57-9AC1-49E9-9478-881E7E44E417}" sibTransId="{389940DF-26AA-4A32-8675-485001441385}"/>
    <dgm:cxn modelId="{F83FAA52-79A5-4C6F-B806-41B5A243B06A}" srcId="{6F6AEF64-C053-44B2-BE8B-39F35CBC7D5D}" destId="{A312E370-D138-4FA4-8D94-39E84633C9F0}" srcOrd="0" destOrd="0" parTransId="{352D8E54-B90B-41F6-B1E0-87E7E8BF53BE}" sibTransId="{7300BCDB-17CE-4A53-9DD3-2DD5CD1D0FBD}"/>
    <dgm:cxn modelId="{543F83A3-7EBF-4EBC-BA06-62A1E21B6D22}" type="presOf" srcId="{916410B1-B15B-4385-98DF-D9272FE1574B}" destId="{C5A6408F-E6A3-48FB-B2D4-A99A1F40A574}" srcOrd="1" destOrd="0" presId="urn:microsoft.com/office/officeart/2005/8/layout/hierarchy2"/>
    <dgm:cxn modelId="{77DE36E1-9BE5-41FF-A304-21AA37C42DBE}" type="presOf" srcId="{20A4498B-BCA2-44DC-BAF9-54F4AF15F69C}" destId="{78A29E6A-6FB1-4C60-BFFC-FCE30825CA2E}" srcOrd="1" destOrd="0" presId="urn:microsoft.com/office/officeart/2005/8/layout/hierarchy2"/>
    <dgm:cxn modelId="{A2854AC6-C708-4143-A2AD-B75FBEB68712}" type="presOf" srcId="{D7D16C58-33A8-412B-BAC4-53EEDA63AE71}" destId="{3B0935FD-03DF-437F-AB75-76FB5486242B}" srcOrd="0" destOrd="0" presId="urn:microsoft.com/office/officeart/2005/8/layout/hierarchy2"/>
    <dgm:cxn modelId="{3C2E75ED-B820-4887-B903-83019D29B2BE}" srcId="{6F6AEF64-C053-44B2-BE8B-39F35CBC7D5D}" destId="{A2FAD684-B65C-4E80-B010-D0D0410B4FF7}" srcOrd="1" destOrd="0" parTransId="{7551FA68-7CE7-4309-B181-61ABAFF58440}" sibTransId="{0417B2FE-C78C-4292-BF38-86378FB995CA}"/>
    <dgm:cxn modelId="{053CEDD3-BE3D-413B-BB35-7EEB537FCD5F}" type="presOf" srcId="{32885D83-D905-4F69-92D4-FE54F4E07D30}" destId="{A7B6BDF4-C24F-472D-89E0-598C16D6AA44}" srcOrd="0" destOrd="0" presId="urn:microsoft.com/office/officeart/2005/8/layout/hierarchy2"/>
    <dgm:cxn modelId="{E47E15D7-F1DB-4313-B1CD-81E4FCA1BB57}" srcId="{F3CB41EA-35FF-4EB3-9B4A-A48F70BE2549}" destId="{6F6AEF64-C053-44B2-BE8B-39F35CBC7D5D}" srcOrd="0" destOrd="0" parTransId="{B6BFA00A-8830-4CC5-AFA6-F75EF3037274}" sibTransId="{4111F23F-163B-4070-804A-6A0D4DC7219D}"/>
    <dgm:cxn modelId="{6E35F78C-D382-47F1-A735-5D0FC8B0CB4E}" type="presOf" srcId="{7551FA68-7CE7-4309-B181-61ABAFF58440}" destId="{1DC058E7-E064-4DBD-A810-0222725893EC}" srcOrd="1" destOrd="0" presId="urn:microsoft.com/office/officeart/2005/8/layout/hierarchy2"/>
    <dgm:cxn modelId="{C9E5E02F-25B6-4BC2-BA0C-22988CD2B4D1}" type="presOf" srcId="{058AEF8C-4ED8-48AC-8025-B5FD1999E220}" destId="{9C1A7AC5-9E92-4C36-9AB4-90ED4D78793B}" srcOrd="0" destOrd="0" presId="urn:microsoft.com/office/officeart/2005/8/layout/hierarchy2"/>
    <dgm:cxn modelId="{EE3B490C-EEFF-4974-B856-B5314BF09942}" type="presOf" srcId="{F3CB41EA-35FF-4EB3-9B4A-A48F70BE2549}" destId="{D3E31274-D1D8-4F1A-9A6F-6DF2FEA7E86D}" srcOrd="0" destOrd="0" presId="urn:microsoft.com/office/officeart/2005/8/layout/hierarchy2"/>
    <dgm:cxn modelId="{EE1ED234-A878-4F75-AC19-A1D771FB8847}" type="presOf" srcId="{6F6AEF64-C053-44B2-BE8B-39F35CBC7D5D}" destId="{EF33B8AF-3A75-4401-993C-DCC4714A0522}" srcOrd="0" destOrd="0" presId="urn:microsoft.com/office/officeart/2005/8/layout/hierarchy2"/>
    <dgm:cxn modelId="{2C02030F-E5CD-43DC-8CED-E613ADCB5F5E}" type="presOf" srcId="{900B7C99-C377-4708-9EAE-B900F76CC368}" destId="{9AE5EEF4-AEA5-49E8-8F66-525C00ECF075}" srcOrd="0" destOrd="0" presId="urn:microsoft.com/office/officeart/2005/8/layout/hierarchy2"/>
    <dgm:cxn modelId="{8B90CAD9-F289-42D1-BDA1-71984446AE72}" srcId="{6F6AEF64-C053-44B2-BE8B-39F35CBC7D5D}" destId="{ABC113FE-7B31-4DA5-8C0C-F1112CEA0FBB}" srcOrd="2" destOrd="0" parTransId="{20A4498B-BCA2-44DC-BAF9-54F4AF15F69C}" sibTransId="{CCCFF1D4-C73D-4DD6-BB2E-113308C9694D}"/>
    <dgm:cxn modelId="{AC80999E-0C85-47F6-A0FE-6082A6320F70}" srcId="{A2FAD684-B65C-4E80-B010-D0D0410B4FF7}" destId="{32885D83-D905-4F69-92D4-FE54F4E07D30}" srcOrd="1" destOrd="0" parTransId="{E0D25D5F-6291-4771-B6C1-4350A6BAE21F}" sibTransId="{D36BDDDC-F1AD-4A47-B064-A5A057A85A2E}"/>
    <dgm:cxn modelId="{09C39F40-EBEA-42C5-9BC5-AB5A76AD7ED3}" srcId="{A2FAD684-B65C-4E80-B010-D0D0410B4FF7}" destId="{0FFC3235-4F26-487A-B0FF-5C9EDE89FADF}" srcOrd="0" destOrd="0" parTransId="{DA7D4CF9-99D3-4D99-BF13-8921C1421F4E}" sibTransId="{BE6CEC16-F5BF-463E-A9C6-F0A8CC0F6F31}"/>
    <dgm:cxn modelId="{1BD6AE76-4308-47B6-A854-2D83CA380DF7}" type="presOf" srcId="{7551FA68-7CE7-4309-B181-61ABAFF58440}" destId="{F84C3B3E-70C3-48D9-84D8-CCD0D0D172EB}" srcOrd="0" destOrd="0" presId="urn:microsoft.com/office/officeart/2005/8/layout/hierarchy2"/>
    <dgm:cxn modelId="{775B465E-6423-4A2F-B641-B60670816C10}" type="presOf" srcId="{A2FAD684-B65C-4E80-B010-D0D0410B4FF7}" destId="{B4349BF0-B046-4AEA-8372-A7DA7F3A50DC}" srcOrd="0" destOrd="0" presId="urn:microsoft.com/office/officeart/2005/8/layout/hierarchy2"/>
    <dgm:cxn modelId="{8E019869-CBDC-4C8E-A1D5-1F82165A9BE3}" srcId="{A312E370-D138-4FA4-8D94-39E84633C9F0}" destId="{52309810-57AA-4165-A1A6-CF685E02C63F}" srcOrd="0" destOrd="0" parTransId="{916410B1-B15B-4385-98DF-D9272FE1574B}" sibTransId="{EFC120A5-3F34-499D-99C3-0C8E7920A8E6}"/>
    <dgm:cxn modelId="{02524F5C-7510-4758-813E-EE99F5CC9CD1}" type="presOf" srcId="{E0D25D5F-6291-4771-B6C1-4350A6BAE21F}" destId="{B27DA38A-19B5-4C7C-A047-DC50D5A027C5}" srcOrd="0" destOrd="0" presId="urn:microsoft.com/office/officeart/2005/8/layout/hierarchy2"/>
    <dgm:cxn modelId="{C3029CEA-C776-4EA2-A378-7300D4CFD64A}" type="presOf" srcId="{20A4498B-BCA2-44DC-BAF9-54F4AF15F69C}" destId="{27EA9DF9-9A50-4DCC-8ABD-B6E47051F9C9}" srcOrd="0" destOrd="0" presId="urn:microsoft.com/office/officeart/2005/8/layout/hierarchy2"/>
    <dgm:cxn modelId="{B20299FD-DCC5-47AA-A5F4-EDBBFFE4A920}" type="presOf" srcId="{4A23AD57-9AC1-49E9-9478-881E7E44E417}" destId="{0AD31A33-19FA-4495-865E-B7EF7F1D3252}" srcOrd="1" destOrd="0" presId="urn:microsoft.com/office/officeart/2005/8/layout/hierarchy2"/>
    <dgm:cxn modelId="{4B9637F3-1A3C-49A8-B1D1-AB5C8853C0D5}" type="presOf" srcId="{E0D25D5F-6291-4771-B6C1-4350A6BAE21F}" destId="{7942CF42-160D-4026-8DAB-C8794E0CD8ED}" srcOrd="1" destOrd="0" presId="urn:microsoft.com/office/officeart/2005/8/layout/hierarchy2"/>
    <dgm:cxn modelId="{3062D9E0-CF76-4108-BE7C-0800EA0E08BB}" type="presOf" srcId="{352D8E54-B90B-41F6-B1E0-87E7E8BF53BE}" destId="{E5004A12-048B-4933-BD2C-687145506447}" srcOrd="0" destOrd="0" presId="urn:microsoft.com/office/officeart/2005/8/layout/hierarchy2"/>
    <dgm:cxn modelId="{CFA796A2-0F33-4064-81CE-1BFBBD7430A4}" srcId="{A312E370-D138-4FA4-8D94-39E84633C9F0}" destId="{058AEF8C-4ED8-48AC-8025-B5FD1999E220}" srcOrd="1" destOrd="0" parTransId="{D7D16C58-33A8-412B-BAC4-53EEDA63AE71}" sibTransId="{37D8757C-E622-4D75-9FF1-DD585A278FF5}"/>
    <dgm:cxn modelId="{398158D7-157B-4C02-A95E-89026FF221E6}" type="presOf" srcId="{4A23AD57-9AC1-49E9-9478-881E7E44E417}" destId="{0E3B5086-A582-4155-BE51-1D7B9B22F92F}" srcOrd="0" destOrd="0" presId="urn:microsoft.com/office/officeart/2005/8/layout/hierarchy2"/>
    <dgm:cxn modelId="{2D630511-2251-4212-94CF-3D0C44314D92}" type="presOf" srcId="{ABC113FE-7B31-4DA5-8C0C-F1112CEA0FBB}" destId="{3FDB905D-87E0-4E03-AE99-278D3D6158AC}" srcOrd="0" destOrd="0" presId="urn:microsoft.com/office/officeart/2005/8/layout/hierarchy2"/>
    <dgm:cxn modelId="{87228E10-A83F-46D6-8214-E6E70A9A4B61}" type="presOf" srcId="{DA7D4CF9-99D3-4D99-BF13-8921C1421F4E}" destId="{BFB25245-A44C-4C53-A7A6-BF1093824A88}" srcOrd="1" destOrd="0" presId="urn:microsoft.com/office/officeart/2005/8/layout/hierarchy2"/>
    <dgm:cxn modelId="{EDD5F0BF-744B-455A-819B-D85D68F2CFF5}" type="presOf" srcId="{A312E370-D138-4FA4-8D94-39E84633C9F0}" destId="{66B9E27E-659D-40D1-AC89-700B05789D6D}" srcOrd="0" destOrd="0" presId="urn:microsoft.com/office/officeart/2005/8/layout/hierarchy2"/>
    <dgm:cxn modelId="{C7C4BA5D-7C9D-4DC5-BD4C-DDF8928D6EA9}" type="presOf" srcId="{DA7D4CF9-99D3-4D99-BF13-8921C1421F4E}" destId="{C6D0CE9A-0FF0-4579-9BA7-892A998890D0}" srcOrd="0" destOrd="0" presId="urn:microsoft.com/office/officeart/2005/8/layout/hierarchy2"/>
    <dgm:cxn modelId="{519367FF-94A6-4484-AFF8-7AA9E02D17EB}" type="presParOf" srcId="{D3E31274-D1D8-4F1A-9A6F-6DF2FEA7E86D}" destId="{0F07199D-C95A-4E42-9981-AE9DEB730330}" srcOrd="0" destOrd="0" presId="urn:microsoft.com/office/officeart/2005/8/layout/hierarchy2"/>
    <dgm:cxn modelId="{14938494-415B-4DA7-B4BA-E3DE70500CCA}" type="presParOf" srcId="{0F07199D-C95A-4E42-9981-AE9DEB730330}" destId="{EF33B8AF-3A75-4401-993C-DCC4714A0522}" srcOrd="0" destOrd="0" presId="urn:microsoft.com/office/officeart/2005/8/layout/hierarchy2"/>
    <dgm:cxn modelId="{4F98EA94-8362-404F-B9C6-25BB42FE2B67}" type="presParOf" srcId="{0F07199D-C95A-4E42-9981-AE9DEB730330}" destId="{B90BF04F-98F2-49FF-9A93-FD2C995FE829}" srcOrd="1" destOrd="0" presId="urn:microsoft.com/office/officeart/2005/8/layout/hierarchy2"/>
    <dgm:cxn modelId="{2C228033-99CA-43A5-AFE4-01874DEC71BA}" type="presParOf" srcId="{B90BF04F-98F2-49FF-9A93-FD2C995FE829}" destId="{E5004A12-048B-4933-BD2C-687145506447}" srcOrd="0" destOrd="0" presId="urn:microsoft.com/office/officeart/2005/8/layout/hierarchy2"/>
    <dgm:cxn modelId="{20F7F691-433D-4A75-B41F-8C1B1489CA36}" type="presParOf" srcId="{E5004A12-048B-4933-BD2C-687145506447}" destId="{8784684B-3A97-44FE-860D-46FF2ABF9CC6}" srcOrd="0" destOrd="0" presId="urn:microsoft.com/office/officeart/2005/8/layout/hierarchy2"/>
    <dgm:cxn modelId="{86094A2E-342C-44F4-BEBB-C18F4FEF0A3B}" type="presParOf" srcId="{B90BF04F-98F2-49FF-9A93-FD2C995FE829}" destId="{4C4B84D1-141D-423C-A244-9E70C1B8C66C}" srcOrd="1" destOrd="0" presId="urn:microsoft.com/office/officeart/2005/8/layout/hierarchy2"/>
    <dgm:cxn modelId="{53BE4B9F-CC72-40AE-8D52-80350F95517A}" type="presParOf" srcId="{4C4B84D1-141D-423C-A244-9E70C1B8C66C}" destId="{66B9E27E-659D-40D1-AC89-700B05789D6D}" srcOrd="0" destOrd="0" presId="urn:microsoft.com/office/officeart/2005/8/layout/hierarchy2"/>
    <dgm:cxn modelId="{4D6D9A1A-7AD4-4ECE-9F63-3C887EB5D3BD}" type="presParOf" srcId="{4C4B84D1-141D-423C-A244-9E70C1B8C66C}" destId="{40C17F60-3D15-40C9-991A-5A36A365376A}" srcOrd="1" destOrd="0" presId="urn:microsoft.com/office/officeart/2005/8/layout/hierarchy2"/>
    <dgm:cxn modelId="{4F74B9C3-7164-4086-A67F-2DD209272C11}" type="presParOf" srcId="{40C17F60-3D15-40C9-991A-5A36A365376A}" destId="{F8941FA1-598C-4955-9E05-C17D1871D034}" srcOrd="0" destOrd="0" presId="urn:microsoft.com/office/officeart/2005/8/layout/hierarchy2"/>
    <dgm:cxn modelId="{BC7CB36B-B447-45C5-AB37-5A78DF997573}" type="presParOf" srcId="{F8941FA1-598C-4955-9E05-C17D1871D034}" destId="{C5A6408F-E6A3-48FB-B2D4-A99A1F40A574}" srcOrd="0" destOrd="0" presId="urn:microsoft.com/office/officeart/2005/8/layout/hierarchy2"/>
    <dgm:cxn modelId="{4DDE69F5-0D07-4DE5-AC6C-D45C00FE6027}" type="presParOf" srcId="{40C17F60-3D15-40C9-991A-5A36A365376A}" destId="{77AE0D1A-467D-484B-97E0-83DB39C91416}" srcOrd="1" destOrd="0" presId="urn:microsoft.com/office/officeart/2005/8/layout/hierarchy2"/>
    <dgm:cxn modelId="{A9FBBDCB-CCA0-4915-A86B-DE06F29BC161}" type="presParOf" srcId="{77AE0D1A-467D-484B-97E0-83DB39C91416}" destId="{03F6E3D8-590A-4930-8A75-97167A246B50}" srcOrd="0" destOrd="0" presId="urn:microsoft.com/office/officeart/2005/8/layout/hierarchy2"/>
    <dgm:cxn modelId="{6C9862E0-6BAA-418E-B54A-F2225AED05DF}" type="presParOf" srcId="{77AE0D1A-467D-484B-97E0-83DB39C91416}" destId="{F6E65BBD-2A60-490C-8355-74FE06D7A63E}" srcOrd="1" destOrd="0" presId="urn:microsoft.com/office/officeart/2005/8/layout/hierarchy2"/>
    <dgm:cxn modelId="{63E63E2B-8EAC-47A9-8EFD-C16084495E96}" type="presParOf" srcId="{40C17F60-3D15-40C9-991A-5A36A365376A}" destId="{3B0935FD-03DF-437F-AB75-76FB5486242B}" srcOrd="2" destOrd="0" presId="urn:microsoft.com/office/officeart/2005/8/layout/hierarchy2"/>
    <dgm:cxn modelId="{A7861CF5-46B3-4ED6-A53B-60299A7B3608}" type="presParOf" srcId="{3B0935FD-03DF-437F-AB75-76FB5486242B}" destId="{9B400BB8-080E-45EC-ACB3-0306C62C0157}" srcOrd="0" destOrd="0" presId="urn:microsoft.com/office/officeart/2005/8/layout/hierarchy2"/>
    <dgm:cxn modelId="{310F1451-51A3-437F-84EF-F6A95B6EE81D}" type="presParOf" srcId="{40C17F60-3D15-40C9-991A-5A36A365376A}" destId="{9FEB3D60-348C-4508-8601-F84B5BCCB527}" srcOrd="3" destOrd="0" presId="urn:microsoft.com/office/officeart/2005/8/layout/hierarchy2"/>
    <dgm:cxn modelId="{939B98F9-F4D7-4178-93DD-33F474786B1F}" type="presParOf" srcId="{9FEB3D60-348C-4508-8601-F84B5BCCB527}" destId="{9C1A7AC5-9E92-4C36-9AB4-90ED4D78793B}" srcOrd="0" destOrd="0" presId="urn:microsoft.com/office/officeart/2005/8/layout/hierarchy2"/>
    <dgm:cxn modelId="{E919B344-0E0D-420F-810A-6F7CFAA29F8F}" type="presParOf" srcId="{9FEB3D60-348C-4508-8601-F84B5BCCB527}" destId="{9FB7B262-A554-4BBB-ABD5-0B4615EF4C58}" srcOrd="1" destOrd="0" presId="urn:microsoft.com/office/officeart/2005/8/layout/hierarchy2"/>
    <dgm:cxn modelId="{8E7985EA-3D4E-439F-8766-5CE8717210DB}" type="presParOf" srcId="{B90BF04F-98F2-49FF-9A93-FD2C995FE829}" destId="{F84C3B3E-70C3-48D9-84D8-CCD0D0D172EB}" srcOrd="2" destOrd="0" presId="urn:microsoft.com/office/officeart/2005/8/layout/hierarchy2"/>
    <dgm:cxn modelId="{6692A51E-74A0-4253-A48C-3F1A978EC742}" type="presParOf" srcId="{F84C3B3E-70C3-48D9-84D8-CCD0D0D172EB}" destId="{1DC058E7-E064-4DBD-A810-0222725893EC}" srcOrd="0" destOrd="0" presId="urn:microsoft.com/office/officeart/2005/8/layout/hierarchy2"/>
    <dgm:cxn modelId="{80B35D37-4BE1-45A9-A079-B6E90E80D444}" type="presParOf" srcId="{B90BF04F-98F2-49FF-9A93-FD2C995FE829}" destId="{4313F001-7E19-41F8-A439-588D400FFB34}" srcOrd="3" destOrd="0" presId="urn:microsoft.com/office/officeart/2005/8/layout/hierarchy2"/>
    <dgm:cxn modelId="{821A4EA8-175D-4728-A638-87083A046492}" type="presParOf" srcId="{4313F001-7E19-41F8-A439-588D400FFB34}" destId="{B4349BF0-B046-4AEA-8372-A7DA7F3A50DC}" srcOrd="0" destOrd="0" presId="urn:microsoft.com/office/officeart/2005/8/layout/hierarchy2"/>
    <dgm:cxn modelId="{C7C82E4E-9F41-47FA-8F58-35E95590FF0C}" type="presParOf" srcId="{4313F001-7E19-41F8-A439-588D400FFB34}" destId="{F431CA0E-70A4-49AD-82C0-B292C8FC02BB}" srcOrd="1" destOrd="0" presId="urn:microsoft.com/office/officeart/2005/8/layout/hierarchy2"/>
    <dgm:cxn modelId="{C1222BCC-D2B7-42A4-A650-D43943C5AB13}" type="presParOf" srcId="{F431CA0E-70A4-49AD-82C0-B292C8FC02BB}" destId="{C6D0CE9A-0FF0-4579-9BA7-892A998890D0}" srcOrd="0" destOrd="0" presId="urn:microsoft.com/office/officeart/2005/8/layout/hierarchy2"/>
    <dgm:cxn modelId="{03275A19-4AF3-4EC8-89DB-DC0B7A6575FD}" type="presParOf" srcId="{C6D0CE9A-0FF0-4579-9BA7-892A998890D0}" destId="{BFB25245-A44C-4C53-A7A6-BF1093824A88}" srcOrd="0" destOrd="0" presId="urn:microsoft.com/office/officeart/2005/8/layout/hierarchy2"/>
    <dgm:cxn modelId="{C26C2D8C-5149-4498-9C20-C59A6BA5E6FD}" type="presParOf" srcId="{F431CA0E-70A4-49AD-82C0-B292C8FC02BB}" destId="{962309FE-387A-4B95-94F4-3B57602F58D0}" srcOrd="1" destOrd="0" presId="urn:microsoft.com/office/officeart/2005/8/layout/hierarchy2"/>
    <dgm:cxn modelId="{FB4E2214-18D2-4705-B78D-C5272B24B416}" type="presParOf" srcId="{962309FE-387A-4B95-94F4-3B57602F58D0}" destId="{8977EB34-989A-412F-8357-0C1B73DFB621}" srcOrd="0" destOrd="0" presId="urn:microsoft.com/office/officeart/2005/8/layout/hierarchy2"/>
    <dgm:cxn modelId="{74A1086C-1FAD-4062-9FEE-EE6D301BEE86}" type="presParOf" srcId="{962309FE-387A-4B95-94F4-3B57602F58D0}" destId="{E0FCB6C6-E5CD-43CB-B7EF-F937CAE12032}" srcOrd="1" destOrd="0" presId="urn:microsoft.com/office/officeart/2005/8/layout/hierarchy2"/>
    <dgm:cxn modelId="{2DBB5375-183E-4320-A5CD-13EE9963CC9B}" type="presParOf" srcId="{F431CA0E-70A4-49AD-82C0-B292C8FC02BB}" destId="{B27DA38A-19B5-4C7C-A047-DC50D5A027C5}" srcOrd="2" destOrd="0" presId="urn:microsoft.com/office/officeart/2005/8/layout/hierarchy2"/>
    <dgm:cxn modelId="{38BEE54E-E087-49E2-AA33-C12BC5D00A7A}" type="presParOf" srcId="{B27DA38A-19B5-4C7C-A047-DC50D5A027C5}" destId="{7942CF42-160D-4026-8DAB-C8794E0CD8ED}" srcOrd="0" destOrd="0" presId="urn:microsoft.com/office/officeart/2005/8/layout/hierarchy2"/>
    <dgm:cxn modelId="{4E528CF0-685C-444B-9768-CA581D684E73}" type="presParOf" srcId="{F431CA0E-70A4-49AD-82C0-B292C8FC02BB}" destId="{EF3772AB-78C6-405E-8C6B-BF5736E772F3}" srcOrd="3" destOrd="0" presId="urn:microsoft.com/office/officeart/2005/8/layout/hierarchy2"/>
    <dgm:cxn modelId="{E2016200-2CCF-4AAF-89CD-77CE4990666B}" type="presParOf" srcId="{EF3772AB-78C6-405E-8C6B-BF5736E772F3}" destId="{A7B6BDF4-C24F-472D-89E0-598C16D6AA44}" srcOrd="0" destOrd="0" presId="urn:microsoft.com/office/officeart/2005/8/layout/hierarchy2"/>
    <dgm:cxn modelId="{E3F18601-F15A-4B13-BBA2-75C8BFE5F80C}" type="presParOf" srcId="{EF3772AB-78C6-405E-8C6B-BF5736E772F3}" destId="{1DF0E17B-E2F5-4918-9B9B-0DE377B2CC5C}" srcOrd="1" destOrd="0" presId="urn:microsoft.com/office/officeart/2005/8/layout/hierarchy2"/>
    <dgm:cxn modelId="{D600774F-73FE-4810-83A9-F028A345BC20}" type="presParOf" srcId="{B90BF04F-98F2-49FF-9A93-FD2C995FE829}" destId="{27EA9DF9-9A50-4DCC-8ABD-B6E47051F9C9}" srcOrd="4" destOrd="0" presId="urn:microsoft.com/office/officeart/2005/8/layout/hierarchy2"/>
    <dgm:cxn modelId="{CF20236B-2686-40ED-88C1-EABE435C3EA6}" type="presParOf" srcId="{27EA9DF9-9A50-4DCC-8ABD-B6E47051F9C9}" destId="{78A29E6A-6FB1-4C60-BFFC-FCE30825CA2E}" srcOrd="0" destOrd="0" presId="urn:microsoft.com/office/officeart/2005/8/layout/hierarchy2"/>
    <dgm:cxn modelId="{A60D5E20-214D-444E-A45D-8B85265D1573}" type="presParOf" srcId="{B90BF04F-98F2-49FF-9A93-FD2C995FE829}" destId="{6D43292A-BC4A-43C8-A60A-54C24DEF009D}" srcOrd="5" destOrd="0" presId="urn:microsoft.com/office/officeart/2005/8/layout/hierarchy2"/>
    <dgm:cxn modelId="{EB3EF03A-7998-4FC8-AB40-5946D2B689EC}" type="presParOf" srcId="{6D43292A-BC4A-43C8-A60A-54C24DEF009D}" destId="{3FDB905D-87E0-4E03-AE99-278D3D6158AC}" srcOrd="0" destOrd="0" presId="urn:microsoft.com/office/officeart/2005/8/layout/hierarchy2"/>
    <dgm:cxn modelId="{04BC2738-B3BC-4C6E-95F0-55B109DBFB19}" type="presParOf" srcId="{6D43292A-BC4A-43C8-A60A-54C24DEF009D}" destId="{1C8A8E15-8CB2-426A-AE97-A3DE894684FA}" srcOrd="1" destOrd="0" presId="urn:microsoft.com/office/officeart/2005/8/layout/hierarchy2"/>
    <dgm:cxn modelId="{798FFE08-E1E9-43C6-AAA0-1D6853B69C8E}" type="presParOf" srcId="{1C8A8E15-8CB2-426A-AE97-A3DE894684FA}" destId="{0E3B5086-A582-4155-BE51-1D7B9B22F92F}" srcOrd="0" destOrd="0" presId="urn:microsoft.com/office/officeart/2005/8/layout/hierarchy2"/>
    <dgm:cxn modelId="{D69DFF2C-12AE-4BF6-BE3A-AE606F3A737B}" type="presParOf" srcId="{0E3B5086-A582-4155-BE51-1D7B9B22F92F}" destId="{0AD31A33-19FA-4495-865E-B7EF7F1D3252}" srcOrd="0" destOrd="0" presId="urn:microsoft.com/office/officeart/2005/8/layout/hierarchy2"/>
    <dgm:cxn modelId="{A41D7BBF-7F54-48AA-9D4D-3972DB286560}" type="presParOf" srcId="{1C8A8E15-8CB2-426A-AE97-A3DE894684FA}" destId="{40443F15-56E2-4D41-8A8D-EDA960B512D6}" srcOrd="1" destOrd="0" presId="urn:microsoft.com/office/officeart/2005/8/layout/hierarchy2"/>
    <dgm:cxn modelId="{86D1430F-45A8-46B7-9E43-052C73345B4D}" type="presParOf" srcId="{40443F15-56E2-4D41-8A8D-EDA960B512D6}" destId="{9AE5EEF4-AEA5-49E8-8F66-525C00ECF075}" srcOrd="0" destOrd="0" presId="urn:microsoft.com/office/officeart/2005/8/layout/hierarchy2"/>
    <dgm:cxn modelId="{2A693371-A708-4EDF-9DF3-24D9B76C7044}" type="presParOf" srcId="{40443F15-56E2-4D41-8A8D-EDA960B512D6}" destId="{547CC495-5BBB-4C79-A01E-577243B45FF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E20BBB-2B46-40A7-A8ED-BB5A0FC8D6F1}">
      <dsp:nvSpPr>
        <dsp:cNvPr id="0" name=""/>
        <dsp:cNvSpPr/>
      </dsp:nvSpPr>
      <dsp:spPr>
        <a:xfrm>
          <a:off x="1500196" y="2643205"/>
          <a:ext cx="1152514" cy="9380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环污染境问题</a:t>
          </a:r>
          <a:endParaRPr lang="zh-CN" altLang="en-US" sz="2000" b="1" kern="1200" dirty="0">
            <a:solidFill>
              <a:schemeClr val="tx1"/>
            </a:solidFill>
            <a:latin typeface="+mn-ea"/>
            <a:ea typeface="+mn-ea"/>
          </a:endParaRPr>
        </a:p>
      </dsp:txBody>
      <dsp:txXfrm>
        <a:off x="1527670" y="2670679"/>
        <a:ext cx="1097566" cy="883082"/>
      </dsp:txXfrm>
    </dsp:sp>
    <dsp:sp modelId="{3C76BD17-B75F-48BA-A038-62021E2FA90B}">
      <dsp:nvSpPr>
        <dsp:cNvPr id="0" name=""/>
        <dsp:cNvSpPr/>
      </dsp:nvSpPr>
      <dsp:spPr>
        <a:xfrm rot="17872115">
          <a:off x="2291876" y="2503523"/>
          <a:ext cx="1355109" cy="19448"/>
        </a:xfrm>
        <a:custGeom>
          <a:avLst/>
          <a:gdLst/>
          <a:ahLst/>
          <a:cxnLst/>
          <a:rect l="0" t="0" r="0" b="0"/>
          <a:pathLst>
            <a:path>
              <a:moveTo>
                <a:pt x="0" y="9724"/>
              </a:moveTo>
              <a:lnTo>
                <a:pt x="1355109" y="972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1" kern="1200">
            <a:solidFill>
              <a:schemeClr val="tx1"/>
            </a:solidFill>
            <a:latin typeface="+mn-ea"/>
            <a:ea typeface="+mn-ea"/>
          </a:endParaRPr>
        </a:p>
      </dsp:txBody>
      <dsp:txXfrm>
        <a:off x="2935553" y="2479370"/>
        <a:ext cx="67755" cy="67755"/>
      </dsp:txXfrm>
    </dsp:sp>
    <dsp:sp modelId="{232F4FB1-2A5D-4760-9278-771356BDAADB}">
      <dsp:nvSpPr>
        <dsp:cNvPr id="0" name=""/>
        <dsp:cNvSpPr/>
      </dsp:nvSpPr>
      <dsp:spPr>
        <a:xfrm>
          <a:off x="3286150" y="1357324"/>
          <a:ext cx="1275427" cy="11138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环境污染问题</a:t>
          </a:r>
          <a:endParaRPr lang="zh-CN" altLang="en-US" sz="2000" b="1" kern="1200" dirty="0">
            <a:solidFill>
              <a:schemeClr val="tx1"/>
            </a:solidFill>
            <a:latin typeface="+mn-ea"/>
            <a:ea typeface="+mn-ea"/>
          </a:endParaRPr>
        </a:p>
      </dsp:txBody>
      <dsp:txXfrm>
        <a:off x="3318775" y="1389949"/>
        <a:ext cx="1210177" cy="1048649"/>
      </dsp:txXfrm>
    </dsp:sp>
    <dsp:sp modelId="{952A1249-2EA4-4822-9AAD-4CC2871D761F}">
      <dsp:nvSpPr>
        <dsp:cNvPr id="0" name=""/>
        <dsp:cNvSpPr/>
      </dsp:nvSpPr>
      <dsp:spPr>
        <a:xfrm rot="17405194">
          <a:off x="3989603" y="1086372"/>
          <a:ext cx="1742334" cy="19448"/>
        </a:xfrm>
        <a:custGeom>
          <a:avLst/>
          <a:gdLst/>
          <a:ahLst/>
          <a:cxnLst/>
          <a:rect l="0" t="0" r="0" b="0"/>
          <a:pathLst>
            <a:path>
              <a:moveTo>
                <a:pt x="0" y="9724"/>
              </a:moveTo>
              <a:lnTo>
                <a:pt x="1742334" y="97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1" kern="1200">
            <a:solidFill>
              <a:schemeClr val="tx1"/>
            </a:solidFill>
            <a:latin typeface="+mn-ea"/>
            <a:ea typeface="+mn-ea"/>
          </a:endParaRPr>
        </a:p>
      </dsp:txBody>
      <dsp:txXfrm>
        <a:off x="4817212" y="1052538"/>
        <a:ext cx="87116" cy="87116"/>
      </dsp:txXfrm>
    </dsp:sp>
    <dsp:sp modelId="{A59EEAFD-1186-42AB-9550-2AA1F593C3E0}">
      <dsp:nvSpPr>
        <dsp:cNvPr id="0" name=""/>
        <dsp:cNvSpPr/>
      </dsp:nvSpPr>
      <dsp:spPr>
        <a:xfrm>
          <a:off x="5159964" y="3901"/>
          <a:ext cx="1843146" cy="5480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大气污染</a:t>
          </a:r>
          <a:endParaRPr lang="zh-CN" altLang="en-US" sz="2000" b="1" kern="1200" dirty="0">
            <a:solidFill>
              <a:schemeClr val="tx1"/>
            </a:solidFill>
            <a:latin typeface="+mn-ea"/>
            <a:ea typeface="+mn-ea"/>
          </a:endParaRPr>
        </a:p>
      </dsp:txBody>
      <dsp:txXfrm>
        <a:off x="5176015" y="19952"/>
        <a:ext cx="1811044" cy="515931"/>
      </dsp:txXfrm>
    </dsp:sp>
    <dsp:sp modelId="{3B4FC6A5-28B5-443C-AD9F-C651737C7C7B}">
      <dsp:nvSpPr>
        <dsp:cNvPr id="0" name=""/>
        <dsp:cNvSpPr/>
      </dsp:nvSpPr>
      <dsp:spPr>
        <a:xfrm rot="18044519">
          <a:off x="4275463" y="1401491"/>
          <a:ext cx="1170615" cy="19448"/>
        </a:xfrm>
        <a:custGeom>
          <a:avLst/>
          <a:gdLst/>
          <a:ahLst/>
          <a:cxnLst/>
          <a:rect l="0" t="0" r="0" b="0"/>
          <a:pathLst>
            <a:path>
              <a:moveTo>
                <a:pt x="0" y="9724"/>
              </a:moveTo>
              <a:lnTo>
                <a:pt x="1170615" y="97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1" kern="1200">
            <a:solidFill>
              <a:schemeClr val="tx1"/>
            </a:solidFill>
            <a:latin typeface="+mn-ea"/>
            <a:ea typeface="+mn-ea"/>
          </a:endParaRPr>
        </a:p>
      </dsp:txBody>
      <dsp:txXfrm>
        <a:off x="4831505" y="1381950"/>
        <a:ext cx="58530" cy="58530"/>
      </dsp:txXfrm>
    </dsp:sp>
    <dsp:sp modelId="{92DDB2FC-4347-43FB-B73D-953E3946C303}">
      <dsp:nvSpPr>
        <dsp:cNvPr id="0" name=""/>
        <dsp:cNvSpPr/>
      </dsp:nvSpPr>
      <dsp:spPr>
        <a:xfrm>
          <a:off x="5159964" y="634139"/>
          <a:ext cx="1843146" cy="5480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水污染</a:t>
          </a:r>
          <a:endParaRPr lang="zh-CN" altLang="en-US" sz="2000" b="1" kern="1200" dirty="0">
            <a:solidFill>
              <a:schemeClr val="tx1"/>
            </a:solidFill>
            <a:latin typeface="+mn-ea"/>
            <a:ea typeface="+mn-ea"/>
          </a:endParaRPr>
        </a:p>
      </dsp:txBody>
      <dsp:txXfrm>
        <a:off x="5176015" y="650190"/>
        <a:ext cx="1811044" cy="515931"/>
      </dsp:txXfrm>
    </dsp:sp>
    <dsp:sp modelId="{2CE4713A-FCFB-4F1B-8AE2-B4C7D526457C}">
      <dsp:nvSpPr>
        <dsp:cNvPr id="0" name=""/>
        <dsp:cNvSpPr/>
      </dsp:nvSpPr>
      <dsp:spPr>
        <a:xfrm rot="19671888">
          <a:off x="4507446" y="1716610"/>
          <a:ext cx="706648" cy="19448"/>
        </a:xfrm>
        <a:custGeom>
          <a:avLst/>
          <a:gdLst/>
          <a:ahLst/>
          <a:cxnLst/>
          <a:rect l="0" t="0" r="0" b="0"/>
          <a:pathLst>
            <a:path>
              <a:moveTo>
                <a:pt x="0" y="9724"/>
              </a:moveTo>
              <a:lnTo>
                <a:pt x="706648" y="97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1" kern="1200">
            <a:solidFill>
              <a:schemeClr val="tx1"/>
            </a:solidFill>
            <a:latin typeface="+mn-ea"/>
            <a:ea typeface="+mn-ea"/>
          </a:endParaRPr>
        </a:p>
      </dsp:txBody>
      <dsp:txXfrm>
        <a:off x="4843104" y="1708668"/>
        <a:ext cx="35332" cy="35332"/>
      </dsp:txXfrm>
    </dsp:sp>
    <dsp:sp modelId="{ECB3EE04-2029-4C29-8E4E-D16B5514932C}">
      <dsp:nvSpPr>
        <dsp:cNvPr id="0" name=""/>
        <dsp:cNvSpPr/>
      </dsp:nvSpPr>
      <dsp:spPr>
        <a:xfrm>
          <a:off x="5159964" y="1264378"/>
          <a:ext cx="1843146" cy="5480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固体废弃物污染</a:t>
          </a:r>
          <a:endParaRPr lang="zh-CN" altLang="en-US" sz="2000" b="1" kern="1200" dirty="0">
            <a:solidFill>
              <a:schemeClr val="tx1"/>
            </a:solidFill>
            <a:latin typeface="+mn-ea"/>
            <a:ea typeface="+mn-ea"/>
          </a:endParaRPr>
        </a:p>
      </dsp:txBody>
      <dsp:txXfrm>
        <a:off x="5176015" y="1280429"/>
        <a:ext cx="1811044" cy="515931"/>
      </dsp:txXfrm>
    </dsp:sp>
    <dsp:sp modelId="{A59222CB-94C0-44FC-A52A-458D2260BA5D}">
      <dsp:nvSpPr>
        <dsp:cNvPr id="0" name=""/>
        <dsp:cNvSpPr/>
      </dsp:nvSpPr>
      <dsp:spPr>
        <a:xfrm rot="1381746">
          <a:off x="4535669" y="2031729"/>
          <a:ext cx="650203" cy="19448"/>
        </a:xfrm>
        <a:custGeom>
          <a:avLst/>
          <a:gdLst/>
          <a:ahLst/>
          <a:cxnLst/>
          <a:rect l="0" t="0" r="0" b="0"/>
          <a:pathLst>
            <a:path>
              <a:moveTo>
                <a:pt x="0" y="9724"/>
              </a:moveTo>
              <a:lnTo>
                <a:pt x="650203" y="97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1" kern="1200">
            <a:solidFill>
              <a:schemeClr val="tx1"/>
            </a:solidFill>
            <a:latin typeface="+mn-ea"/>
            <a:ea typeface="+mn-ea"/>
          </a:endParaRPr>
        </a:p>
      </dsp:txBody>
      <dsp:txXfrm>
        <a:off x="4844516" y="2025199"/>
        <a:ext cx="32510" cy="32510"/>
      </dsp:txXfrm>
    </dsp:sp>
    <dsp:sp modelId="{5BE77DEB-7710-4A17-8262-CB8021E01EFF}">
      <dsp:nvSpPr>
        <dsp:cNvPr id="0" name=""/>
        <dsp:cNvSpPr/>
      </dsp:nvSpPr>
      <dsp:spPr>
        <a:xfrm>
          <a:off x="5159964" y="1894616"/>
          <a:ext cx="1843146" cy="5480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土壤污染</a:t>
          </a:r>
          <a:endParaRPr lang="zh-CN" altLang="en-US" sz="2000" b="1" kern="1200" dirty="0">
            <a:solidFill>
              <a:schemeClr val="tx1"/>
            </a:solidFill>
            <a:latin typeface="+mn-ea"/>
            <a:ea typeface="+mn-ea"/>
          </a:endParaRPr>
        </a:p>
      </dsp:txBody>
      <dsp:txXfrm>
        <a:off x="5176015" y="1910667"/>
        <a:ext cx="1811044" cy="515931"/>
      </dsp:txXfrm>
    </dsp:sp>
    <dsp:sp modelId="{5F802D9A-676E-4974-821A-B0B623A9FFC2}">
      <dsp:nvSpPr>
        <dsp:cNvPr id="0" name=""/>
        <dsp:cNvSpPr/>
      </dsp:nvSpPr>
      <dsp:spPr>
        <a:xfrm rot="3355414">
          <a:off x="4326781" y="2346849"/>
          <a:ext cx="1067978" cy="19448"/>
        </a:xfrm>
        <a:custGeom>
          <a:avLst/>
          <a:gdLst/>
          <a:ahLst/>
          <a:cxnLst/>
          <a:rect l="0" t="0" r="0" b="0"/>
          <a:pathLst>
            <a:path>
              <a:moveTo>
                <a:pt x="0" y="9724"/>
              </a:moveTo>
              <a:lnTo>
                <a:pt x="1067978" y="97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1" kern="1200">
            <a:solidFill>
              <a:schemeClr val="tx1"/>
            </a:solidFill>
            <a:latin typeface="+mn-ea"/>
            <a:ea typeface="+mn-ea"/>
          </a:endParaRPr>
        </a:p>
      </dsp:txBody>
      <dsp:txXfrm>
        <a:off x="4834071" y="2329874"/>
        <a:ext cx="53398" cy="53398"/>
      </dsp:txXfrm>
    </dsp:sp>
    <dsp:sp modelId="{6E507FCB-A2EB-4B97-ACD4-F6A81F51F16F}">
      <dsp:nvSpPr>
        <dsp:cNvPr id="0" name=""/>
        <dsp:cNvSpPr/>
      </dsp:nvSpPr>
      <dsp:spPr>
        <a:xfrm>
          <a:off x="5159964" y="2524855"/>
          <a:ext cx="1838772" cy="5480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噪音污染</a:t>
          </a:r>
          <a:endParaRPr lang="zh-CN" altLang="en-US" sz="2000" b="1" kern="1200" dirty="0">
            <a:solidFill>
              <a:schemeClr val="tx1"/>
            </a:solidFill>
            <a:latin typeface="+mn-ea"/>
            <a:ea typeface="+mn-ea"/>
          </a:endParaRPr>
        </a:p>
      </dsp:txBody>
      <dsp:txXfrm>
        <a:off x="5176015" y="2540906"/>
        <a:ext cx="1806670" cy="515931"/>
      </dsp:txXfrm>
    </dsp:sp>
    <dsp:sp modelId="{35FDA5FB-65C6-4D2B-AB8D-737983448EC9}">
      <dsp:nvSpPr>
        <dsp:cNvPr id="0" name=""/>
        <dsp:cNvSpPr/>
      </dsp:nvSpPr>
      <dsp:spPr>
        <a:xfrm rot="4106706">
          <a:off x="4046401" y="2661968"/>
          <a:ext cx="1628740" cy="19448"/>
        </a:xfrm>
        <a:custGeom>
          <a:avLst/>
          <a:gdLst/>
          <a:ahLst/>
          <a:cxnLst/>
          <a:rect l="0" t="0" r="0" b="0"/>
          <a:pathLst>
            <a:path>
              <a:moveTo>
                <a:pt x="0" y="9724"/>
              </a:moveTo>
              <a:lnTo>
                <a:pt x="1628740" y="97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1" kern="1200">
            <a:solidFill>
              <a:schemeClr val="tx1"/>
            </a:solidFill>
            <a:latin typeface="+mn-ea"/>
            <a:ea typeface="+mn-ea"/>
          </a:endParaRPr>
        </a:p>
      </dsp:txBody>
      <dsp:txXfrm>
        <a:off x="4820052" y="2630974"/>
        <a:ext cx="81437" cy="81437"/>
      </dsp:txXfrm>
    </dsp:sp>
    <dsp:sp modelId="{D741E195-AE8D-4E73-B631-C0D0F25E8C20}">
      <dsp:nvSpPr>
        <dsp:cNvPr id="0" name=""/>
        <dsp:cNvSpPr/>
      </dsp:nvSpPr>
      <dsp:spPr>
        <a:xfrm>
          <a:off x="5159964" y="3155093"/>
          <a:ext cx="1843146" cy="5480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光污染</a:t>
          </a:r>
          <a:endParaRPr lang="zh-CN" altLang="en-US" sz="2000" b="1" kern="1200" dirty="0">
            <a:solidFill>
              <a:schemeClr val="tx1"/>
            </a:solidFill>
            <a:latin typeface="+mn-ea"/>
            <a:ea typeface="+mn-ea"/>
          </a:endParaRPr>
        </a:p>
      </dsp:txBody>
      <dsp:txXfrm>
        <a:off x="5176015" y="3171144"/>
        <a:ext cx="1811044" cy="515931"/>
      </dsp:txXfrm>
    </dsp:sp>
    <dsp:sp modelId="{D342053C-27CD-4E46-B01F-D7FB8BEA7AF2}">
      <dsp:nvSpPr>
        <dsp:cNvPr id="0" name=""/>
        <dsp:cNvSpPr/>
      </dsp:nvSpPr>
      <dsp:spPr>
        <a:xfrm rot="3494912">
          <a:off x="2295567" y="3743519"/>
          <a:ext cx="1507687" cy="19448"/>
        </a:xfrm>
        <a:custGeom>
          <a:avLst/>
          <a:gdLst/>
          <a:ahLst/>
          <a:cxnLst/>
          <a:rect l="0" t="0" r="0" b="0"/>
          <a:pathLst>
            <a:path>
              <a:moveTo>
                <a:pt x="0" y="9724"/>
              </a:moveTo>
              <a:lnTo>
                <a:pt x="1507687" y="972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1" kern="1200">
            <a:solidFill>
              <a:schemeClr val="tx1"/>
            </a:solidFill>
            <a:latin typeface="+mn-ea"/>
            <a:ea typeface="+mn-ea"/>
          </a:endParaRPr>
        </a:p>
      </dsp:txBody>
      <dsp:txXfrm>
        <a:off x="3011718" y="3715551"/>
        <a:ext cx="75384" cy="75384"/>
      </dsp:txXfrm>
    </dsp:sp>
    <dsp:sp modelId="{5FBB282E-8319-420C-85C5-D33CB71D9C99}">
      <dsp:nvSpPr>
        <dsp:cNvPr id="0" name=""/>
        <dsp:cNvSpPr/>
      </dsp:nvSpPr>
      <dsp:spPr>
        <a:xfrm>
          <a:off x="3446110" y="3720335"/>
          <a:ext cx="1254876" cy="134786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由环境污染演化而来的问题</a:t>
          </a:r>
          <a:endParaRPr lang="zh-CN" altLang="en-US" sz="2000" b="1" kern="1200" dirty="0">
            <a:solidFill>
              <a:schemeClr val="tx1"/>
            </a:solidFill>
            <a:latin typeface="+mn-ea"/>
            <a:ea typeface="+mn-ea"/>
          </a:endParaRPr>
        </a:p>
      </dsp:txBody>
      <dsp:txXfrm>
        <a:off x="3482864" y="3757089"/>
        <a:ext cx="1181368" cy="1274352"/>
      </dsp:txXfrm>
    </dsp:sp>
    <dsp:sp modelId="{E58299E5-2D31-42D8-AB14-BD7C3104C671}">
      <dsp:nvSpPr>
        <dsp:cNvPr id="0" name=""/>
        <dsp:cNvSpPr/>
      </dsp:nvSpPr>
      <dsp:spPr>
        <a:xfrm rot="406716">
          <a:off x="4699296" y="4413086"/>
          <a:ext cx="483666" cy="19448"/>
        </a:xfrm>
        <a:custGeom>
          <a:avLst/>
          <a:gdLst/>
          <a:ahLst/>
          <a:cxnLst/>
          <a:rect l="0" t="0" r="0" b="0"/>
          <a:pathLst>
            <a:path>
              <a:moveTo>
                <a:pt x="0" y="9724"/>
              </a:moveTo>
              <a:lnTo>
                <a:pt x="483666" y="97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1" kern="1200">
            <a:solidFill>
              <a:schemeClr val="tx1"/>
            </a:solidFill>
            <a:latin typeface="+mn-ea"/>
            <a:ea typeface="+mn-ea"/>
          </a:endParaRPr>
        </a:p>
      </dsp:txBody>
      <dsp:txXfrm>
        <a:off x="4929037" y="4410718"/>
        <a:ext cx="24183" cy="24183"/>
      </dsp:txXfrm>
    </dsp:sp>
    <dsp:sp modelId="{F77A9810-7C8A-45D8-9AC6-D74B850C5292}">
      <dsp:nvSpPr>
        <dsp:cNvPr id="0" name=""/>
        <dsp:cNvSpPr/>
      </dsp:nvSpPr>
      <dsp:spPr>
        <a:xfrm>
          <a:off x="5181272" y="3842421"/>
          <a:ext cx="1843146" cy="121786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全球变暖</a:t>
          </a:r>
          <a:endParaRPr lang="en-US" altLang="zh-CN" sz="2000" b="1" kern="1200" dirty="0" smtClean="0">
            <a:solidFill>
              <a:schemeClr val="tx1"/>
            </a:solidFill>
            <a:latin typeface="+mn-ea"/>
            <a:ea typeface="+mn-ea"/>
          </a:endParaRPr>
        </a:p>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酸雨</a:t>
          </a:r>
          <a:endParaRPr lang="en-US" altLang="zh-CN" sz="2000" b="1" kern="1200" dirty="0" smtClean="0">
            <a:solidFill>
              <a:schemeClr val="tx1"/>
            </a:solidFill>
            <a:latin typeface="+mn-ea"/>
            <a:ea typeface="+mn-ea"/>
          </a:endParaRPr>
        </a:p>
        <a:p>
          <a:pPr lvl="0" algn="ctr" defTabSz="889000">
            <a:lnSpc>
              <a:spcPct val="90000"/>
            </a:lnSpc>
            <a:spcBef>
              <a:spcPct val="0"/>
            </a:spcBef>
            <a:spcAft>
              <a:spcPct val="35000"/>
            </a:spcAft>
          </a:pPr>
          <a:r>
            <a:rPr lang="zh-CN" altLang="en-US" sz="2000" b="1" kern="1200" dirty="0" smtClean="0">
              <a:solidFill>
                <a:schemeClr val="tx1"/>
              </a:solidFill>
              <a:latin typeface="+mn-ea"/>
              <a:ea typeface="+mn-ea"/>
            </a:rPr>
            <a:t>臭氧空洞</a:t>
          </a:r>
          <a:endParaRPr lang="zh-CN" altLang="en-US" sz="2000" b="1" kern="1200" dirty="0">
            <a:solidFill>
              <a:schemeClr val="tx1"/>
            </a:solidFill>
            <a:latin typeface="+mn-ea"/>
            <a:ea typeface="+mn-ea"/>
          </a:endParaRPr>
        </a:p>
      </dsp:txBody>
      <dsp:txXfrm>
        <a:off x="5216942" y="3878091"/>
        <a:ext cx="1771806" cy="1146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C64E4-B714-45E0-8EE8-D19DB7B9C69E}" type="datetimeFigureOut">
              <a:rPr lang="zh-CN" altLang="en-US" smtClean="0"/>
              <a:pPr/>
              <a:t>2021/4/1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A5BF1-076D-4517-9386-C89184411370}" type="slidenum">
              <a:rPr lang="zh-CN" altLang="en-US" smtClean="0"/>
              <a:pPr/>
              <a:t>‹#›</a:t>
            </a:fld>
            <a:endParaRPr lang="zh-CN" altLang="en-US"/>
          </a:p>
        </p:txBody>
      </p:sp>
    </p:spTree>
    <p:extLst>
      <p:ext uri="{BB962C8B-B14F-4D97-AF65-F5344CB8AC3E}">
        <p14:creationId xmlns:p14="http://schemas.microsoft.com/office/powerpoint/2010/main" val="149453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 Target="../slides/slide121.xml"/><Relationship Id="rId4"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 Target="../slides/slide129.xml"/><Relationship Id="rId4"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黑体" panose="02010609060101010101" pitchFamily="49" charset="-122"/>
                <a:ea typeface="黑体" panose="02010609060101010101" pitchFamily="49" charset="-122"/>
              </a:rPr>
              <a:t>鄜延</a:t>
            </a:r>
            <a:r>
              <a:rPr lang="en-US" altLang="zh-CN" sz="1200" b="1" dirty="0" smtClean="0">
                <a:latin typeface="黑体" panose="02010609060101010101" pitchFamily="49" charset="-122"/>
                <a:ea typeface="黑体" panose="02010609060101010101" pitchFamily="49" charset="-122"/>
              </a:rPr>
              <a:t>——</a:t>
            </a:r>
            <a:r>
              <a:rPr lang="zh-CN" altLang="en-US" sz="1200" b="1" dirty="0" smtClean="0">
                <a:latin typeface="黑体" panose="02010609060101010101" pitchFamily="49" charset="-122"/>
                <a:ea typeface="黑体" panose="02010609060101010101" pitchFamily="49" charset="-122"/>
              </a:rPr>
              <a:t>延安</a:t>
            </a:r>
            <a:endParaRPr lang="zh-CN" altLang="en-US" dirty="0"/>
          </a:p>
        </p:txBody>
      </p:sp>
      <p:sp>
        <p:nvSpPr>
          <p:cNvPr id="4" name="灯片编号占位符 3"/>
          <p:cNvSpPr>
            <a:spLocks noGrp="1"/>
          </p:cNvSpPr>
          <p:nvPr>
            <p:ph type="sldNum" sz="quarter" idx="10"/>
          </p:nvPr>
        </p:nvSpPr>
        <p:spPr/>
        <p:txBody>
          <a:bodyPr/>
          <a:lstStyle/>
          <a:p>
            <a:fld id="{A0FA5BF1-076D-4517-9386-C89184411370}" type="slidenum">
              <a:rPr lang="zh-CN" altLang="en-US" smtClean="0"/>
              <a:pPr/>
              <a:t>12</a:t>
            </a:fld>
            <a:endParaRPr lang="zh-CN" altLang="en-US"/>
          </a:p>
        </p:txBody>
      </p:sp>
    </p:spTree>
    <p:extLst>
      <p:ext uri="{BB962C8B-B14F-4D97-AF65-F5344CB8AC3E}">
        <p14:creationId xmlns:p14="http://schemas.microsoft.com/office/powerpoint/2010/main" val="231063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C8F06F-8A03-466E-84E8-13FE6ED9E256}" type="slidenum">
              <a:rPr lang="en-US" altLang="zh-CN"/>
              <a:pPr/>
              <a:t>88</a:t>
            </a:fld>
            <a:endParaRPr lang="en-US" altLang="zh-CN"/>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82810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FA5BF1-076D-4517-9386-C89184411370}" type="slidenum">
              <a:rPr lang="zh-CN" altLang="en-US" smtClean="0"/>
              <a:pPr/>
              <a:t>115</a:t>
            </a:fld>
            <a:endParaRPr lang="zh-CN" altLang="en-US"/>
          </a:p>
        </p:txBody>
      </p:sp>
    </p:spTree>
    <p:extLst>
      <p:ext uri="{BB962C8B-B14F-4D97-AF65-F5344CB8AC3E}">
        <p14:creationId xmlns:p14="http://schemas.microsoft.com/office/powerpoint/2010/main" val="116325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yǔ</a:t>
            </a:r>
            <a:r>
              <a:rPr lang="en-US" altLang="zh-CN" sz="1200" b="0" i="0"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A0FA5BF1-076D-4517-9386-C89184411370}" type="slidenum">
              <a:rPr lang="zh-CN" altLang="en-US" smtClean="0"/>
              <a:pPr/>
              <a:t>117</a:t>
            </a:fld>
            <a:endParaRPr lang="zh-CN" altLang="en-US"/>
          </a:p>
        </p:txBody>
      </p:sp>
    </p:spTree>
    <p:extLst>
      <p:ext uri="{BB962C8B-B14F-4D97-AF65-F5344CB8AC3E}">
        <p14:creationId xmlns:p14="http://schemas.microsoft.com/office/powerpoint/2010/main" val="1006650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p:cNvSpPr>
          <p:nvPr>
            <p:ph type="sldImg"/>
            <p:custDataLst>
              <p:tags r:id="rId1"/>
            </p:custDataLst>
          </p:nvPr>
        </p:nvSpPr>
        <p:spPr bwMode="auto">
          <a:xfrm>
            <a:off x="685800" y="1143000"/>
            <a:ext cx="5486400" cy="3086100"/>
          </a:xfrm>
          <a:prstGeom prst="rect">
            <a:avLst/>
          </a:prstGeom>
          <a:noFill/>
          <a:ln w="12700">
            <a:solidFill>
              <a:srgbClr val="000000"/>
            </a:solidFill>
            <a:miter lim="800000"/>
          </a:ln>
        </p:spPr>
      </p:sp>
      <p:sp>
        <p:nvSpPr>
          <p:cNvPr id="33795" name="备注占位符 2"/>
          <p:cNvSpPr>
            <a:spLocks noGrp="1"/>
          </p:cNvSpPr>
          <p:nvPr>
            <p:ph type="body" idx="1"/>
            <p:custDataLst>
              <p:tags r:id="rId2"/>
            </p:custDataLst>
          </p:nvPr>
        </p:nvSpPr>
        <p:spPr>
          <a:xfrm>
            <a:off x="685800" y="4400550"/>
            <a:ext cx="5486400" cy="3600450"/>
          </a:xfrm>
          <a:prstGeom prst="rect">
            <a:avLst/>
          </a:prstGeom>
          <a:noFill/>
          <a:ln cap="flat">
            <a:noFill/>
            <a:prstDash val="solid"/>
            <a:bevel/>
            <a:headEnd type="none" w="med" len="med"/>
            <a:tailEnd type="none" w="med" len="med"/>
          </a:ln>
        </p:spPr>
        <p:txBody>
          <a:bodyPr vert="horz" wrap="square" lIns="91440" tIns="45720" rIns="91440" bIns="45720" anchor="t" anchorCtr="0"/>
          <a:lstStyle>
            <a:lvl1pPr marL="0" indent="0" algn="l"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5pPr>
          </a:lstStyle>
          <a:p>
            <a:pPr marL="0" lvl="0" indent="0" algn="l" defTabSz="914400" rtl="0" eaLnBrk="0" fontAlgn="base" hangingPunct="0">
              <a:lnSpc>
                <a:spcPct val="120000"/>
              </a:lnSpc>
              <a:spcBef>
                <a:spcPct val="0"/>
              </a:spcBef>
              <a:spcAft>
                <a:spcPct val="0"/>
              </a:spcAft>
              <a:buClrTx/>
              <a:buSzTx/>
              <a:buFontTx/>
              <a:buNone/>
            </a:pPr>
            <a:r>
              <a:rPr kumimoji="0" lang="zh-CN" altLang="en-US" sz="1200" u="none" baseline="0">
                <a:solidFill>
                  <a:schemeClr val="tx1"/>
                </a:solidFill>
                <a:ea typeface="等线"/>
                <a:sym typeface="Arial" pitchFamily="34" charset="0"/>
              </a:rPr>
              <a:t>各类重金属</a:t>
            </a:r>
            <a:r>
              <a:rPr kumimoji="0" lang="en-US" altLang="zh-CN" sz="1200" u="none" baseline="0">
                <a:solidFill>
                  <a:schemeClr val="tx1"/>
                </a:solidFill>
                <a:latin typeface="等线"/>
                <a:ea typeface="等线"/>
                <a:sym typeface="Arial" pitchFamily="34" charset="0"/>
              </a:rPr>
              <a:t>(</a:t>
            </a:r>
            <a:r>
              <a:rPr kumimoji="0" lang="zh-CN" altLang="en-US" sz="1200" u="none" baseline="0">
                <a:solidFill>
                  <a:schemeClr val="tx1"/>
                </a:solidFill>
                <a:ea typeface="等线"/>
                <a:sym typeface="Arial" pitchFamily="34" charset="0"/>
              </a:rPr>
              <a:t>汞、镉、铅、铬等</a:t>
            </a:r>
            <a:r>
              <a:rPr kumimoji="0" lang="en-US" altLang="zh-CN" sz="1200" u="none" baseline="0">
                <a:solidFill>
                  <a:schemeClr val="tx1"/>
                </a:solidFill>
                <a:latin typeface="等线"/>
                <a:ea typeface="等线"/>
                <a:sym typeface="Arial" pitchFamily="34" charset="0"/>
              </a:rPr>
              <a:t>)</a:t>
            </a:r>
            <a:r>
              <a:rPr kumimoji="0" lang="zh-CN" altLang="en-US" sz="1200" u="none" baseline="0">
                <a:solidFill>
                  <a:schemeClr val="tx1"/>
                </a:solidFill>
                <a:ea typeface="等线"/>
                <a:sym typeface="Arial" pitchFamily="34" charset="0"/>
              </a:rPr>
              <a:t>进入水体经动植物生物链逐渐积累造成人畜伤害。</a:t>
            </a:r>
          </a:p>
          <a:p>
            <a:pPr marL="0" lvl="0" indent="0" algn="l" defTabSz="914400" rtl="0" eaLnBrk="0" fontAlgn="base" hangingPunct="0">
              <a:lnSpc>
                <a:spcPct val="120000"/>
              </a:lnSpc>
              <a:spcBef>
                <a:spcPct val="0"/>
              </a:spcBef>
              <a:spcAft>
                <a:spcPct val="0"/>
              </a:spcAft>
              <a:buClrTx/>
              <a:buSzTx/>
              <a:buFontTx/>
              <a:buNone/>
            </a:pPr>
            <a:endParaRPr kumimoji="0" lang="zh-CN" altLang="zh-CN" sz="1200" b="1" u="none" baseline="0">
              <a:solidFill>
                <a:schemeClr val="tx1"/>
              </a:solidFill>
              <a:latin typeface="华文中宋" pitchFamily="2" charset="-122"/>
              <a:ea typeface="华文中宋" pitchFamily="2" charset="-122"/>
            </a:endParaRPr>
          </a:p>
        </p:txBody>
      </p:sp>
      <p:sp>
        <p:nvSpPr>
          <p:cNvPr id="33796" name="灯片编号占位符 3"/>
          <p:cNvSpPr>
            <a:spLocks noGrp="1"/>
          </p:cNvSpPr>
          <p:nvPr>
            <p:ph type="sldNum"/>
            <p:custDataLst>
              <p:tags r:id="rId3"/>
            </p:custDataLst>
          </p:nvPr>
        </p:nvSpPr>
        <p:spPr>
          <a:xfrm>
            <a:off x="3884612" y="8685212"/>
            <a:ext cx="2971800" cy="458788"/>
          </a:xfrm>
          <a:prstGeom prst="rect">
            <a:avLst/>
          </a:prstGeom>
          <a:noFill/>
          <a:ln>
            <a:noFill/>
            <a:miter lim="800000"/>
          </a:ln>
        </p:spPr>
        <p:txBody>
          <a:bodyPr anchor="b" anchorCtr="0"/>
          <a:lstStyle>
            <a:defPPr>
              <a:defRPr lang="zh-CN"/>
            </a:defPPr>
            <a:lvl1pPr marL="0" indent="0" algn="l"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5pPr>
            <a:lvl6pPr marL="2286000" algn="l" defTabSz="914400" rtl="0" eaLnBrk="1" latinLnBrk="0" hangingPunct="1">
              <a:defRPr lang="en-US" altLang="en-US" sz="1800" kern="1200">
                <a:solidFill>
                  <a:schemeClr val="tx1"/>
                </a:solidFill>
                <a:latin typeface="+mn-lt"/>
                <a:ea typeface="+mn-ea"/>
                <a:cs typeface="+mn-cs"/>
              </a:defRPr>
            </a:lvl6pPr>
            <a:lvl7pPr marL="2743200" algn="l" defTabSz="914400" rtl="0" eaLnBrk="1" latinLnBrk="0" hangingPunct="1">
              <a:defRPr lang="en-US" altLang="en-US" sz="1800" kern="1200">
                <a:solidFill>
                  <a:schemeClr val="tx1"/>
                </a:solidFill>
                <a:latin typeface="+mn-lt"/>
                <a:ea typeface="+mn-ea"/>
                <a:cs typeface="+mn-cs"/>
              </a:defRPr>
            </a:lvl7pPr>
            <a:lvl8pPr marL="3200400" algn="l" defTabSz="914400" rtl="0" eaLnBrk="1" latinLnBrk="0" hangingPunct="1">
              <a:defRPr lang="en-US" altLang="en-US" sz="1800" kern="1200">
                <a:solidFill>
                  <a:schemeClr val="tx1"/>
                </a:solidFill>
                <a:latin typeface="+mn-lt"/>
                <a:ea typeface="+mn-ea"/>
                <a:cs typeface="+mn-cs"/>
              </a:defRPr>
            </a:lvl8pPr>
            <a:lvl9pPr marL="3657600" algn="l" defTabSz="914400" rtl="0" eaLnBrk="1" latinLnBrk="0" hangingPunct="1">
              <a:defRPr lang="en-US" altLang="en-US" sz="1800" kern="1200">
                <a:solidFill>
                  <a:schemeClr val="tx1"/>
                </a:solidFill>
                <a:latin typeface="+mn-lt"/>
                <a:ea typeface="+mn-ea"/>
                <a:cs typeface="+mn-cs"/>
              </a:defRPr>
            </a:lvl9pPr>
          </a:lstStyle>
          <a:p>
            <a:pPr marL="0" lvl="0" indent="0" algn="r" eaLnBrk="1" hangingPunct="1"/>
            <a:fld id="{B0D7433A-5BA8-4AE4-9216-38DB16A0F003}" type="slidenum">
              <a:rPr lang="zh-CN" altLang="en-US" sz="1200">
                <a:ea typeface="等线"/>
              </a:rPr>
              <a:t>121</a:t>
            </a:fld>
            <a:endParaRPr lang="zh-CN" altLang="en-US" sz="1200">
              <a:ea typeface="等线"/>
            </a:endParaRPr>
          </a:p>
        </p:txBody>
      </p:sp>
    </p:spTree>
    <p:extLst>
      <p:ext uri="{BB962C8B-B14F-4D97-AF65-F5344CB8AC3E}">
        <p14:creationId xmlns:p14="http://schemas.microsoft.com/office/powerpoint/2010/main" val="1430245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p:cNvSpPr>
          <p:nvPr>
            <p:ph type="sldImg"/>
            <p:custDataLst>
              <p:tags r:id="rId1"/>
            </p:custDataLst>
          </p:nvPr>
        </p:nvSpPr>
        <p:spPr bwMode="auto">
          <a:xfrm>
            <a:off x="685800" y="1143000"/>
            <a:ext cx="5486400" cy="3086100"/>
          </a:xfrm>
          <a:prstGeom prst="rect">
            <a:avLst/>
          </a:prstGeom>
          <a:noFill/>
          <a:ln w="12700">
            <a:solidFill>
              <a:srgbClr val="000000"/>
            </a:solidFill>
            <a:miter lim="800000"/>
          </a:ln>
        </p:spPr>
      </p:sp>
      <p:sp>
        <p:nvSpPr>
          <p:cNvPr id="35843" name="备注占位符 2"/>
          <p:cNvSpPr>
            <a:spLocks noGrp="1"/>
          </p:cNvSpPr>
          <p:nvPr>
            <p:ph type="body" idx="1"/>
            <p:custDataLst>
              <p:tags r:id="rId2"/>
            </p:custDataLst>
          </p:nvPr>
        </p:nvSpPr>
        <p:spPr>
          <a:xfrm>
            <a:off x="685800" y="4400550"/>
            <a:ext cx="5486400" cy="3600450"/>
          </a:xfrm>
          <a:prstGeom prst="rect">
            <a:avLst/>
          </a:prstGeom>
          <a:noFill/>
          <a:ln cap="flat">
            <a:noFill/>
            <a:prstDash val="solid"/>
            <a:miter lim="800000"/>
            <a:headEnd type="none" w="med" len="med"/>
            <a:tailEnd type="none" w="med" len="med"/>
          </a:ln>
        </p:spPr>
        <p:txBody>
          <a:bodyPr vert="horz" wrap="square" lIns="91440" tIns="45720" rIns="91440" bIns="45720" anchor="t" anchorCtr="0"/>
          <a:lstStyle>
            <a:lvl1pPr marL="0" indent="0" algn="l"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等线 Light"/>
              </a:defRPr>
            </a:lvl5pPr>
          </a:lstStyle>
          <a:p>
            <a:pPr marL="0" lvl="0" indent="0" algn="l" defTabSz="914400" rtl="0" eaLnBrk="0" fontAlgn="base" hangingPunct="0">
              <a:lnSpc>
                <a:spcPct val="100000"/>
              </a:lnSpc>
              <a:spcBef>
                <a:spcPct val="30000"/>
              </a:spcBef>
              <a:spcAft>
                <a:spcPct val="0"/>
              </a:spcAft>
              <a:buClrTx/>
              <a:buSzTx/>
              <a:buFontTx/>
              <a:buNone/>
            </a:pPr>
            <a:endParaRPr kumimoji="0" lang="zh-CN" altLang="en-US" sz="1200" u="none" baseline="0">
              <a:solidFill>
                <a:schemeClr val="tx1"/>
              </a:solidFill>
              <a:ea typeface="等线"/>
            </a:endParaRPr>
          </a:p>
        </p:txBody>
      </p:sp>
      <p:sp>
        <p:nvSpPr>
          <p:cNvPr id="35844" name="灯片编号占位符 3"/>
          <p:cNvSpPr>
            <a:spLocks noGrp="1"/>
          </p:cNvSpPr>
          <p:nvPr>
            <p:ph type="sldNum"/>
            <p:custDataLst>
              <p:tags r:id="rId3"/>
            </p:custDataLst>
          </p:nvPr>
        </p:nvSpPr>
        <p:spPr>
          <a:xfrm>
            <a:off x="3884612" y="8685212"/>
            <a:ext cx="2971800" cy="458788"/>
          </a:xfrm>
          <a:prstGeom prst="rect">
            <a:avLst/>
          </a:prstGeom>
          <a:noFill/>
          <a:ln>
            <a:noFill/>
            <a:miter lim="800000"/>
          </a:ln>
        </p:spPr>
        <p:txBody>
          <a:bodyPr anchor="b" anchorCtr="0"/>
          <a:lstStyle>
            <a:defPPr>
              <a:defRPr lang="zh-CN"/>
            </a:defPPr>
            <a:lvl1pPr marL="0" indent="0" algn="l"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effectLst/>
                <a:latin typeface="+mn-lt"/>
                <a:ea typeface="+mn-ea"/>
                <a:cs typeface="+mn-cs"/>
              </a:defRPr>
            </a:lvl5pPr>
            <a:lvl6pPr marL="2286000" algn="l" defTabSz="914400" rtl="0" eaLnBrk="1" latinLnBrk="0" hangingPunct="1">
              <a:defRPr lang="en-US" altLang="en-US" sz="1800" kern="1200">
                <a:solidFill>
                  <a:schemeClr val="tx1"/>
                </a:solidFill>
                <a:latin typeface="+mn-lt"/>
                <a:ea typeface="+mn-ea"/>
                <a:cs typeface="+mn-cs"/>
              </a:defRPr>
            </a:lvl6pPr>
            <a:lvl7pPr marL="2743200" algn="l" defTabSz="914400" rtl="0" eaLnBrk="1" latinLnBrk="0" hangingPunct="1">
              <a:defRPr lang="en-US" altLang="en-US" sz="1800" kern="1200">
                <a:solidFill>
                  <a:schemeClr val="tx1"/>
                </a:solidFill>
                <a:latin typeface="+mn-lt"/>
                <a:ea typeface="+mn-ea"/>
                <a:cs typeface="+mn-cs"/>
              </a:defRPr>
            </a:lvl7pPr>
            <a:lvl8pPr marL="3200400" algn="l" defTabSz="914400" rtl="0" eaLnBrk="1" latinLnBrk="0" hangingPunct="1">
              <a:defRPr lang="en-US" altLang="en-US" sz="1800" kern="1200">
                <a:solidFill>
                  <a:schemeClr val="tx1"/>
                </a:solidFill>
                <a:latin typeface="+mn-lt"/>
                <a:ea typeface="+mn-ea"/>
                <a:cs typeface="+mn-cs"/>
              </a:defRPr>
            </a:lvl8pPr>
            <a:lvl9pPr marL="3657600" algn="l" defTabSz="914400" rtl="0" eaLnBrk="1" latinLnBrk="0" hangingPunct="1">
              <a:defRPr lang="en-US" altLang="en-US" sz="1800" kern="1200">
                <a:solidFill>
                  <a:schemeClr val="tx1"/>
                </a:solidFill>
                <a:latin typeface="+mn-lt"/>
                <a:ea typeface="+mn-ea"/>
                <a:cs typeface="+mn-cs"/>
              </a:defRPr>
            </a:lvl9pPr>
          </a:lstStyle>
          <a:p>
            <a:pPr marL="0" lvl="0" indent="0" algn="r" eaLnBrk="1" hangingPunct="1"/>
            <a:fld id="{B6E9A0FF-5E5D-4BB0-9297-27E8D47255F8}" type="slidenum">
              <a:rPr lang="zh-CN" altLang="en-US" sz="1200">
                <a:ea typeface="等线"/>
              </a:rPr>
              <a:t>129</a:t>
            </a:fld>
            <a:endParaRPr lang="zh-CN" altLang="en-US" sz="1200">
              <a:ea typeface="等线"/>
            </a:endParaRPr>
          </a:p>
        </p:txBody>
      </p:sp>
    </p:spTree>
    <p:extLst>
      <p:ext uri="{BB962C8B-B14F-4D97-AF65-F5344CB8AC3E}">
        <p14:creationId xmlns:p14="http://schemas.microsoft.com/office/powerpoint/2010/main" val="3140746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B441C53-87E1-4432-80F1-1EEB29318314}" type="slidenum">
              <a:rPr lang="en-US" altLang="zh-CN"/>
              <a:pPr eaLnBrk="1" hangingPunct="1"/>
              <a:t>147</a:t>
            </a:fld>
            <a:endParaRPr lang="en-US" altLang="zh-CN"/>
          </a:p>
        </p:txBody>
      </p:sp>
      <p:sp>
        <p:nvSpPr>
          <p:cNvPr id="5120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91D397EE-FDDD-46FC-8A3E-372047B2F2AA}" type="slidenum">
              <a:rPr lang="en-US" altLang="zh-CN" sz="1200"/>
              <a:pPr algn="r" eaLnBrk="1" hangingPunct="1"/>
              <a:t>147</a:t>
            </a:fld>
            <a:endParaRPr lang="en-US" altLang="zh-CN" sz="1200"/>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当南半球冬季到来时，南极大陆处于黑夜，大气中间层的氮、氢化合物在带电粒子的影响下浓度开始升高。当南极大陆出现太阳的早春季节到来时，氮、氢化合物由于气温升高开始发生化学反应，这一过程使臭氧层迅速遭到破坏，因而在南极上空臭氧层出现空洞。由于大气层总环流的稳定性和地球磁场的不同结构，北极磁场比南极磁场较强和均匀，因此这种化学过程只对南极大陆产生影响。 </a:t>
            </a:r>
          </a:p>
          <a:p>
            <a:pPr eaLnBrk="1" hangingPunct="1"/>
            <a:r>
              <a:rPr lang="zh-CN" altLang="en-US" smtClean="0">
                <a:latin typeface="Arial" panose="020B0604020202020204" pitchFamily="34" charset="0"/>
              </a:rPr>
              <a:t>在南极极夜期间，因中低纬向南极的热量输送效率很低，控制南极上空的极地“旋涡”内部，形成了异常低温环境，光照少，氧分子合成臭氧的光化学作用就会减弱。当极夜结束，春季来临（</a:t>
            </a:r>
            <a:r>
              <a:rPr lang="en-US" altLang="zh-CN" smtClean="0">
                <a:latin typeface="Arial" panose="020B0604020202020204" pitchFamily="34" charset="0"/>
              </a:rPr>
              <a:t>9</a:t>
            </a:r>
            <a:r>
              <a:rPr lang="zh-CN" altLang="en-US" smtClean="0">
                <a:latin typeface="Arial" panose="020B0604020202020204" pitchFamily="34" charset="0"/>
              </a:rPr>
              <a:t>月始），太阳重新越出地平线时，由于集中于平流层中下层的臭氧对太阳辐射的吸收，这一范围的大气被加热，于是该层出现了上升运动。这一上升运动引起的抽吸作用，将对流层臭氧含量低的气体带入了平流层，替代了原来平流层臭氧含量高的气体。这种“抽吸作用”直到</a:t>
            </a:r>
            <a:r>
              <a:rPr lang="en-US" altLang="zh-CN" smtClean="0">
                <a:latin typeface="Arial" panose="020B0604020202020204" pitchFamily="34" charset="0"/>
              </a:rPr>
              <a:t>11</a:t>
            </a:r>
            <a:r>
              <a:rPr lang="zh-CN" altLang="en-US" smtClean="0">
                <a:latin typeface="Arial" panose="020B0604020202020204" pitchFamily="34" charset="0"/>
              </a:rPr>
              <a:t>月份才逐渐减弱，此时南极上空臭氧浓度逐渐上升。可见，由于南极春季的这种“抽吸作用”，导致了南极春季臭氧空洞的形成 </a:t>
            </a:r>
          </a:p>
        </p:txBody>
      </p:sp>
    </p:spTree>
    <p:extLst>
      <p:ext uri="{BB962C8B-B14F-4D97-AF65-F5344CB8AC3E}">
        <p14:creationId xmlns:p14="http://schemas.microsoft.com/office/powerpoint/2010/main" val="182748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AD934-7163-4D3D-9CC8-64395D1B53FB}" type="slidenum">
              <a:rPr lang="en-US" altLang="zh-CN"/>
              <a:pPr/>
              <a:t>32</a:t>
            </a:fld>
            <a:endParaRPr lang="en-US" altLang="zh-CN"/>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zh-CN" altLang="en-US" b="1">
                <a:solidFill>
                  <a:srgbClr val="FF0000"/>
                </a:solidFill>
              </a:rPr>
              <a:t>南方地区：</a:t>
            </a:r>
          </a:p>
          <a:p>
            <a:r>
              <a:rPr lang="zh-CN" altLang="en-US" b="1"/>
              <a:t>工业废水、农业废水、生活污水</a:t>
            </a:r>
            <a:r>
              <a:rPr lang="en-US" altLang="zh-CN" b="1"/>
              <a:t>----</a:t>
            </a:r>
            <a:r>
              <a:rPr lang="zh-CN" altLang="en-US" b="1"/>
              <a:t>水质型缺水</a:t>
            </a:r>
          </a:p>
          <a:p>
            <a:r>
              <a:rPr lang="zh-CN" altLang="en-US" b="1">
                <a:solidFill>
                  <a:srgbClr val="FF0000"/>
                </a:solidFill>
              </a:rPr>
              <a:t>北方地区：</a:t>
            </a:r>
            <a:r>
              <a:rPr lang="zh-CN" altLang="en-US" b="1"/>
              <a:t>水资短缺，黄淮海流域最严重</a:t>
            </a:r>
            <a:r>
              <a:rPr lang="en-US" altLang="zh-CN" b="1"/>
              <a:t>----</a:t>
            </a:r>
            <a:r>
              <a:rPr lang="zh-CN" altLang="en-US" b="1"/>
              <a:t>河流断流，地面下沉，湖泊干涸，土壤盐碱化</a:t>
            </a:r>
          </a:p>
          <a:p>
            <a:r>
              <a:rPr lang="zh-CN" altLang="en-US" b="1">
                <a:solidFill>
                  <a:srgbClr val="FF0000"/>
                </a:solidFill>
              </a:rPr>
              <a:t>西北内陆地区：</a:t>
            </a:r>
            <a:r>
              <a:rPr lang="zh-CN" altLang="en-US" b="1"/>
              <a:t>水资无序利用，上游引水过多，植被破坏</a:t>
            </a:r>
            <a:r>
              <a:rPr lang="en-US" altLang="zh-CN" b="1"/>
              <a:t>----</a:t>
            </a:r>
            <a:r>
              <a:rPr lang="zh-CN" altLang="en-US" b="1"/>
              <a:t>内陆河下游生态环境问题</a:t>
            </a:r>
            <a:r>
              <a:rPr lang="en-US" altLang="zh-CN" b="1"/>
              <a:t>----</a:t>
            </a:r>
            <a:r>
              <a:rPr lang="zh-CN" altLang="en-US" b="1"/>
              <a:t>绿洲萎缩，湖泊消失，荒漠化加剧</a:t>
            </a:r>
          </a:p>
        </p:txBody>
      </p:sp>
    </p:spTree>
    <p:extLst>
      <p:ext uri="{BB962C8B-B14F-4D97-AF65-F5344CB8AC3E}">
        <p14:creationId xmlns:p14="http://schemas.microsoft.com/office/powerpoint/2010/main" val="425710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0FA5BF1-076D-4517-9386-C89184411370}" type="slidenum">
              <a:rPr lang="zh-CN" altLang="en-US" smtClean="0"/>
              <a:pPr/>
              <a:t>42</a:t>
            </a:fld>
            <a:endParaRPr lang="zh-CN" altLang="en-US"/>
          </a:p>
        </p:txBody>
      </p:sp>
    </p:spTree>
    <p:extLst>
      <p:ext uri="{BB962C8B-B14F-4D97-AF65-F5344CB8AC3E}">
        <p14:creationId xmlns:p14="http://schemas.microsoft.com/office/powerpoint/2010/main" val="1058999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500" b="0" i="0" kern="1200" baseline="0" dirty="0" smtClean="0">
                <a:solidFill>
                  <a:schemeClr val="tx1"/>
                </a:solidFill>
                <a:latin typeface="+mn-lt"/>
                <a:ea typeface="+mn-ea"/>
                <a:cs typeface="+mn-cs"/>
              </a:rPr>
              <a:t>治理土壤板结要具体分析其形成的原因，采取不同的措施。如果是由于土壤质地太黏而造成的，可以向土中掺沙，增施有机肥，改变土壤的物理性状。</a:t>
            </a:r>
          </a:p>
          <a:p>
            <a:r>
              <a:rPr lang="zh-CN" altLang="en-US" sz="500" b="0" i="0" kern="1200" baseline="0" dirty="0" smtClean="0">
                <a:solidFill>
                  <a:schemeClr val="tx1"/>
                </a:solidFill>
                <a:latin typeface="+mn-lt"/>
                <a:ea typeface="+mn-ea"/>
                <a:cs typeface="+mn-cs"/>
              </a:rPr>
              <a:t/>
            </a:r>
            <a:br>
              <a:rPr lang="zh-CN" altLang="en-US" sz="500" b="0" i="0" kern="1200" baseline="0" dirty="0" smtClean="0">
                <a:solidFill>
                  <a:schemeClr val="tx1"/>
                </a:solidFill>
                <a:latin typeface="+mn-lt"/>
                <a:ea typeface="+mn-ea"/>
                <a:cs typeface="+mn-cs"/>
              </a:rPr>
            </a:br>
            <a:endParaRPr lang="zh-CN" altLang="en-US" sz="500" b="0" i="0" kern="1200" baseline="0" dirty="0" smtClean="0">
              <a:solidFill>
                <a:schemeClr val="tx1"/>
              </a:solidFill>
              <a:latin typeface="+mn-lt"/>
              <a:ea typeface="+mn-ea"/>
              <a:cs typeface="+mn-cs"/>
            </a:endParaRPr>
          </a:p>
          <a:p>
            <a:r>
              <a:rPr lang="zh-CN" altLang="en-US" sz="500" b="0" i="0" kern="1200" baseline="0" dirty="0" smtClean="0">
                <a:solidFill>
                  <a:schemeClr val="tx1"/>
                </a:solidFill>
                <a:latin typeface="+mn-lt"/>
                <a:ea typeface="+mn-ea"/>
                <a:cs typeface="+mn-cs"/>
              </a:rPr>
              <a:t>因为有机肥不足造成的就可以向土中增施有机肥，农作物秸秆是重要的有机肥源，秸秆根茬还田是增肥地力的有效措施之一。秸秆根茬粉碎还田是提高土壤有机质含量和养分，增加了土壤的团粒结构，增加了孔隙度，调整了土壤坚实度，降低了土壤容重，协调了水、肥、气、热状况，提高蓄水保墒性能。为土壤微生物活动创造了良好环境，有利于有机质分解、软化。因而要采用秸秆还田技术。</a:t>
            </a:r>
          </a:p>
          <a:p>
            <a:r>
              <a:rPr lang="zh-CN" altLang="en-US" sz="500" b="0" i="0" kern="1200" baseline="0" dirty="0" smtClean="0">
                <a:solidFill>
                  <a:schemeClr val="tx1"/>
                </a:solidFill>
                <a:latin typeface="+mn-lt"/>
                <a:ea typeface="+mn-ea"/>
                <a:cs typeface="+mn-cs"/>
              </a:rPr>
              <a:t/>
            </a:r>
            <a:br>
              <a:rPr lang="zh-CN" altLang="en-US" sz="500" b="0" i="0" kern="1200" baseline="0" dirty="0" smtClean="0">
                <a:solidFill>
                  <a:schemeClr val="tx1"/>
                </a:solidFill>
                <a:latin typeface="+mn-lt"/>
                <a:ea typeface="+mn-ea"/>
                <a:cs typeface="+mn-cs"/>
              </a:rPr>
            </a:br>
            <a:endParaRPr lang="zh-CN" altLang="en-US" sz="500" b="0" i="0" kern="1200" baseline="0" dirty="0" smtClean="0">
              <a:solidFill>
                <a:schemeClr val="tx1"/>
              </a:solidFill>
              <a:latin typeface="+mn-lt"/>
              <a:ea typeface="+mn-ea"/>
              <a:cs typeface="+mn-cs"/>
            </a:endParaRPr>
          </a:p>
          <a:p>
            <a:r>
              <a:rPr lang="zh-CN" altLang="en-US" sz="500" b="0" i="0" kern="1200" baseline="0" dirty="0" smtClean="0">
                <a:solidFill>
                  <a:schemeClr val="tx1"/>
                </a:solidFill>
                <a:latin typeface="+mn-lt"/>
                <a:ea typeface="+mn-ea"/>
                <a:cs typeface="+mn-cs"/>
              </a:rPr>
              <a:t>设施栽培与大田栽培条件不同，秸秆还田比较困难，应采取多途径实现秸秆间接还田。在设施土壤作物种植中大量采用地膜覆盖和营养袋育苗栽培技术，这些塑料制品的过多使用，用后又没有彻底清除，塑料胶状物大量残留在土壤中，破坏了土壤结构致使土壤板结。因而在治理土壤板结时要减少或杜绝塑料制品的使用，使用了也要彻底清除，不可滞留土中。</a:t>
            </a:r>
          </a:p>
          <a:p>
            <a:r>
              <a:rPr lang="zh-CN" altLang="en-US" sz="500" b="0" i="0" kern="1200" baseline="0" dirty="0" smtClean="0">
                <a:solidFill>
                  <a:schemeClr val="tx1"/>
                </a:solidFill>
                <a:latin typeface="+mn-lt"/>
                <a:ea typeface="+mn-ea"/>
                <a:cs typeface="+mn-cs"/>
              </a:rPr>
              <a:t/>
            </a:r>
            <a:br>
              <a:rPr lang="zh-CN" altLang="en-US" sz="500" b="0" i="0" kern="1200" baseline="0" dirty="0" smtClean="0">
                <a:solidFill>
                  <a:schemeClr val="tx1"/>
                </a:solidFill>
                <a:latin typeface="+mn-lt"/>
                <a:ea typeface="+mn-ea"/>
                <a:cs typeface="+mn-cs"/>
              </a:rPr>
            </a:br>
            <a:endParaRPr lang="zh-CN" altLang="en-US" sz="500" b="0" i="0" kern="1200" baseline="0" dirty="0" smtClean="0">
              <a:solidFill>
                <a:schemeClr val="tx1"/>
              </a:solidFill>
              <a:latin typeface="+mn-lt"/>
              <a:ea typeface="+mn-ea"/>
              <a:cs typeface="+mn-cs"/>
            </a:endParaRPr>
          </a:p>
          <a:p>
            <a:r>
              <a:rPr lang="zh-CN" altLang="en-US" sz="500" b="0" i="0" kern="1200" baseline="0" dirty="0" smtClean="0">
                <a:solidFill>
                  <a:schemeClr val="tx1"/>
                </a:solidFill>
                <a:latin typeface="+mn-lt"/>
                <a:ea typeface="+mn-ea"/>
                <a:cs typeface="+mn-cs"/>
              </a:rPr>
              <a:t>土壤施用农家肥严重不足，重氮轻磷钾肥，土壤有机质下降，腐殖质不能得到及时地补充，引起土壤板结和龟裂。这其中又分为氮肥、磷肥、钾肥的过量施用。在治理的过程中推广测土配方施肥技术：根据土壤化验依据，采用有机与无机肥结合，增施有机肥，合理施用化肥，补施微量元素肥料，这样化肥施入土壤不仅不会板结土壤，而且会增加有机质含量，改善土壤结构，在增加肥力的同时增加透水透气性，进一步提高土壤质量，能避免板结的发生。</a:t>
            </a:r>
          </a:p>
          <a:p>
            <a:r>
              <a:rPr lang="zh-CN" altLang="en-US" sz="500" b="0" i="0" kern="1200" baseline="0" dirty="0" smtClean="0">
                <a:solidFill>
                  <a:schemeClr val="tx1"/>
                </a:solidFill>
                <a:latin typeface="+mn-lt"/>
                <a:ea typeface="+mn-ea"/>
                <a:cs typeface="+mn-cs"/>
              </a:rPr>
              <a:t/>
            </a:r>
            <a:br>
              <a:rPr lang="zh-CN" altLang="en-US" sz="500" b="0" i="0" kern="1200" baseline="0" dirty="0" smtClean="0">
                <a:solidFill>
                  <a:schemeClr val="tx1"/>
                </a:solidFill>
                <a:latin typeface="+mn-lt"/>
                <a:ea typeface="+mn-ea"/>
                <a:cs typeface="+mn-cs"/>
              </a:rPr>
            </a:br>
            <a:endParaRPr lang="zh-CN" altLang="en-US" sz="500" b="0" i="0" kern="1200" baseline="0" dirty="0" smtClean="0">
              <a:solidFill>
                <a:schemeClr val="tx1"/>
              </a:solidFill>
              <a:latin typeface="+mn-lt"/>
              <a:ea typeface="+mn-ea"/>
              <a:cs typeface="+mn-cs"/>
            </a:endParaRPr>
          </a:p>
          <a:p>
            <a:r>
              <a:rPr lang="zh-CN" altLang="en-US" sz="500" b="0" i="0" kern="1200" baseline="0" dirty="0" smtClean="0">
                <a:solidFill>
                  <a:schemeClr val="tx1"/>
                </a:solidFill>
                <a:latin typeface="+mn-lt"/>
                <a:ea typeface="+mn-ea"/>
                <a:cs typeface="+mn-cs"/>
              </a:rPr>
              <a:t>在土壤耕作上要注意适度深耕，深耕不超过三十公分。要根据土壤情况和作物种类确定深耕。</a:t>
            </a:r>
            <a:endParaRPr lang="zh-CN" altLang="en-US" sz="500" b="0" i="0"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A0FA5BF1-076D-4517-9386-C89184411370}" type="slidenum">
              <a:rPr lang="zh-CN" altLang="en-US" smtClean="0"/>
              <a:pPr/>
              <a:t>52</a:t>
            </a:fld>
            <a:endParaRPr lang="zh-CN" altLang="en-US"/>
          </a:p>
        </p:txBody>
      </p:sp>
    </p:spTree>
    <p:extLst>
      <p:ext uri="{BB962C8B-B14F-4D97-AF65-F5344CB8AC3E}">
        <p14:creationId xmlns:p14="http://schemas.microsoft.com/office/powerpoint/2010/main" val="135349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4CE5D8-A051-4DCC-9967-8C5C4F56CBE5}" type="slidenum">
              <a:rPr lang="en-US" altLang="zh-CN"/>
              <a:pPr/>
              <a:t>69</a:t>
            </a:fld>
            <a:endParaRPr lang="en-US" altLang="zh-CN"/>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zh-CN" altLang="en-US" dirty="0"/>
              <a:t>淤地坝是指在水土流失地区各级沟道中，以拦泥淤地为目的而修建的坝工建筑物</a:t>
            </a:r>
            <a:r>
              <a:rPr lang="en-US" altLang="zh-CN" dirty="0"/>
              <a:t>,</a:t>
            </a:r>
            <a:r>
              <a:rPr lang="zh-CN" altLang="en-US" dirty="0"/>
              <a:t>其拦泥淤成的地叫坝地。在流域沟道中，用于淤地生产的坝叫淤地坝或生产坝。黄土高原地区土层深厚，黄土广布，具有质地均匀、结构疏松、透水性强、易崩解、脱水固结快等特点，是良好的筑坝材料，可以就地取材。同时，随着退耕还林还草政策的深入贯彻执行，为淤地坝建设提供了巨大的剩余劳动力市场。 筑坝拦泥淤地，对于抬高沟道侵蚀基准面、防治水土流失、滞洪、拦泥、淤地 （坝地），减少入黄泥沙、改善当地生产生活条件、建设高产稳产的基本农田、促进当地群众脱贫致富等方面有着十分重要的意义，是小流域综合治理的一项重要措施。在水土流失严重的地区，由于淤地坝投资少见效快、坝地利用时间长、效益高，深受群众欢迎。 </a:t>
            </a:r>
          </a:p>
          <a:p>
            <a:r>
              <a:rPr lang="zh-CN" altLang="en-US" dirty="0"/>
              <a:t>深耕改土：把土壤的耕作深度加深；借此可以改良土壤，达到高产的目的。 </a:t>
            </a:r>
          </a:p>
        </p:txBody>
      </p:sp>
    </p:spTree>
    <p:extLst>
      <p:ext uri="{BB962C8B-B14F-4D97-AF65-F5344CB8AC3E}">
        <p14:creationId xmlns:p14="http://schemas.microsoft.com/office/powerpoint/2010/main" val="111128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F2ECF1-05A5-449A-B015-2301A6D4CE24}" type="slidenum">
              <a:rPr lang="zh-CN" altLang="en-US" smtClean="0"/>
              <a:pPr/>
              <a:t>73</a:t>
            </a:fld>
            <a:endParaRPr lang="zh-CN" altLang="en-US"/>
          </a:p>
        </p:txBody>
      </p:sp>
    </p:spTree>
    <p:extLst>
      <p:ext uri="{BB962C8B-B14F-4D97-AF65-F5344CB8AC3E}">
        <p14:creationId xmlns:p14="http://schemas.microsoft.com/office/powerpoint/2010/main" val="239245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extLst>
      <p:ext uri="{BB962C8B-B14F-4D97-AF65-F5344CB8AC3E}">
        <p14:creationId xmlns:p14="http://schemas.microsoft.com/office/powerpoint/2010/main" val="3889125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custDataLst>
              <p:tags r:id="rId1"/>
            </p:custDataLst>
          </p:nvPr>
        </p:nvSpPr>
        <p:spPr/>
      </p:sp>
      <p:sp>
        <p:nvSpPr>
          <p:cNvPr id="3" name="文本占位符 2"/>
          <p:cNvSpPr>
            <a:spLocks noGrp="1"/>
          </p:cNvSpPr>
          <p:nvPr>
            <p:ph type="body" idx="3"/>
            <p:custDataLst>
              <p:tags r:id="rId2"/>
            </p:custDataLst>
          </p:nvPr>
        </p:nvSpPr>
        <p:spPr/>
        <p:txBody>
          <a:bodyPr/>
          <a:lstStyle/>
          <a:p>
            <a:endParaRPr lang="zh-CN" altLang="en-US"/>
          </a:p>
        </p:txBody>
      </p:sp>
    </p:spTree>
    <p:extLst>
      <p:ext uri="{BB962C8B-B14F-4D97-AF65-F5344CB8AC3E}">
        <p14:creationId xmlns:p14="http://schemas.microsoft.com/office/powerpoint/2010/main" val="2732250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6B899-A5DF-4AFA-92FC-D403DE7E7EE9}" type="slidenum">
              <a:rPr lang="en-US" altLang="zh-CN"/>
              <a:pPr/>
              <a:t>87</a:t>
            </a:fld>
            <a:endParaRPr lang="en-US" altLang="zh-CN"/>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pPr algn="ctr">
              <a:lnSpc>
                <a:spcPct val="90000"/>
              </a:lnSpc>
            </a:pPr>
            <a:r>
              <a:rPr lang="en-US" altLang="zh-CN" b="1" dirty="0"/>
              <a:t>“</a:t>
            </a:r>
            <a:r>
              <a:rPr lang="zh-CN" altLang="en-US" b="1" dirty="0"/>
              <a:t>植物杀手”薇甘菊继续在广东蔓延</a:t>
            </a:r>
          </a:p>
          <a:p>
            <a:pPr>
              <a:lnSpc>
                <a:spcPct val="90000"/>
              </a:lnSpc>
            </a:pPr>
            <a:r>
              <a:rPr lang="zh-CN" altLang="en-US" dirty="0"/>
              <a:t>      薇甘菊被称为“植物杀手”的藤本杂草，学名假泽兰，是一种攀援植物，繁殖能力极强。发生危害的种属原产于南美洲，</a:t>
            </a:r>
            <a:r>
              <a:rPr lang="en-US" altLang="zh-CN" dirty="0"/>
              <a:t>60</a:t>
            </a:r>
            <a:r>
              <a:rPr lang="zh-CN" altLang="en-US" dirty="0"/>
              <a:t>年代被引入印尼植物园用于橡胶园的地面覆盖，借助于当地温暖潮湿的泥土，很快在印尼、马来西亚、菲律宾、泰国等地蔓延开来，给种植香蕉、茶叶、可可、水稻等经济作物的农民造成了重大损失。</a:t>
            </a:r>
            <a:br>
              <a:rPr lang="zh-CN" altLang="en-US" dirty="0"/>
            </a:br>
            <a:r>
              <a:rPr lang="zh-CN" altLang="en-US" dirty="0"/>
              <a:t>　　薇甘菊所“到”之处，像被子一样包裹树木，覆盖花草，受其侵害的植物或者被绞杀、重压致死，或者因缺少阳光、水分，不能进行光合作用而枯萎。</a:t>
            </a:r>
            <a:br>
              <a:rPr lang="zh-CN" altLang="en-US" dirty="0"/>
            </a:br>
            <a:r>
              <a:rPr lang="zh-CN" altLang="en-US" dirty="0"/>
              <a:t>　　深圳是国内受薇甘菊侵害的“重灾区”，受害面积超过</a:t>
            </a:r>
            <a:r>
              <a:rPr lang="en-US" altLang="zh-CN" dirty="0"/>
              <a:t>2700</a:t>
            </a:r>
            <a:r>
              <a:rPr lang="zh-CN" altLang="en-US" dirty="0"/>
              <a:t>公顷，林荫道、公园、自然保护区都发现了薇甘菊。在深圳梧桐山、仙湖植物园、深圳水库周围等生态敏感区，薇甘菊危害发生率甚至已经达到</a:t>
            </a:r>
            <a:r>
              <a:rPr lang="en-US" altLang="zh-CN" dirty="0"/>
              <a:t>60%</a:t>
            </a:r>
            <a:r>
              <a:rPr lang="zh-CN" altLang="en-US" dirty="0"/>
              <a:t>。在生态环境相对独立的内伶仃岛，纵向从海拔</a:t>
            </a:r>
            <a:r>
              <a:rPr lang="en-US" altLang="zh-CN" dirty="0"/>
              <a:t>6</a:t>
            </a:r>
            <a:r>
              <a:rPr lang="zh-CN" altLang="en-US" dirty="0"/>
              <a:t>米至</a:t>
            </a:r>
            <a:r>
              <a:rPr lang="en-US" altLang="zh-CN" dirty="0"/>
              <a:t>160</a:t>
            </a:r>
            <a:r>
              <a:rPr lang="zh-CN" altLang="en-US" dirty="0"/>
              <a:t>米的范围内都有它的踪迹，横向</a:t>
            </a:r>
            <a:r>
              <a:rPr lang="en-US" altLang="zh-CN" dirty="0"/>
              <a:t>40%</a:t>
            </a:r>
            <a:r>
              <a:rPr lang="zh-CN" altLang="en-US" dirty="0"/>
              <a:t>至</a:t>
            </a:r>
            <a:r>
              <a:rPr lang="en-US" altLang="zh-CN" dirty="0"/>
              <a:t>60%</a:t>
            </a:r>
            <a:r>
              <a:rPr lang="zh-CN" altLang="en-US" dirty="0"/>
              <a:t>的地区几乎都被它覆盖。前日，再次考察内伶仃岛的专家们发现，薇甘菊的侵害还在恶化，整个岛屿几乎成了植物的“坟墓”，六七米高的大树也被它覆盖绞杀而死。因野生芭蕉等果树被薇甘菊“屠杀”，岛上</a:t>
            </a:r>
            <a:r>
              <a:rPr lang="en-US" altLang="zh-CN" dirty="0"/>
              <a:t>600</a:t>
            </a:r>
            <a:r>
              <a:rPr lang="zh-CN" altLang="en-US" dirty="0"/>
              <a:t>多只猕猴的生活成了问题，饿得到处乱窜，最后只好靠人工喂食。广东各地已纷纷传出发现薇甘菊的报告，广州市郊的人和镇近日也发现了这种恐怖植物。</a:t>
            </a:r>
          </a:p>
          <a:p>
            <a:pPr>
              <a:lnSpc>
                <a:spcPct val="90000"/>
              </a:lnSpc>
            </a:pPr>
            <a:r>
              <a:rPr lang="zh-CN" altLang="en-US" dirty="0"/>
              <a:t>       但薇甘菊生命力极强，人工拔除“斩草”不能“除根”，即使火烧后有一点青色的根茎留在地里，很快就会“春风吹又生”。薇甘菊在原产地巴西却是默默无闻，没有人知道这种植物。原因是薇甘菊在当地有其天敌，许多昆虫、螨类和真菌都会“吃”它，使它猖狂不起来。看来，动用“生物武器”是唯一的办法。但专家们估计，彻底击败薇甘菊至少要</a:t>
            </a:r>
            <a:r>
              <a:rPr lang="en-US" altLang="zh-CN" dirty="0"/>
              <a:t>20</a:t>
            </a:r>
            <a:r>
              <a:rPr lang="zh-CN" altLang="en-US" dirty="0"/>
              <a:t>年时间，当务之急是尽快立项，投入力量寻找根治办法。</a:t>
            </a:r>
          </a:p>
          <a:p>
            <a:pPr>
              <a:lnSpc>
                <a:spcPct val="90000"/>
              </a:lnSpc>
            </a:pPr>
            <a:endParaRPr lang="en-US" altLang="zh-CN" dirty="0"/>
          </a:p>
        </p:txBody>
      </p:sp>
    </p:spTree>
    <p:extLst>
      <p:ext uri="{BB962C8B-B14F-4D97-AF65-F5344CB8AC3E}">
        <p14:creationId xmlns:p14="http://schemas.microsoft.com/office/powerpoint/2010/main" val="3428892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1119852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326227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349906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6197600" y="1600201"/>
            <a:ext cx="5384800" cy="4525963"/>
          </a:xfrm>
        </p:spPr>
        <p:txBody>
          <a:bodyPr/>
          <a:lstStyle/>
          <a:p>
            <a:endParaRPr lang="zh-CN" altLang="en-US"/>
          </a:p>
        </p:txBody>
      </p:sp>
      <p:sp>
        <p:nvSpPr>
          <p:cNvPr id="5" name="日期占位符 4"/>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fld id="{AD0C1980-1A89-4A7A-AB95-4F8258935F9B}" type="slidenum">
              <a:rPr lang="en-US" altLang="zh-CN"/>
              <a:pPr/>
              <a:t>‹#›</a:t>
            </a:fld>
            <a:endParaRPr lang="en-US" altLang="zh-CN"/>
          </a:p>
        </p:txBody>
      </p:sp>
    </p:spTree>
    <p:extLst>
      <p:ext uri="{BB962C8B-B14F-4D97-AF65-F5344CB8AC3E}">
        <p14:creationId xmlns:p14="http://schemas.microsoft.com/office/powerpoint/2010/main" val="3587533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85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276281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403314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2034494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3512321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2878700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2049118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1556744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5DC2F93-8FBC-4BE3-AFDA-875A15A2852A}" type="datetimeFigureOut">
              <a:rPr lang="zh-CN" altLang="en-US" smtClean="0"/>
              <a:pPr/>
              <a:t>2021/4/1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8676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C2F93-8FBC-4BE3-AFDA-875A15A2852A}" type="datetimeFigureOut">
              <a:rPr lang="zh-CN" altLang="en-US" smtClean="0"/>
              <a:pPr/>
              <a:t>2021/4/1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CD9DC-94A2-48FF-9836-8303FFBF1486}" type="slidenum">
              <a:rPr lang="zh-CN" altLang="en-US" smtClean="0"/>
              <a:pPr/>
              <a:t>‹#›</a:t>
            </a:fld>
            <a:endParaRPr lang="zh-CN" altLang="en-US"/>
          </a:p>
        </p:txBody>
      </p:sp>
    </p:spTree>
    <p:extLst>
      <p:ext uri="{BB962C8B-B14F-4D97-AF65-F5344CB8AC3E}">
        <p14:creationId xmlns:p14="http://schemas.microsoft.com/office/powerpoint/2010/main" val="28488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0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139.jpeg"/><Relationship Id="rId7" Type="http://schemas.openxmlformats.org/officeDocument/2006/relationships/image" Target="../media/image144.jpeg"/><Relationship Id="rId2" Type="http://schemas.openxmlformats.org/officeDocument/2006/relationships/image" Target="../media/image137.jpeg"/><Relationship Id="rId1" Type="http://schemas.openxmlformats.org/officeDocument/2006/relationships/slideLayout" Target="../slideLayouts/slideLayout7.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jpeg"/><Relationship Id="rId9" Type="http://schemas.openxmlformats.org/officeDocument/2006/relationships/image" Target="../media/image143.jpeg"/></Relationships>
</file>

<file path=ppt/slides/_rels/slide11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147.jpeg"/></Relationships>
</file>

<file path=ppt/slides/_rels/slide112.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1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2.xml"/><Relationship Id="rId5" Type="http://schemas.openxmlformats.org/officeDocument/2006/relationships/image" Target="../media/image156.jpeg"/><Relationship Id="rId4" Type="http://schemas.openxmlformats.org/officeDocument/2006/relationships/image" Target="../media/image155.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notesSlide" Target="../notesSlides/notesSlide12.xml"/><Relationship Id="rId7" Type="http://schemas.openxmlformats.org/officeDocument/2006/relationships/image" Target="../media/image159.jpeg"/><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image" Target="../media/image158.jpeg"/><Relationship Id="rId5" Type="http://schemas.openxmlformats.org/officeDocument/2006/relationships/hyperlink" Target="http://www.d4.dion.ne.jp/~aoisora/sub84.htm" TargetMode="External"/><Relationship Id="rId4" Type="http://schemas.openxmlformats.org/officeDocument/2006/relationships/audio" Target="../media/audio1.wav"/></Relationships>
</file>

<file path=ppt/slides/_rels/slide118.xml.rels><?xml version="1.0" encoding="UTF-8" standalone="yes"?>
<Relationships xmlns="http://schemas.openxmlformats.org/package/2006/relationships"><Relationship Id="rId2" Type="http://schemas.openxmlformats.org/officeDocument/2006/relationships/image" Target="../media/image160.com&amp;app=2002&amp;size=f9999,10000&amp;q=a80&amp;n=0&amp;g=0n&amp;fmt=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slideLayout" Target="../slideLayouts/slideLayout7.xml"/><Relationship Id="rId1" Type="http://schemas.openxmlformats.org/officeDocument/2006/relationships/tags" Target="../tags/tag70.xml"/><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0.xml.rels><?xml version="1.0" encoding="UTF-8" standalone="yes"?>
<Relationships xmlns="http://schemas.openxmlformats.org/package/2006/relationships"><Relationship Id="rId3" Type="http://schemas.openxmlformats.org/officeDocument/2006/relationships/image" Target="../media/image163.cn&amp;app=2002&amp;size=f9999,10000&amp;q=a80&amp;n=0&amp;g=0n&amp;fmt=jpeg"/><Relationship Id="rId2" Type="http://schemas.openxmlformats.org/officeDocument/2006/relationships/image" Target="../media/image162.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notesSlide" Target="../notesSlides/notesSlide13.xml"/></Relationships>
</file>

<file path=ppt/slides/_rels/slide12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2.xml"/><Relationship Id="rId5" Type="http://schemas.openxmlformats.org/officeDocument/2006/relationships/image" Target="../media/image167.jpeg"/><Relationship Id="rId4" Type="http://schemas.openxmlformats.org/officeDocument/2006/relationships/image" Target="../media/image166.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170.jpeg"/></Relationships>
</file>

<file path=ppt/slides/_rels/slide12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xml"/><Relationship Id="rId5" Type="http://schemas.openxmlformats.org/officeDocument/2006/relationships/image" Target="../media/image174.jpeg"/><Relationship Id="rId4" Type="http://schemas.openxmlformats.org/officeDocument/2006/relationships/image" Target="../media/image173.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 Id="rId4" Type="http://schemas.openxmlformats.org/officeDocument/2006/relationships/image" Target="../media/image177.jpeg"/></Relationships>
</file>

<file path=ppt/slides/_rels/slide129.xml.rels><?xml version="1.0" encoding="UTF-8" standalone="yes"?>
<Relationships xmlns="http://schemas.openxmlformats.org/package/2006/relationships"><Relationship Id="rId8" Type="http://schemas.openxmlformats.org/officeDocument/2006/relationships/tags" Target="../tags/tag84.xml"/><Relationship Id="rId3" Type="http://schemas.openxmlformats.org/officeDocument/2006/relationships/tags" Target="../tags/tag79.xml"/><Relationship Id="rId7" Type="http://schemas.openxmlformats.org/officeDocument/2006/relationships/tags" Target="../tags/tag8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10" Type="http://schemas.openxmlformats.org/officeDocument/2006/relationships/notesSlide" Target="../notesSlides/notesSlide14.xml"/><Relationship Id="rId4" Type="http://schemas.openxmlformats.org/officeDocument/2006/relationships/tags" Target="../tags/tag80.xml"/><Relationship Id="rId9"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3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12.xml"/><Relationship Id="rId4" Type="http://schemas.openxmlformats.org/officeDocument/2006/relationships/image" Target="../media/image180.jpeg"/></Relationships>
</file>

<file path=ppt/slides/_rels/slide13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12.xml"/><Relationship Id="rId4" Type="http://schemas.openxmlformats.org/officeDocument/2006/relationships/image" Target="../media/image194.jpe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5.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2.xml"/><Relationship Id="rId5" Type="http://schemas.openxmlformats.org/officeDocument/2006/relationships/image" Target="../media/image213.jpeg"/><Relationship Id="rId4" Type="http://schemas.openxmlformats.org/officeDocument/2006/relationships/image" Target="../media/image212.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2.xml"/><Relationship Id="rId5" Type="http://schemas.openxmlformats.org/officeDocument/2006/relationships/image" Target="../media/image45.jpeg"/><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file:///D:\&#28248;&#25945;&#22320;&#29702;&#65288;&#25171;&#24471;&#22810;&#65289;&#36820;&#20027;&#32534;&#21518;&#37325;&#25913;&#9733;\8-1.ti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2.xml"/><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5.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41.xml"/><Relationship Id="rId1" Type="http://schemas.openxmlformats.org/officeDocument/2006/relationships/slideLayout" Target="../slideLayouts/slideLayout2.xml"/><Relationship Id="rId4" Type="http://schemas.openxmlformats.org/officeDocument/2006/relationships/slide" Target="slide40.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2.xml"/><Relationship Id="rId4" Type="http://schemas.openxmlformats.org/officeDocument/2006/relationships/image" Target="../media/image78.jpeg"/></Relationships>
</file>

<file path=ppt/slides/_rels/slide63.xml.rels><?xml version="1.0" encoding="UTF-8" standalone="yes"?>
<Relationships xmlns="http://schemas.openxmlformats.org/package/2006/relationships"><Relationship Id="rId8" Type="http://schemas.openxmlformats.org/officeDocument/2006/relationships/hyperlink" Target="http://www.people.com.cn/GB/guoji/1029/2168777.html" TargetMode="External"/><Relationship Id="rId3" Type="http://schemas.openxmlformats.org/officeDocument/2006/relationships/image" Target="../media/image79.jpeg"/><Relationship Id="rId7" Type="http://schemas.openxmlformats.org/officeDocument/2006/relationships/image" Target="../media/image81.jpeg"/><Relationship Id="rId2" Type="http://schemas.openxmlformats.org/officeDocument/2006/relationships/hyperlink" Target="http://www.rztx.com/oldweb/ziyuan/201jiaoan/6nzyuwen/&#31532;&#20116;&#20876;/13&#12289;&#32654;&#20029;&#30340;&#23567;&#20852;&#23433;&#23725;/&#23567;&#22270;&#29255;2.htm" TargetMode="External"/><Relationship Id="rId1" Type="http://schemas.openxmlformats.org/officeDocument/2006/relationships/slideLayout" Target="../slideLayouts/slideLayout7.xml"/><Relationship Id="rId6" Type="http://schemas.openxmlformats.org/officeDocument/2006/relationships/hyperlink" Target="http://www.fx.edu.sh.cn/ziyuan/zongheziyuan/tupian/zrtp/zrtp_4.htm" TargetMode="External"/><Relationship Id="rId5" Type="http://schemas.openxmlformats.org/officeDocument/2006/relationships/image" Target="../media/image80.jpeg"/><Relationship Id="rId4" Type="http://schemas.openxmlformats.org/officeDocument/2006/relationships/hyperlink" Target="http://news.tom.com/1003/20041207-1622294.html" TargetMode="External"/><Relationship Id="rId9" Type="http://schemas.openxmlformats.org/officeDocument/2006/relationships/image" Target="../media/image8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2.xml"/><Relationship Id="rId4" Type="http://schemas.openxmlformats.org/officeDocument/2006/relationships/image" Target="../media/image85.jpeg"/></Relationships>
</file>

<file path=ppt/slides/_rels/slide6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2.xml"/><Relationship Id="rId5" Type="http://schemas.openxmlformats.org/officeDocument/2006/relationships/image" Target="../media/image49.jpeg"/><Relationship Id="rId4" Type="http://schemas.openxmlformats.org/officeDocument/2006/relationships/image" Target="../media/image88.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2.1&#12298;&#31532;&#20108;&#31456;&#31532;&#19968;&#33410;&#33618;&#28448;&#21270;&#30340;&#21361;&#23475;&#19982;&#27835;&#29702;&#12299;).ppt#-1,50,&#24187;&#28783;&#29255; 50"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2.1&#12298;&#31532;&#20108;&#31456;&#31532;&#19968;&#33410;&#33618;&#28448;&#21270;&#30340;&#21361;&#23475;&#19982;&#27835;&#29702;&#12299;).ppt#-1,51,&#24187;&#28783;&#29255; 51"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95.jpeg"/><Relationship Id="rId5" Type="http://schemas.openxmlformats.org/officeDocument/2006/relationships/tags" Target="../tags/tag5.xml"/><Relationship Id="rId10" Type="http://schemas.openxmlformats.org/officeDocument/2006/relationships/image" Target="../media/image94.png"/><Relationship Id="rId4" Type="http://schemas.openxmlformats.org/officeDocument/2006/relationships/tags" Target="../tags/tag4.xml"/><Relationship Id="rId9"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9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7.xml"/><Relationship Id="rId5" Type="http://schemas.openxmlformats.org/officeDocument/2006/relationships/tags" Target="../tags/tag12.xml"/><Relationship Id="rId4" Type="http://schemas.openxmlformats.org/officeDocument/2006/relationships/tags" Target="../tags/tag11.xml"/></Relationships>
</file>

<file path=ppt/slides/_rels/slide78.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tags" Target="../tags/tag15.xml"/><Relationship Id="rId7"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image" Target="../media/image98.png"/></Relationships>
</file>

<file path=ppt/slides/_rels/slide7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12.xml"/><Relationship Id="rId4" Type="http://schemas.openxmlformats.org/officeDocument/2006/relationships/image" Target="../media/image10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102.png"/><Relationship Id="rId5" Type="http://schemas.openxmlformats.org/officeDocument/2006/relationships/tags" Target="../tags/tag36.xml"/><Relationship Id="rId10" Type="http://schemas.openxmlformats.org/officeDocument/2006/relationships/notesSlide" Target="../notesSlides/notesSlide7.xml"/><Relationship Id="rId4" Type="http://schemas.openxmlformats.org/officeDocument/2006/relationships/tags" Target="../tags/tag35.xml"/><Relationship Id="rId9"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image" Target="../media/image103.png"/><Relationship Id="rId4" Type="http://schemas.openxmlformats.org/officeDocument/2006/relationships/tags" Target="../tags/tag45.xml"/><Relationship Id="rId9" Type="http://schemas.openxmlformats.org/officeDocument/2006/relationships/notesSlide" Target="../notesSlides/notesSlide8.xml"/></Relationships>
</file>

<file path=ppt/slides/_rels/slide83.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slideLayout" Target="../slideLayouts/slideLayout7.xml"/><Relationship Id="rId3" Type="http://schemas.openxmlformats.org/officeDocument/2006/relationships/tags" Target="../tags/tag53.xml"/><Relationship Id="rId21" Type="http://schemas.openxmlformats.org/officeDocument/2006/relationships/image" Target="../media/image106.jpe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image" Target="../media/image105.jpe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19" Type="http://schemas.openxmlformats.org/officeDocument/2006/relationships/image" Target="../media/image104.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image" Target="../media/image107.jpeg"/></Relationships>
</file>

<file path=ppt/slides/_rels/slide8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5" Type="http://schemas.openxmlformats.org/officeDocument/2006/relationships/image" Target="../media/image111.jpeg"/><Relationship Id="rId4" Type="http://schemas.openxmlformats.org/officeDocument/2006/relationships/image" Target="../media/image110.jpeg"/></Relationships>
</file>

<file path=ppt/slides/_rels/slide8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8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8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9.jpeg"/></Relationships>
</file>

<file path=ppt/slides/_rels/slide8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8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124.jpe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2.xml"/><Relationship Id="rId4" Type="http://schemas.openxmlformats.org/officeDocument/2006/relationships/image" Target="../media/image129.jpeg"/></Relationships>
</file>

<file path=ppt/slides/_rels/slide9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2590800" y="1524000"/>
            <a:ext cx="73152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7200" b="1">
                <a:solidFill>
                  <a:srgbClr val="3333FF"/>
                </a:solidFill>
                <a:latin typeface="黑体" panose="02010609060101010101" pitchFamily="49" charset="-122"/>
                <a:ea typeface="黑体" panose="02010609060101010101" pitchFamily="49" charset="-122"/>
              </a:rPr>
              <a:t>环  境  保  护</a:t>
            </a:r>
          </a:p>
        </p:txBody>
      </p:sp>
    </p:spTree>
    <p:extLst>
      <p:ext uri="{BB962C8B-B14F-4D97-AF65-F5344CB8AC3E}">
        <p14:creationId xmlns:p14="http://schemas.microsoft.com/office/powerpoint/2010/main" val="4269129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226466" y="367725"/>
            <a:ext cx="1008609" cy="584775"/>
          </a:xfrm>
          <a:prstGeom prst="rect">
            <a:avLst/>
          </a:prstGeom>
          <a:noFill/>
          <a:ln w="9525">
            <a:noFill/>
            <a:miter lim="800000"/>
            <a:headEnd/>
            <a:tailEnd/>
          </a:ln>
          <a:effectLst/>
        </p:spPr>
        <p:txBody>
          <a:bodyPr wrap="none">
            <a:spAutoFit/>
          </a:bodyPr>
          <a:lstStyle/>
          <a:p>
            <a:r>
              <a:rPr kumimoji="1" lang="zh-CN" altLang="en-US" sz="3200" b="1" dirty="0" smtClean="0">
                <a:solidFill>
                  <a:srgbClr val="000066"/>
                </a:solidFill>
                <a:latin typeface="Times New Roman" pitchFamily="18" charset="0"/>
              </a:rPr>
              <a:t>能源</a:t>
            </a:r>
            <a:endParaRPr kumimoji="1" lang="zh-CN" altLang="en-US" sz="3200" b="1" dirty="0">
              <a:solidFill>
                <a:srgbClr val="000066"/>
              </a:solidFill>
              <a:latin typeface="Times New Roman" pitchFamily="18" charset="0"/>
            </a:endParaRPr>
          </a:p>
        </p:txBody>
      </p:sp>
      <p:sp>
        <p:nvSpPr>
          <p:cNvPr id="86019" name="Text Box 3"/>
          <p:cNvSpPr txBox="1">
            <a:spLocks noChangeArrowheads="1"/>
          </p:cNvSpPr>
          <p:nvPr/>
        </p:nvSpPr>
        <p:spPr bwMode="auto">
          <a:xfrm>
            <a:off x="730770" y="3717759"/>
            <a:ext cx="2771775" cy="523220"/>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solidFill>
                  <a:srgbClr val="000066"/>
                </a:solidFill>
                <a:latin typeface="Times New Roman" pitchFamily="18" charset="0"/>
              </a:rPr>
              <a:t>能源</a:t>
            </a:r>
            <a:r>
              <a:rPr kumimoji="1" lang="zh-CN" altLang="en-US" sz="2800" b="1" dirty="0">
                <a:solidFill>
                  <a:srgbClr val="000066"/>
                </a:solidFill>
                <a:latin typeface="Times New Roman" pitchFamily="18" charset="0"/>
              </a:rPr>
              <a:t>的分类</a:t>
            </a:r>
          </a:p>
        </p:txBody>
      </p:sp>
      <p:sp>
        <p:nvSpPr>
          <p:cNvPr id="86021" name="Text Box 5"/>
          <p:cNvSpPr txBox="1">
            <a:spLocks noChangeArrowheads="1"/>
          </p:cNvSpPr>
          <p:nvPr/>
        </p:nvSpPr>
        <p:spPr bwMode="auto">
          <a:xfrm>
            <a:off x="1235075" y="952500"/>
            <a:ext cx="9901238" cy="579438"/>
          </a:xfrm>
          <a:prstGeom prst="rect">
            <a:avLst/>
          </a:prstGeom>
          <a:noFill/>
          <a:ln w="9525">
            <a:noFill/>
            <a:miter lim="800000"/>
            <a:headEnd/>
            <a:tailEnd/>
          </a:ln>
          <a:effectLst/>
        </p:spPr>
        <p:txBody>
          <a:bodyPr>
            <a:spAutoFit/>
          </a:bodyPr>
          <a:lstStyle/>
          <a:p>
            <a:pPr>
              <a:spcBef>
                <a:spcPct val="50000"/>
              </a:spcBef>
            </a:pPr>
            <a:r>
              <a:rPr kumimoji="1" lang="en-US" altLang="zh-CN" sz="3200" b="1" dirty="0">
                <a:solidFill>
                  <a:srgbClr val="000066"/>
                </a:solidFill>
                <a:latin typeface="Times New Roman" pitchFamily="18" charset="0"/>
              </a:rPr>
              <a:t> </a:t>
            </a:r>
            <a:r>
              <a:rPr kumimoji="1" lang="en-US" altLang="zh-CN" sz="3200" b="1" dirty="0" smtClean="0">
                <a:solidFill>
                  <a:srgbClr val="000066"/>
                </a:solidFill>
                <a:latin typeface="Times New Roman" pitchFamily="18" charset="0"/>
              </a:rPr>
              <a:t>   </a:t>
            </a:r>
            <a:r>
              <a:rPr kumimoji="1" lang="zh-CN" altLang="en-US" sz="3200" b="1" dirty="0">
                <a:solidFill>
                  <a:srgbClr val="000066"/>
                </a:solidFill>
                <a:latin typeface="Times New Roman" pitchFamily="18" charset="0"/>
              </a:rPr>
              <a:t>能为人类生产、生活提供能量的物质或物质运动。</a:t>
            </a:r>
          </a:p>
        </p:txBody>
      </p:sp>
      <p:sp>
        <p:nvSpPr>
          <p:cNvPr id="86022" name="AutoShape 6"/>
          <p:cNvSpPr>
            <a:spLocks/>
          </p:cNvSpPr>
          <p:nvPr/>
        </p:nvSpPr>
        <p:spPr bwMode="auto">
          <a:xfrm>
            <a:off x="2973390" y="2504739"/>
            <a:ext cx="215900" cy="3168650"/>
          </a:xfrm>
          <a:prstGeom prst="leftBrace">
            <a:avLst>
              <a:gd name="adj1" fmla="val 122304"/>
              <a:gd name="adj2" fmla="val 50000"/>
            </a:avLst>
          </a:prstGeom>
          <a:noFill/>
          <a:ln w="38100">
            <a:solidFill>
              <a:srgbClr val="FF0000"/>
            </a:solidFill>
            <a:miter lim="800000"/>
            <a:headEnd/>
            <a:tailEnd/>
          </a:ln>
          <a:effectLst/>
        </p:spPr>
        <p:txBody>
          <a:bodyPr wrap="none" anchor="ctr"/>
          <a:lstStyle/>
          <a:p>
            <a:endParaRPr lang="zh-CN" altLang="en-US"/>
          </a:p>
        </p:txBody>
      </p:sp>
      <p:sp>
        <p:nvSpPr>
          <p:cNvPr id="86023" name="Text Box 7"/>
          <p:cNvSpPr txBox="1">
            <a:spLocks noChangeArrowheads="1"/>
          </p:cNvSpPr>
          <p:nvPr/>
        </p:nvSpPr>
        <p:spPr bwMode="auto">
          <a:xfrm>
            <a:off x="3278191" y="2276139"/>
            <a:ext cx="1152525" cy="1066800"/>
          </a:xfrm>
          <a:prstGeom prst="rect">
            <a:avLst/>
          </a:prstGeom>
          <a:noFill/>
          <a:ln w="9525">
            <a:noFill/>
            <a:miter lim="800000"/>
            <a:headEnd/>
            <a:tailEnd/>
          </a:ln>
          <a:effectLst/>
        </p:spPr>
        <p:txBody>
          <a:bodyPr>
            <a:spAutoFit/>
          </a:bodyPr>
          <a:lstStyle/>
          <a:p>
            <a:pPr>
              <a:spcBef>
                <a:spcPct val="50000"/>
              </a:spcBef>
            </a:pPr>
            <a:r>
              <a:rPr kumimoji="1" lang="zh-CN" altLang="en-US" sz="3200" b="1">
                <a:solidFill>
                  <a:srgbClr val="000066"/>
                </a:solidFill>
                <a:latin typeface="Times New Roman" pitchFamily="18" charset="0"/>
              </a:rPr>
              <a:t>利用状况</a:t>
            </a:r>
          </a:p>
        </p:txBody>
      </p:sp>
      <p:sp>
        <p:nvSpPr>
          <p:cNvPr id="86024" name="Text Box 8"/>
          <p:cNvSpPr txBox="1">
            <a:spLocks noChangeArrowheads="1"/>
          </p:cNvSpPr>
          <p:nvPr/>
        </p:nvSpPr>
        <p:spPr bwMode="auto">
          <a:xfrm>
            <a:off x="3302004" y="5398753"/>
            <a:ext cx="1152525" cy="579437"/>
          </a:xfrm>
          <a:prstGeom prst="rect">
            <a:avLst/>
          </a:prstGeom>
          <a:noFill/>
          <a:ln w="9525">
            <a:noFill/>
            <a:miter lim="800000"/>
            <a:headEnd/>
            <a:tailEnd/>
          </a:ln>
          <a:effectLst/>
        </p:spPr>
        <p:txBody>
          <a:bodyPr>
            <a:spAutoFit/>
          </a:bodyPr>
          <a:lstStyle/>
          <a:p>
            <a:pPr>
              <a:spcBef>
                <a:spcPct val="50000"/>
              </a:spcBef>
            </a:pPr>
            <a:r>
              <a:rPr kumimoji="1" lang="zh-CN" altLang="en-US" sz="3200" b="1">
                <a:solidFill>
                  <a:srgbClr val="000066"/>
                </a:solidFill>
                <a:latin typeface="Times New Roman" pitchFamily="18" charset="0"/>
              </a:rPr>
              <a:t>性质</a:t>
            </a:r>
          </a:p>
        </p:txBody>
      </p:sp>
      <p:sp>
        <p:nvSpPr>
          <p:cNvPr id="86025" name="Text Box 9"/>
          <p:cNvSpPr txBox="1">
            <a:spLocks noChangeArrowheads="1"/>
          </p:cNvSpPr>
          <p:nvPr/>
        </p:nvSpPr>
        <p:spPr bwMode="auto">
          <a:xfrm>
            <a:off x="4454528" y="5922627"/>
            <a:ext cx="2201862" cy="457200"/>
          </a:xfrm>
          <a:prstGeom prst="rect">
            <a:avLst/>
          </a:prstGeom>
          <a:noFill/>
          <a:ln w="9525" algn="ctr">
            <a:noFill/>
            <a:miter lim="800000"/>
            <a:headEnd/>
            <a:tailEnd/>
          </a:ln>
          <a:effectLst/>
        </p:spPr>
        <p:txBody>
          <a:bodyPr>
            <a:spAutoFit/>
          </a:bodyPr>
          <a:lstStyle/>
          <a:p>
            <a:r>
              <a:rPr kumimoji="1" lang="zh-CN" altLang="en-US" sz="2400" b="1">
                <a:solidFill>
                  <a:srgbClr val="000000"/>
                </a:solidFill>
                <a:latin typeface="Times New Roman" pitchFamily="18" charset="0"/>
              </a:rPr>
              <a:t>非可再生资源</a:t>
            </a:r>
          </a:p>
        </p:txBody>
      </p:sp>
      <p:sp>
        <p:nvSpPr>
          <p:cNvPr id="86026" name="Text Box 10"/>
          <p:cNvSpPr txBox="1">
            <a:spLocks noChangeArrowheads="1"/>
          </p:cNvSpPr>
          <p:nvPr/>
        </p:nvSpPr>
        <p:spPr bwMode="auto">
          <a:xfrm>
            <a:off x="4598991" y="5182852"/>
            <a:ext cx="2087563" cy="457200"/>
          </a:xfrm>
          <a:prstGeom prst="rect">
            <a:avLst/>
          </a:prstGeom>
          <a:noFill/>
          <a:ln w="9525" algn="ctr">
            <a:noFill/>
            <a:miter lim="800000"/>
            <a:headEnd/>
            <a:tailEnd/>
          </a:ln>
          <a:effectLst/>
        </p:spPr>
        <p:txBody>
          <a:bodyPr>
            <a:spAutoFit/>
          </a:bodyPr>
          <a:lstStyle/>
          <a:p>
            <a:r>
              <a:rPr kumimoji="1" lang="zh-CN" altLang="en-US" sz="2400" b="1">
                <a:solidFill>
                  <a:srgbClr val="000000"/>
                </a:solidFill>
                <a:latin typeface="Times New Roman" pitchFamily="18" charset="0"/>
              </a:rPr>
              <a:t>可再生资源：</a:t>
            </a:r>
          </a:p>
        </p:txBody>
      </p:sp>
      <p:sp>
        <p:nvSpPr>
          <p:cNvPr id="86027" name="AutoShape 11"/>
          <p:cNvSpPr>
            <a:spLocks/>
          </p:cNvSpPr>
          <p:nvPr/>
        </p:nvSpPr>
        <p:spPr bwMode="auto">
          <a:xfrm>
            <a:off x="4310066" y="5443203"/>
            <a:ext cx="144463" cy="936625"/>
          </a:xfrm>
          <a:prstGeom prst="leftBrace">
            <a:avLst>
              <a:gd name="adj1" fmla="val 54029"/>
              <a:gd name="adj2" fmla="val 50000"/>
            </a:avLst>
          </a:prstGeom>
          <a:noFill/>
          <a:ln w="38100">
            <a:solidFill>
              <a:srgbClr val="000066"/>
            </a:solidFill>
            <a:miter lim="800000"/>
            <a:headEnd/>
            <a:tailEnd/>
          </a:ln>
          <a:effectLst>
            <a:outerShdw dist="35921" dir="2700000" algn="ctr" rotWithShape="0">
              <a:schemeClr val="bg2"/>
            </a:outerShdw>
          </a:effectLst>
        </p:spPr>
        <p:txBody>
          <a:bodyPr wrap="none" anchor="ctr"/>
          <a:lstStyle/>
          <a:p>
            <a:endParaRPr lang="zh-CN" altLang="en-US"/>
          </a:p>
        </p:txBody>
      </p:sp>
      <p:sp>
        <p:nvSpPr>
          <p:cNvPr id="86028" name="AutoShape 12"/>
          <p:cNvSpPr>
            <a:spLocks/>
          </p:cNvSpPr>
          <p:nvPr/>
        </p:nvSpPr>
        <p:spPr bwMode="auto">
          <a:xfrm>
            <a:off x="4421190" y="2123739"/>
            <a:ext cx="76200" cy="1295400"/>
          </a:xfrm>
          <a:prstGeom prst="leftBrace">
            <a:avLst>
              <a:gd name="adj1" fmla="val 141667"/>
              <a:gd name="adj2" fmla="val 50000"/>
            </a:avLst>
          </a:prstGeom>
          <a:noFill/>
          <a:ln w="38100">
            <a:solidFill>
              <a:srgbClr val="FF0000"/>
            </a:solidFill>
            <a:miter lim="800000"/>
            <a:headEnd/>
            <a:tailEnd/>
          </a:ln>
          <a:effectLst/>
        </p:spPr>
        <p:txBody>
          <a:bodyPr wrap="none" anchor="ctr"/>
          <a:lstStyle/>
          <a:p>
            <a:endParaRPr lang="zh-CN" altLang="en-US"/>
          </a:p>
        </p:txBody>
      </p:sp>
      <p:sp>
        <p:nvSpPr>
          <p:cNvPr id="86029" name="Text Box 13"/>
          <p:cNvSpPr txBox="1">
            <a:spLocks noChangeArrowheads="1"/>
          </p:cNvSpPr>
          <p:nvPr/>
        </p:nvSpPr>
        <p:spPr bwMode="auto">
          <a:xfrm>
            <a:off x="4421191" y="1971339"/>
            <a:ext cx="2447925" cy="579438"/>
          </a:xfrm>
          <a:prstGeom prst="rect">
            <a:avLst/>
          </a:prstGeom>
          <a:noFill/>
          <a:ln w="9525">
            <a:noFill/>
            <a:miter lim="800000"/>
            <a:headEnd/>
            <a:tailEnd/>
          </a:ln>
          <a:effectLst/>
        </p:spPr>
        <p:txBody>
          <a:bodyPr>
            <a:spAutoFit/>
          </a:bodyPr>
          <a:lstStyle/>
          <a:p>
            <a:pPr>
              <a:spcBef>
                <a:spcPct val="50000"/>
              </a:spcBef>
            </a:pPr>
            <a:r>
              <a:rPr kumimoji="1" lang="zh-CN" altLang="en-US" sz="3200" b="1">
                <a:solidFill>
                  <a:srgbClr val="000066"/>
                </a:solidFill>
                <a:latin typeface="Times New Roman" pitchFamily="18" charset="0"/>
              </a:rPr>
              <a:t>常规能源：</a:t>
            </a:r>
          </a:p>
        </p:txBody>
      </p:sp>
      <p:sp>
        <p:nvSpPr>
          <p:cNvPr id="86030" name="Text Box 14"/>
          <p:cNvSpPr txBox="1">
            <a:spLocks noChangeArrowheads="1"/>
          </p:cNvSpPr>
          <p:nvPr/>
        </p:nvSpPr>
        <p:spPr bwMode="auto">
          <a:xfrm>
            <a:off x="4573591" y="3114339"/>
            <a:ext cx="2447925" cy="579438"/>
          </a:xfrm>
          <a:prstGeom prst="rect">
            <a:avLst/>
          </a:prstGeom>
          <a:noFill/>
          <a:ln w="9525">
            <a:noFill/>
            <a:miter lim="800000"/>
            <a:headEnd/>
            <a:tailEnd/>
          </a:ln>
          <a:effectLst/>
        </p:spPr>
        <p:txBody>
          <a:bodyPr>
            <a:spAutoFit/>
          </a:bodyPr>
          <a:lstStyle/>
          <a:p>
            <a:pPr>
              <a:spcBef>
                <a:spcPct val="50000"/>
              </a:spcBef>
            </a:pPr>
            <a:r>
              <a:rPr kumimoji="1" lang="zh-CN" altLang="en-US" sz="3200" b="1">
                <a:solidFill>
                  <a:srgbClr val="000066"/>
                </a:solidFill>
                <a:latin typeface="Times New Roman" pitchFamily="18" charset="0"/>
              </a:rPr>
              <a:t>新能源：</a:t>
            </a:r>
          </a:p>
        </p:txBody>
      </p:sp>
      <p:sp>
        <p:nvSpPr>
          <p:cNvPr id="86031" name="Rectangle 15"/>
          <p:cNvSpPr>
            <a:spLocks noChangeArrowheads="1"/>
          </p:cNvSpPr>
          <p:nvPr/>
        </p:nvSpPr>
        <p:spPr bwMode="auto">
          <a:xfrm>
            <a:off x="6554789" y="1905000"/>
            <a:ext cx="4581524" cy="830997"/>
          </a:xfrm>
          <a:prstGeom prst="rect">
            <a:avLst/>
          </a:prstGeom>
          <a:noFill/>
          <a:ln w="9525">
            <a:noFill/>
            <a:miter lim="800000"/>
            <a:headEnd/>
            <a:tailEnd/>
          </a:ln>
          <a:effectLst/>
        </p:spPr>
        <p:txBody>
          <a:bodyPr wrap="square" anchor="ctr">
            <a:spAutoFit/>
          </a:bodyPr>
          <a:lstStyle/>
          <a:p>
            <a:r>
              <a:rPr kumimoji="1" lang="zh-CN" altLang="en-US" sz="2400" b="1" dirty="0">
                <a:solidFill>
                  <a:srgbClr val="FF0000"/>
                </a:solidFill>
                <a:latin typeface="Times New Roman" pitchFamily="18" charset="0"/>
              </a:rPr>
              <a:t>如：煤、石油</a:t>
            </a:r>
            <a:r>
              <a:rPr kumimoji="1" lang="zh-CN" altLang="en-US" sz="2400" b="1" dirty="0" smtClean="0">
                <a:solidFill>
                  <a:srgbClr val="FF0000"/>
                </a:solidFill>
                <a:latin typeface="Times New Roman" pitchFamily="18" charset="0"/>
              </a:rPr>
              <a:t>、天然气</a:t>
            </a:r>
            <a:r>
              <a:rPr kumimoji="1" lang="zh-CN" altLang="en-US" sz="2400" b="1" dirty="0">
                <a:solidFill>
                  <a:srgbClr val="FF0000"/>
                </a:solidFill>
                <a:latin typeface="Times New Roman" pitchFamily="18" charset="0"/>
              </a:rPr>
              <a:t>、水能</a:t>
            </a:r>
            <a:r>
              <a:rPr kumimoji="1" lang="zh-CN" altLang="en-US" sz="2400" b="1" dirty="0" smtClean="0">
                <a:solidFill>
                  <a:srgbClr val="FF0000"/>
                </a:solidFill>
                <a:latin typeface="Times New Roman" pitchFamily="18" charset="0"/>
              </a:rPr>
              <a:t>、生物能</a:t>
            </a:r>
            <a:r>
              <a:rPr kumimoji="1" lang="zh-CN" altLang="en-US" sz="2400" b="1" dirty="0">
                <a:solidFill>
                  <a:srgbClr val="FF0000"/>
                </a:solidFill>
                <a:latin typeface="Times New Roman" pitchFamily="18" charset="0"/>
              </a:rPr>
              <a:t>。 </a:t>
            </a:r>
          </a:p>
        </p:txBody>
      </p:sp>
      <p:sp>
        <p:nvSpPr>
          <p:cNvPr id="86032" name="Rectangle 16"/>
          <p:cNvSpPr>
            <a:spLocks noChangeArrowheads="1"/>
          </p:cNvSpPr>
          <p:nvPr/>
        </p:nvSpPr>
        <p:spPr bwMode="auto">
          <a:xfrm>
            <a:off x="6191976" y="3078163"/>
            <a:ext cx="5224169" cy="830997"/>
          </a:xfrm>
          <a:prstGeom prst="rect">
            <a:avLst/>
          </a:prstGeom>
          <a:noFill/>
          <a:ln w="9525">
            <a:noFill/>
            <a:miter lim="800000"/>
            <a:headEnd/>
            <a:tailEnd/>
          </a:ln>
          <a:effectLst/>
        </p:spPr>
        <p:txBody>
          <a:bodyPr wrap="square" anchor="ctr">
            <a:spAutoFit/>
          </a:bodyPr>
          <a:lstStyle/>
          <a:p>
            <a:r>
              <a:rPr kumimoji="1" lang="zh-CN" altLang="en-US" sz="2400" b="1" dirty="0">
                <a:solidFill>
                  <a:srgbClr val="FF0000"/>
                </a:solidFill>
                <a:latin typeface="Times New Roman" pitchFamily="18" charset="0"/>
              </a:rPr>
              <a:t>如：核能、地热</a:t>
            </a:r>
            <a:r>
              <a:rPr kumimoji="1" lang="zh-CN" altLang="en-US" sz="2400" b="1" dirty="0" smtClean="0">
                <a:solidFill>
                  <a:srgbClr val="FF0000"/>
                </a:solidFill>
                <a:latin typeface="Times New Roman" pitchFamily="18" charset="0"/>
              </a:rPr>
              <a:t>、海洋能</a:t>
            </a:r>
            <a:r>
              <a:rPr kumimoji="1" lang="zh-CN" altLang="en-US" sz="2400" b="1" dirty="0">
                <a:solidFill>
                  <a:srgbClr val="FF0000"/>
                </a:solidFill>
                <a:latin typeface="Times New Roman" pitchFamily="18" charset="0"/>
              </a:rPr>
              <a:t>、太阳能</a:t>
            </a:r>
            <a:r>
              <a:rPr kumimoji="1" lang="zh-CN" altLang="en-US" sz="2400" b="1" dirty="0" smtClean="0">
                <a:solidFill>
                  <a:srgbClr val="FF0000"/>
                </a:solidFill>
                <a:latin typeface="Times New Roman" pitchFamily="18" charset="0"/>
              </a:rPr>
              <a:t>、沼气</a:t>
            </a:r>
            <a:r>
              <a:rPr kumimoji="1" lang="zh-CN" altLang="en-US" sz="2400" b="1" dirty="0">
                <a:solidFill>
                  <a:srgbClr val="FF0000"/>
                </a:solidFill>
                <a:latin typeface="Times New Roman" pitchFamily="18" charset="0"/>
              </a:rPr>
              <a:t>、风能。 </a:t>
            </a:r>
          </a:p>
        </p:txBody>
      </p:sp>
      <p:sp>
        <p:nvSpPr>
          <p:cNvPr id="86033" name="Rectangle 17"/>
          <p:cNvSpPr>
            <a:spLocks noChangeArrowheads="1"/>
          </p:cNvSpPr>
          <p:nvPr/>
        </p:nvSpPr>
        <p:spPr bwMode="auto">
          <a:xfrm>
            <a:off x="6554789" y="5946528"/>
            <a:ext cx="3600450" cy="461665"/>
          </a:xfrm>
          <a:prstGeom prst="rect">
            <a:avLst/>
          </a:prstGeom>
          <a:noFill/>
          <a:ln w="9525">
            <a:noFill/>
            <a:miter lim="800000"/>
            <a:headEnd/>
            <a:tailEnd/>
          </a:ln>
          <a:effectLst/>
        </p:spPr>
        <p:txBody>
          <a:bodyPr anchor="ctr">
            <a:spAutoFit/>
          </a:bodyPr>
          <a:lstStyle/>
          <a:p>
            <a:r>
              <a:rPr kumimoji="1" lang="zh-CN" altLang="en-US" sz="2400" b="1" dirty="0">
                <a:solidFill>
                  <a:srgbClr val="FF0000"/>
                </a:solidFill>
                <a:latin typeface="Times New Roman" pitchFamily="18" charset="0"/>
              </a:rPr>
              <a:t>煤、石油</a:t>
            </a:r>
            <a:r>
              <a:rPr kumimoji="1" lang="zh-CN" altLang="en-US" sz="2400" b="1" dirty="0" smtClean="0">
                <a:solidFill>
                  <a:srgbClr val="FF0000"/>
                </a:solidFill>
                <a:latin typeface="Times New Roman" pitchFamily="18" charset="0"/>
              </a:rPr>
              <a:t>、天然气</a:t>
            </a:r>
            <a:r>
              <a:rPr kumimoji="1" lang="zh-CN" altLang="en-US" sz="2400" b="1" dirty="0">
                <a:solidFill>
                  <a:srgbClr val="FF0000"/>
                </a:solidFill>
                <a:latin typeface="Times New Roman" pitchFamily="18" charset="0"/>
              </a:rPr>
              <a:t>、核能 </a:t>
            </a:r>
          </a:p>
        </p:txBody>
      </p:sp>
      <p:sp>
        <p:nvSpPr>
          <p:cNvPr id="86034" name="Rectangle 18"/>
          <p:cNvSpPr>
            <a:spLocks noChangeArrowheads="1"/>
          </p:cNvSpPr>
          <p:nvPr/>
        </p:nvSpPr>
        <p:spPr bwMode="auto">
          <a:xfrm>
            <a:off x="6399503" y="5154486"/>
            <a:ext cx="5653952" cy="461665"/>
          </a:xfrm>
          <a:prstGeom prst="rect">
            <a:avLst/>
          </a:prstGeom>
          <a:noFill/>
          <a:ln w="9525">
            <a:noFill/>
            <a:miter lim="800000"/>
            <a:headEnd/>
            <a:tailEnd/>
          </a:ln>
          <a:effectLst/>
        </p:spPr>
        <p:txBody>
          <a:bodyPr wrap="square">
            <a:spAutoFit/>
          </a:bodyPr>
          <a:lstStyle/>
          <a:p>
            <a:r>
              <a:rPr kumimoji="1" lang="zh-CN" altLang="en-US" sz="2400" b="1" dirty="0">
                <a:solidFill>
                  <a:srgbClr val="FF0000"/>
                </a:solidFill>
                <a:latin typeface="Times New Roman" pitchFamily="18" charset="0"/>
              </a:rPr>
              <a:t>地热、海洋能</a:t>
            </a:r>
            <a:r>
              <a:rPr kumimoji="1" lang="zh-CN" altLang="en-US" sz="2400" b="1" dirty="0" smtClean="0">
                <a:solidFill>
                  <a:srgbClr val="FF0000"/>
                </a:solidFill>
                <a:latin typeface="Times New Roman" pitchFamily="18" charset="0"/>
              </a:rPr>
              <a:t>、太阳能</a:t>
            </a:r>
            <a:r>
              <a:rPr kumimoji="1" lang="zh-CN" altLang="en-US" sz="2400" b="1" dirty="0">
                <a:solidFill>
                  <a:srgbClr val="FF0000"/>
                </a:solidFill>
                <a:latin typeface="Times New Roman" pitchFamily="18" charset="0"/>
              </a:rPr>
              <a:t>、沼气、风能。</a:t>
            </a:r>
            <a:r>
              <a:rPr kumimoji="1" lang="zh-CN" altLang="en-US" sz="2400" dirty="0">
                <a:latin typeface="Times New Roman" pitchFamily="18" charset="0"/>
              </a:rPr>
              <a:t> </a:t>
            </a:r>
          </a:p>
        </p:txBody>
      </p:sp>
      <p:sp>
        <p:nvSpPr>
          <p:cNvPr id="86035" name="AutoShape 19"/>
          <p:cNvSpPr>
            <a:spLocks noChangeArrowheads="1"/>
          </p:cNvSpPr>
          <p:nvPr/>
        </p:nvSpPr>
        <p:spPr bwMode="auto">
          <a:xfrm>
            <a:off x="5183190" y="1437939"/>
            <a:ext cx="609600" cy="609600"/>
          </a:xfrm>
          <a:prstGeom prst="star5">
            <a:avLst/>
          </a:prstGeom>
          <a:solidFill>
            <a:srgbClr val="FF0000"/>
          </a:solidFill>
          <a:ln w="9525">
            <a:solidFill>
              <a:schemeClr val="tx1"/>
            </a:solid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3769574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21"/>
                                        </p:tgtEl>
                                        <p:attrNameLst>
                                          <p:attrName>style.visibility</p:attrName>
                                        </p:attrNameLst>
                                      </p:cBhvr>
                                      <p:to>
                                        <p:strVal val="visible"/>
                                      </p:to>
                                    </p:set>
                                    <p:animEffect transition="in" filter="blinds(horizontal)">
                                      <p:cBhvr>
                                        <p:cTn id="7" dur="500"/>
                                        <p:tgtEl>
                                          <p:spTgt spid="860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6019"/>
                                        </p:tgtEl>
                                        <p:attrNameLst>
                                          <p:attrName>style.visibility</p:attrName>
                                        </p:attrNameLst>
                                      </p:cBhvr>
                                      <p:to>
                                        <p:strVal val="visible"/>
                                      </p:to>
                                    </p:set>
                                    <p:animEffect transition="in" filter="blinds(horizontal)">
                                      <p:cBhvr>
                                        <p:cTn id="12" dur="500"/>
                                        <p:tgtEl>
                                          <p:spTgt spid="860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6022"/>
                                        </p:tgtEl>
                                        <p:attrNameLst>
                                          <p:attrName>style.visibility</p:attrName>
                                        </p:attrNameLst>
                                      </p:cBhvr>
                                      <p:to>
                                        <p:strVal val="visible"/>
                                      </p:to>
                                    </p:set>
                                    <p:animEffect transition="in" filter="blinds(horizontal)">
                                      <p:cBhvr>
                                        <p:cTn id="17" dur="500"/>
                                        <p:tgtEl>
                                          <p:spTgt spid="860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6023"/>
                                        </p:tgtEl>
                                        <p:attrNameLst>
                                          <p:attrName>style.visibility</p:attrName>
                                        </p:attrNameLst>
                                      </p:cBhvr>
                                      <p:to>
                                        <p:strVal val="visible"/>
                                      </p:to>
                                    </p:set>
                                    <p:animEffect transition="in" filter="blinds(horizontal)">
                                      <p:cBhvr>
                                        <p:cTn id="22" dur="500"/>
                                        <p:tgtEl>
                                          <p:spTgt spid="860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6028"/>
                                        </p:tgtEl>
                                        <p:attrNameLst>
                                          <p:attrName>style.visibility</p:attrName>
                                        </p:attrNameLst>
                                      </p:cBhvr>
                                      <p:to>
                                        <p:strVal val="visible"/>
                                      </p:to>
                                    </p:set>
                                    <p:animEffect transition="in" filter="blinds(horizontal)">
                                      <p:cBhvr>
                                        <p:cTn id="27" dur="500"/>
                                        <p:tgtEl>
                                          <p:spTgt spid="860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6029"/>
                                        </p:tgtEl>
                                        <p:attrNameLst>
                                          <p:attrName>style.visibility</p:attrName>
                                        </p:attrNameLst>
                                      </p:cBhvr>
                                      <p:to>
                                        <p:strVal val="visible"/>
                                      </p:to>
                                    </p:set>
                                    <p:animEffect transition="in" filter="blinds(horizontal)">
                                      <p:cBhvr>
                                        <p:cTn id="32" dur="500"/>
                                        <p:tgtEl>
                                          <p:spTgt spid="8602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6030"/>
                                        </p:tgtEl>
                                        <p:attrNameLst>
                                          <p:attrName>style.visibility</p:attrName>
                                        </p:attrNameLst>
                                      </p:cBhvr>
                                      <p:to>
                                        <p:strVal val="visible"/>
                                      </p:to>
                                    </p:set>
                                    <p:animEffect transition="in" filter="blinds(horizontal)">
                                      <p:cBhvr>
                                        <p:cTn id="37" dur="500"/>
                                        <p:tgtEl>
                                          <p:spTgt spid="860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6031"/>
                                        </p:tgtEl>
                                        <p:attrNameLst>
                                          <p:attrName>style.visibility</p:attrName>
                                        </p:attrNameLst>
                                      </p:cBhvr>
                                      <p:to>
                                        <p:strVal val="visible"/>
                                      </p:to>
                                    </p:set>
                                    <p:animEffect transition="in" filter="blinds(horizontal)">
                                      <p:cBhvr>
                                        <p:cTn id="42" dur="500"/>
                                        <p:tgtEl>
                                          <p:spTgt spid="8603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6032"/>
                                        </p:tgtEl>
                                        <p:attrNameLst>
                                          <p:attrName>style.visibility</p:attrName>
                                        </p:attrNameLst>
                                      </p:cBhvr>
                                      <p:to>
                                        <p:strVal val="visible"/>
                                      </p:to>
                                    </p:set>
                                    <p:animEffect transition="in" filter="blinds(horizontal)">
                                      <p:cBhvr>
                                        <p:cTn id="47" dur="500"/>
                                        <p:tgtEl>
                                          <p:spTgt spid="8603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86024"/>
                                        </p:tgtEl>
                                        <p:attrNameLst>
                                          <p:attrName>style.visibility</p:attrName>
                                        </p:attrNameLst>
                                      </p:cBhvr>
                                      <p:to>
                                        <p:strVal val="visible"/>
                                      </p:to>
                                    </p:set>
                                    <p:animEffect transition="in" filter="blinds(horizontal)">
                                      <p:cBhvr>
                                        <p:cTn id="52" dur="500"/>
                                        <p:tgtEl>
                                          <p:spTgt spid="86024"/>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86027"/>
                                        </p:tgtEl>
                                        <p:attrNameLst>
                                          <p:attrName>style.visibility</p:attrName>
                                        </p:attrNameLst>
                                      </p:cBhvr>
                                      <p:to>
                                        <p:strVal val="visible"/>
                                      </p:to>
                                    </p:set>
                                    <p:anim calcmode="lin" valueType="num">
                                      <p:cBhvr additive="base">
                                        <p:cTn id="57" dur="500" fill="hold"/>
                                        <p:tgtEl>
                                          <p:spTgt spid="86027"/>
                                        </p:tgtEl>
                                        <p:attrNameLst>
                                          <p:attrName>ppt_x</p:attrName>
                                        </p:attrNameLst>
                                      </p:cBhvr>
                                      <p:tavLst>
                                        <p:tav tm="0">
                                          <p:val>
                                            <p:strVal val="0-#ppt_w/2"/>
                                          </p:val>
                                        </p:tav>
                                        <p:tav tm="100000">
                                          <p:val>
                                            <p:strVal val="#ppt_x"/>
                                          </p:val>
                                        </p:tav>
                                      </p:tavLst>
                                    </p:anim>
                                    <p:anim calcmode="lin" valueType="num">
                                      <p:cBhvr additive="base">
                                        <p:cTn id="58" dur="500" fill="hold"/>
                                        <p:tgtEl>
                                          <p:spTgt spid="8602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86026"/>
                                        </p:tgtEl>
                                        <p:attrNameLst>
                                          <p:attrName>style.visibility</p:attrName>
                                        </p:attrNameLst>
                                      </p:cBhvr>
                                      <p:to>
                                        <p:strVal val="visible"/>
                                      </p:to>
                                    </p:set>
                                    <p:anim calcmode="lin" valueType="num">
                                      <p:cBhvr additive="base">
                                        <p:cTn id="63" dur="500" fill="hold"/>
                                        <p:tgtEl>
                                          <p:spTgt spid="86026"/>
                                        </p:tgtEl>
                                        <p:attrNameLst>
                                          <p:attrName>ppt_x</p:attrName>
                                        </p:attrNameLst>
                                      </p:cBhvr>
                                      <p:tavLst>
                                        <p:tav tm="0">
                                          <p:val>
                                            <p:strVal val="0-#ppt_w/2"/>
                                          </p:val>
                                        </p:tav>
                                        <p:tav tm="100000">
                                          <p:val>
                                            <p:strVal val="#ppt_x"/>
                                          </p:val>
                                        </p:tav>
                                      </p:tavLst>
                                    </p:anim>
                                    <p:anim calcmode="lin" valueType="num">
                                      <p:cBhvr additive="base">
                                        <p:cTn id="64" dur="500" fill="hold"/>
                                        <p:tgtEl>
                                          <p:spTgt spid="86026"/>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86025"/>
                                        </p:tgtEl>
                                        <p:attrNameLst>
                                          <p:attrName>style.visibility</p:attrName>
                                        </p:attrNameLst>
                                      </p:cBhvr>
                                      <p:to>
                                        <p:strVal val="visible"/>
                                      </p:to>
                                    </p:set>
                                    <p:anim calcmode="lin" valueType="num">
                                      <p:cBhvr additive="base">
                                        <p:cTn id="69" dur="500" fill="hold"/>
                                        <p:tgtEl>
                                          <p:spTgt spid="86025"/>
                                        </p:tgtEl>
                                        <p:attrNameLst>
                                          <p:attrName>ppt_x</p:attrName>
                                        </p:attrNameLst>
                                      </p:cBhvr>
                                      <p:tavLst>
                                        <p:tav tm="0">
                                          <p:val>
                                            <p:strVal val="0-#ppt_w/2"/>
                                          </p:val>
                                        </p:tav>
                                        <p:tav tm="100000">
                                          <p:val>
                                            <p:strVal val="#ppt_x"/>
                                          </p:val>
                                        </p:tav>
                                      </p:tavLst>
                                    </p:anim>
                                    <p:anim calcmode="lin" valueType="num">
                                      <p:cBhvr additive="base">
                                        <p:cTn id="70" dur="500" fill="hold"/>
                                        <p:tgtEl>
                                          <p:spTgt spid="86025"/>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86033"/>
                                        </p:tgtEl>
                                        <p:attrNameLst>
                                          <p:attrName>style.visibility</p:attrName>
                                        </p:attrNameLst>
                                      </p:cBhvr>
                                      <p:to>
                                        <p:strVal val="visible"/>
                                      </p:to>
                                    </p:set>
                                    <p:animEffect transition="in" filter="blinds(horizontal)">
                                      <p:cBhvr>
                                        <p:cTn id="75" dur="500"/>
                                        <p:tgtEl>
                                          <p:spTgt spid="86033"/>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86034"/>
                                        </p:tgtEl>
                                        <p:attrNameLst>
                                          <p:attrName>style.visibility</p:attrName>
                                        </p:attrNameLst>
                                      </p:cBhvr>
                                      <p:to>
                                        <p:strVal val="visible"/>
                                      </p:to>
                                    </p:set>
                                    <p:animEffect transition="in" filter="blinds(horizontal)">
                                      <p:cBhvr>
                                        <p:cTn id="80" dur="500"/>
                                        <p:tgtEl>
                                          <p:spTgt spid="86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p:bldP spid="86021" grpId="0"/>
      <p:bldP spid="86022" grpId="0" animBg="1"/>
      <p:bldP spid="86023" grpId="0"/>
      <p:bldP spid="86024" grpId="0"/>
      <p:bldP spid="86025" grpId="0" autoUpdateAnimBg="0"/>
      <p:bldP spid="86026" grpId="0" autoUpdateAnimBg="0"/>
      <p:bldP spid="86027" grpId="0" animBg="1"/>
      <p:bldP spid="86028" grpId="0" animBg="1"/>
      <p:bldP spid="86029" grpId="0"/>
      <p:bldP spid="86030" grpId="0"/>
      <p:bldP spid="86031" grpId="0"/>
      <p:bldP spid="86032" grpId="0"/>
      <p:bldP spid="86033" grpId="0"/>
      <p:bldP spid="8603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35775"/>
          </a:xfrm>
          <a:prstGeom prst="rect">
            <a:avLst/>
          </a:prstGeom>
          <a:solidFill>
            <a:schemeClr val="bg1">
              <a:alpha val="67999"/>
            </a:schemeClr>
          </a:solidFill>
        </p:spPr>
      </p:pic>
      <p:sp>
        <p:nvSpPr>
          <p:cNvPr id="165891" name="Text Box 3"/>
          <p:cNvSpPr txBox="1">
            <a:spLocks noChangeArrowheads="1"/>
          </p:cNvSpPr>
          <p:nvPr/>
        </p:nvSpPr>
        <p:spPr bwMode="auto">
          <a:xfrm rot="-1113619">
            <a:off x="5943600" y="2057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ea typeface="黑体" panose="02010609060101010101" pitchFamily="49" charset="-122"/>
              </a:rPr>
              <a:t>内蒙古高原</a:t>
            </a:r>
          </a:p>
        </p:txBody>
      </p:sp>
      <p:sp>
        <p:nvSpPr>
          <p:cNvPr id="165892" name="Text Box 4"/>
          <p:cNvSpPr txBox="1">
            <a:spLocks noChangeArrowheads="1"/>
          </p:cNvSpPr>
          <p:nvPr/>
        </p:nvSpPr>
        <p:spPr bwMode="auto">
          <a:xfrm>
            <a:off x="5867400" y="2895601"/>
            <a:ext cx="3581400" cy="1160463"/>
          </a:xfrm>
          <a:prstGeom prst="rect">
            <a:avLst/>
          </a:prstGeom>
          <a:solidFill>
            <a:schemeClr val="bg1">
              <a:alpha val="57001"/>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0000"/>
                </a:solidFill>
                <a:ea typeface="华文细黑" panose="02010600040101010101" pitchFamily="2" charset="-122"/>
              </a:rPr>
              <a:t>过度放牧，开垦，</a:t>
            </a:r>
          </a:p>
          <a:p>
            <a:pPr>
              <a:spcBef>
                <a:spcPct val="50000"/>
              </a:spcBef>
            </a:pPr>
            <a:r>
              <a:rPr lang="zh-CN" altLang="en-US" sz="2800" b="1">
                <a:solidFill>
                  <a:srgbClr val="FF0000"/>
                </a:solidFill>
                <a:ea typeface="华文细黑" panose="02010600040101010101" pitchFamily="2" charset="-122"/>
              </a:rPr>
              <a:t>草原退化，土地沙化</a:t>
            </a:r>
          </a:p>
        </p:txBody>
      </p:sp>
      <p:sp>
        <p:nvSpPr>
          <p:cNvPr id="165893" name="Text Box 5"/>
          <p:cNvSpPr txBox="1">
            <a:spLocks noChangeArrowheads="1"/>
          </p:cNvSpPr>
          <p:nvPr/>
        </p:nvSpPr>
        <p:spPr bwMode="auto">
          <a:xfrm>
            <a:off x="2362200" y="1752601"/>
            <a:ext cx="3276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0000FF"/>
                </a:solidFill>
                <a:ea typeface="黑体" panose="02010609060101010101" pitchFamily="49" charset="-122"/>
              </a:rPr>
              <a:t>西北内陆</a:t>
            </a:r>
          </a:p>
          <a:p>
            <a:pPr algn="ctr">
              <a:spcBef>
                <a:spcPct val="50000"/>
              </a:spcBef>
            </a:pPr>
            <a:r>
              <a:rPr lang="zh-CN" altLang="en-US" sz="2400" b="1">
                <a:solidFill>
                  <a:srgbClr val="0000FF"/>
                </a:solidFill>
                <a:ea typeface="黑体" panose="02010609060101010101" pitchFamily="49" charset="-122"/>
              </a:rPr>
              <a:t>（新疆绿洲，河西走廊）</a:t>
            </a:r>
          </a:p>
        </p:txBody>
      </p:sp>
      <p:sp>
        <p:nvSpPr>
          <p:cNvPr id="165894" name="Text Box 6"/>
          <p:cNvSpPr txBox="1">
            <a:spLocks noChangeArrowheads="1"/>
          </p:cNvSpPr>
          <p:nvPr/>
        </p:nvSpPr>
        <p:spPr bwMode="auto">
          <a:xfrm>
            <a:off x="2895600" y="2971801"/>
            <a:ext cx="2514600" cy="1160463"/>
          </a:xfrm>
          <a:prstGeom prst="rect">
            <a:avLst/>
          </a:prstGeom>
          <a:solidFill>
            <a:schemeClr val="bg1">
              <a:alpha val="3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FF"/>
                </a:solidFill>
                <a:ea typeface="黑体" panose="02010609060101010101" pitchFamily="49" charset="-122"/>
              </a:rPr>
              <a:t>土地荒漠化，</a:t>
            </a:r>
          </a:p>
          <a:p>
            <a:pPr>
              <a:spcBef>
                <a:spcPct val="50000"/>
              </a:spcBef>
            </a:pPr>
            <a:r>
              <a:rPr lang="zh-CN" altLang="en-US" sz="2800" b="1">
                <a:solidFill>
                  <a:srgbClr val="0000FF"/>
                </a:solidFill>
                <a:ea typeface="黑体" panose="02010609060101010101" pitchFamily="49" charset="-122"/>
              </a:rPr>
              <a:t>盐碱化</a:t>
            </a:r>
          </a:p>
        </p:txBody>
      </p:sp>
    </p:spTree>
    <p:extLst>
      <p:ext uri="{BB962C8B-B14F-4D97-AF65-F5344CB8AC3E}">
        <p14:creationId xmlns:p14="http://schemas.microsoft.com/office/powerpoint/2010/main" val="36153228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892"/>
                                        </p:tgtEl>
                                        <p:attrNameLst>
                                          <p:attrName>style.visibility</p:attrName>
                                        </p:attrNameLst>
                                      </p:cBhvr>
                                      <p:to>
                                        <p:strVal val="visible"/>
                                      </p:to>
                                    </p:set>
                                    <p:animEffect transition="in" filter="blinds(horizontal)">
                                      <p:cBhvr>
                                        <p:cTn id="7" dur="500"/>
                                        <p:tgtEl>
                                          <p:spTgt spid="1658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5893"/>
                                        </p:tgtEl>
                                        <p:attrNameLst>
                                          <p:attrName>style.visibility</p:attrName>
                                        </p:attrNameLst>
                                      </p:cBhvr>
                                      <p:to>
                                        <p:strVal val="visible"/>
                                      </p:to>
                                    </p:set>
                                    <p:animEffect transition="in" filter="blinds(horizontal)">
                                      <p:cBhvr>
                                        <p:cTn id="12" dur="500"/>
                                        <p:tgtEl>
                                          <p:spTgt spid="1658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5894"/>
                                        </p:tgtEl>
                                        <p:attrNameLst>
                                          <p:attrName>style.visibility</p:attrName>
                                        </p:attrNameLst>
                                      </p:cBhvr>
                                      <p:to>
                                        <p:strVal val="visible"/>
                                      </p:to>
                                    </p:set>
                                    <p:animEffect transition="in" filter="blinds(horizontal)">
                                      <p:cBhvr>
                                        <p:cTn id="17" dur="500"/>
                                        <p:tgtEl>
                                          <p:spTgt spid="165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animBg="1"/>
      <p:bldP spid="165893" grpId="0"/>
      <p:bldP spid="16589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3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915" name="Text Box 3"/>
          <p:cNvSpPr txBox="1">
            <a:spLocks noChangeArrowheads="1"/>
          </p:cNvSpPr>
          <p:nvPr/>
        </p:nvSpPr>
        <p:spPr bwMode="auto">
          <a:xfrm>
            <a:off x="6096000" y="2286001"/>
            <a:ext cx="1752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ea typeface="黑体" panose="02010609060101010101" pitchFamily="49" charset="-122"/>
              </a:rPr>
              <a:t>河套平原</a:t>
            </a:r>
          </a:p>
          <a:p>
            <a:pPr>
              <a:spcBef>
                <a:spcPct val="50000"/>
              </a:spcBef>
            </a:pPr>
            <a:r>
              <a:rPr lang="zh-CN" altLang="en-US" sz="2400" b="1">
                <a:solidFill>
                  <a:srgbClr val="FF0000"/>
                </a:solidFill>
                <a:ea typeface="黑体" panose="02010609060101010101" pitchFamily="49" charset="-122"/>
              </a:rPr>
              <a:t>宁夏平原</a:t>
            </a:r>
          </a:p>
        </p:txBody>
      </p:sp>
      <p:sp>
        <p:nvSpPr>
          <p:cNvPr id="166916" name="Text Box 4"/>
          <p:cNvSpPr txBox="1">
            <a:spLocks noChangeArrowheads="1"/>
          </p:cNvSpPr>
          <p:nvPr/>
        </p:nvSpPr>
        <p:spPr bwMode="auto">
          <a:xfrm>
            <a:off x="5334000" y="3352801"/>
            <a:ext cx="4038600" cy="519113"/>
          </a:xfrm>
          <a:prstGeom prst="rect">
            <a:avLst/>
          </a:prstGeom>
          <a:solidFill>
            <a:schemeClr val="bg1">
              <a:alpha val="57001"/>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0000"/>
                </a:solidFill>
                <a:ea typeface="华文细黑" panose="02010600040101010101" pitchFamily="2" charset="-122"/>
              </a:rPr>
              <a:t>土壤盐碱化，土地沙化</a:t>
            </a:r>
          </a:p>
        </p:txBody>
      </p:sp>
      <p:sp>
        <p:nvSpPr>
          <p:cNvPr id="166917" name="Text Box 5"/>
          <p:cNvSpPr txBox="1">
            <a:spLocks noChangeArrowheads="1"/>
          </p:cNvSpPr>
          <p:nvPr/>
        </p:nvSpPr>
        <p:spPr bwMode="auto">
          <a:xfrm>
            <a:off x="2743200" y="3352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0000FF"/>
                </a:solidFill>
                <a:ea typeface="黑体" panose="02010609060101010101" pitchFamily="49" charset="-122"/>
              </a:rPr>
              <a:t>青藏高原</a:t>
            </a:r>
          </a:p>
        </p:txBody>
      </p:sp>
      <p:sp>
        <p:nvSpPr>
          <p:cNvPr id="166918" name="Text Box 6"/>
          <p:cNvSpPr txBox="1">
            <a:spLocks noChangeArrowheads="1"/>
          </p:cNvSpPr>
          <p:nvPr/>
        </p:nvSpPr>
        <p:spPr bwMode="auto">
          <a:xfrm>
            <a:off x="3048000" y="3962401"/>
            <a:ext cx="2971800" cy="2443163"/>
          </a:xfrm>
          <a:prstGeom prst="rect">
            <a:avLst/>
          </a:prstGeom>
          <a:solidFill>
            <a:schemeClr val="bg1">
              <a:alpha val="3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FF"/>
                </a:solidFill>
                <a:ea typeface="黑体" panose="02010609060101010101" pitchFamily="49" charset="-122"/>
              </a:rPr>
              <a:t>草场退化，</a:t>
            </a:r>
          </a:p>
          <a:p>
            <a:pPr>
              <a:spcBef>
                <a:spcPct val="50000"/>
              </a:spcBef>
            </a:pPr>
            <a:r>
              <a:rPr lang="zh-CN" altLang="en-US" sz="2800" b="1">
                <a:solidFill>
                  <a:srgbClr val="0000FF"/>
                </a:solidFill>
                <a:ea typeface="黑体" panose="02010609060101010101" pitchFamily="49" charset="-122"/>
              </a:rPr>
              <a:t>土地荒漠化，</a:t>
            </a:r>
          </a:p>
          <a:p>
            <a:pPr>
              <a:spcBef>
                <a:spcPct val="50000"/>
              </a:spcBef>
            </a:pPr>
            <a:r>
              <a:rPr lang="zh-CN" altLang="en-US" sz="2800" b="1">
                <a:solidFill>
                  <a:srgbClr val="0000FF"/>
                </a:solidFill>
                <a:ea typeface="黑体" panose="02010609060101010101" pitchFamily="49" charset="-122"/>
              </a:rPr>
              <a:t>生物多样性减少</a:t>
            </a:r>
          </a:p>
          <a:p>
            <a:pPr>
              <a:spcBef>
                <a:spcPct val="50000"/>
              </a:spcBef>
            </a:pPr>
            <a:r>
              <a:rPr lang="zh-CN" altLang="en-US" sz="2800" b="1">
                <a:solidFill>
                  <a:srgbClr val="0000FF"/>
                </a:solidFill>
                <a:ea typeface="黑体" panose="02010609060101010101" pitchFamily="49" charset="-122"/>
              </a:rPr>
              <a:t>湿地萎缩</a:t>
            </a:r>
            <a:endParaRPr lang="zh-CN" altLang="en-US" b="1"/>
          </a:p>
        </p:txBody>
      </p:sp>
    </p:spTree>
    <p:extLst>
      <p:ext uri="{BB962C8B-B14F-4D97-AF65-F5344CB8AC3E}">
        <p14:creationId xmlns:p14="http://schemas.microsoft.com/office/powerpoint/2010/main" val="4155652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6916"/>
                                        </p:tgtEl>
                                        <p:attrNameLst>
                                          <p:attrName>style.visibility</p:attrName>
                                        </p:attrNameLst>
                                      </p:cBhvr>
                                      <p:to>
                                        <p:strVal val="visible"/>
                                      </p:to>
                                    </p:set>
                                    <p:animEffect transition="in" filter="blinds(horizontal)">
                                      <p:cBhvr>
                                        <p:cTn id="7" dur="500"/>
                                        <p:tgtEl>
                                          <p:spTgt spid="166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6917"/>
                                        </p:tgtEl>
                                        <p:attrNameLst>
                                          <p:attrName>style.visibility</p:attrName>
                                        </p:attrNameLst>
                                      </p:cBhvr>
                                      <p:to>
                                        <p:strVal val="visible"/>
                                      </p:to>
                                    </p:set>
                                    <p:animEffect transition="in" filter="blinds(horizontal)">
                                      <p:cBhvr>
                                        <p:cTn id="12" dur="500"/>
                                        <p:tgtEl>
                                          <p:spTgt spid="1669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6918"/>
                                        </p:tgtEl>
                                        <p:attrNameLst>
                                          <p:attrName>style.visibility</p:attrName>
                                        </p:attrNameLst>
                                      </p:cBhvr>
                                      <p:to>
                                        <p:strVal val="visible"/>
                                      </p:to>
                                    </p:set>
                                    <p:animEffect transition="in" filter="wipe(down)">
                                      <p:cBhvr>
                                        <p:cTn id="17" dur="500"/>
                                        <p:tgtEl>
                                          <p:spTgt spid="166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6" grpId="0" animBg="1"/>
      <p:bldP spid="166917" grpId="0"/>
      <p:bldP spid="1669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35775"/>
          </a:xfrm>
          <a:prstGeom prst="rect">
            <a:avLst/>
          </a:prstGeom>
          <a:noFill/>
          <a:extLst>
            <a:ext uri="{909E8E84-426E-40DD-AFC4-6F175D3DCCD1}">
              <a14:hiddenFill xmlns:a14="http://schemas.microsoft.com/office/drawing/2010/main">
                <a:solidFill>
                  <a:srgbClr val="FFFFFF"/>
                </a:solidFill>
              </a14:hiddenFill>
            </a:ext>
          </a:extLst>
        </p:spPr>
      </p:pic>
      <p:sp>
        <p:nvSpPr>
          <p:cNvPr id="167939" name="Text Box 3"/>
          <p:cNvSpPr txBox="1">
            <a:spLocks noChangeArrowheads="1"/>
          </p:cNvSpPr>
          <p:nvPr/>
        </p:nvSpPr>
        <p:spPr bwMode="auto">
          <a:xfrm>
            <a:off x="7391400" y="31242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ea typeface="黑体" panose="02010609060101010101" pitchFamily="49" charset="-122"/>
              </a:rPr>
              <a:t>华北平原</a:t>
            </a:r>
          </a:p>
        </p:txBody>
      </p:sp>
      <p:sp>
        <p:nvSpPr>
          <p:cNvPr id="167940" name="Text Box 4"/>
          <p:cNvSpPr txBox="1">
            <a:spLocks noChangeArrowheads="1"/>
          </p:cNvSpPr>
          <p:nvPr/>
        </p:nvSpPr>
        <p:spPr bwMode="auto">
          <a:xfrm>
            <a:off x="7391400" y="3657601"/>
            <a:ext cx="3048000" cy="1160463"/>
          </a:xfrm>
          <a:prstGeom prst="rect">
            <a:avLst/>
          </a:prstGeom>
          <a:solidFill>
            <a:schemeClr val="bg1">
              <a:alpha val="57001"/>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0000"/>
                </a:solidFill>
                <a:ea typeface="楷体_GB2312" pitchFamily="49" charset="-122"/>
              </a:rPr>
              <a:t>旱涝、风沙、盐碱</a:t>
            </a:r>
          </a:p>
          <a:p>
            <a:pPr>
              <a:spcBef>
                <a:spcPct val="50000"/>
              </a:spcBef>
            </a:pPr>
            <a:r>
              <a:rPr lang="zh-CN" altLang="en-US" sz="2800" b="1">
                <a:solidFill>
                  <a:srgbClr val="FF0000"/>
                </a:solidFill>
                <a:ea typeface="楷体_GB2312" pitchFamily="49" charset="-122"/>
              </a:rPr>
              <a:t>地面下沉</a:t>
            </a:r>
          </a:p>
        </p:txBody>
      </p:sp>
      <p:sp>
        <p:nvSpPr>
          <p:cNvPr id="167941" name="Text Box 5"/>
          <p:cNvSpPr txBox="1">
            <a:spLocks noChangeArrowheads="1"/>
          </p:cNvSpPr>
          <p:nvPr/>
        </p:nvSpPr>
        <p:spPr bwMode="auto">
          <a:xfrm>
            <a:off x="6400800" y="3200401"/>
            <a:ext cx="914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0000FF"/>
                </a:solidFill>
                <a:ea typeface="黑体" panose="02010609060101010101" pitchFamily="49" charset="-122"/>
              </a:rPr>
              <a:t>黄土高原</a:t>
            </a:r>
          </a:p>
        </p:txBody>
      </p:sp>
      <p:sp>
        <p:nvSpPr>
          <p:cNvPr id="167942" name="Text Box 6"/>
          <p:cNvSpPr txBox="1">
            <a:spLocks noChangeArrowheads="1"/>
          </p:cNvSpPr>
          <p:nvPr/>
        </p:nvSpPr>
        <p:spPr bwMode="auto">
          <a:xfrm>
            <a:off x="5791200" y="4038601"/>
            <a:ext cx="2286000" cy="519113"/>
          </a:xfrm>
          <a:prstGeom prst="rect">
            <a:avLst/>
          </a:prstGeom>
          <a:solidFill>
            <a:schemeClr val="bg1">
              <a:alpha val="3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FF"/>
                </a:solidFill>
                <a:ea typeface="黑体" panose="02010609060101010101" pitchFamily="49" charset="-122"/>
              </a:rPr>
              <a:t>水土流失</a:t>
            </a:r>
          </a:p>
        </p:txBody>
      </p:sp>
    </p:spTree>
    <p:extLst>
      <p:ext uri="{BB962C8B-B14F-4D97-AF65-F5344CB8AC3E}">
        <p14:creationId xmlns:p14="http://schemas.microsoft.com/office/powerpoint/2010/main" val="3379327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7940"/>
                                        </p:tgtEl>
                                        <p:attrNameLst>
                                          <p:attrName>style.visibility</p:attrName>
                                        </p:attrNameLst>
                                      </p:cBhvr>
                                      <p:to>
                                        <p:strVal val="visible"/>
                                      </p:to>
                                    </p:set>
                                    <p:animEffect transition="in" filter="blinds(horizontal)">
                                      <p:cBhvr>
                                        <p:cTn id="7" dur="500"/>
                                        <p:tgtEl>
                                          <p:spTgt spid="1679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7942"/>
                                        </p:tgtEl>
                                        <p:attrNameLst>
                                          <p:attrName>style.visibility</p:attrName>
                                        </p:attrNameLst>
                                      </p:cBhvr>
                                      <p:to>
                                        <p:strVal val="visible"/>
                                      </p:to>
                                    </p:set>
                                    <p:animEffect transition="in" filter="blinds(horizontal)">
                                      <p:cBhvr>
                                        <p:cTn id="12" dur="500"/>
                                        <p:tgtEl>
                                          <p:spTgt spid="167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animBg="1"/>
      <p:bldP spid="16794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35775"/>
          </a:xfrm>
          <a:prstGeom prst="rect">
            <a:avLst/>
          </a:prstGeom>
          <a:solidFill>
            <a:schemeClr val="bg1">
              <a:alpha val="3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63" name="Text Box 3"/>
          <p:cNvSpPr txBox="1">
            <a:spLocks noChangeArrowheads="1"/>
          </p:cNvSpPr>
          <p:nvPr/>
        </p:nvSpPr>
        <p:spPr bwMode="auto">
          <a:xfrm>
            <a:off x="6705600" y="48768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ea typeface="黑体" panose="02010609060101010101" pitchFamily="49" charset="-122"/>
              </a:rPr>
              <a:t>南方低山丘陵地区</a:t>
            </a:r>
          </a:p>
        </p:txBody>
      </p:sp>
      <p:sp>
        <p:nvSpPr>
          <p:cNvPr id="168964" name="Text Box 4"/>
          <p:cNvSpPr txBox="1">
            <a:spLocks noChangeArrowheads="1"/>
          </p:cNvSpPr>
          <p:nvPr/>
        </p:nvSpPr>
        <p:spPr bwMode="auto">
          <a:xfrm>
            <a:off x="6934200" y="5410200"/>
            <a:ext cx="1828800" cy="946150"/>
          </a:xfrm>
          <a:prstGeom prst="rect">
            <a:avLst/>
          </a:prstGeom>
          <a:solidFill>
            <a:schemeClr val="bg1">
              <a:alpha val="57001"/>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0000"/>
                </a:solidFill>
                <a:ea typeface="华文细黑" panose="02010600040101010101" pitchFamily="2" charset="-122"/>
              </a:rPr>
              <a:t>红漠化，红壤贫瘠</a:t>
            </a:r>
          </a:p>
        </p:txBody>
      </p:sp>
      <p:sp>
        <p:nvSpPr>
          <p:cNvPr id="168965" name="Text Box 5"/>
          <p:cNvSpPr txBox="1">
            <a:spLocks noChangeArrowheads="1"/>
          </p:cNvSpPr>
          <p:nvPr/>
        </p:nvSpPr>
        <p:spPr bwMode="auto">
          <a:xfrm>
            <a:off x="5334000" y="5105401"/>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168966" name="Text Box 6"/>
          <p:cNvSpPr txBox="1">
            <a:spLocks noChangeArrowheads="1"/>
          </p:cNvSpPr>
          <p:nvPr/>
        </p:nvSpPr>
        <p:spPr bwMode="auto">
          <a:xfrm>
            <a:off x="5181600" y="4953001"/>
            <a:ext cx="106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0000FF"/>
                </a:solidFill>
                <a:ea typeface="黑体" panose="02010609060101010101" pitchFamily="49" charset="-122"/>
              </a:rPr>
              <a:t>云贵高原</a:t>
            </a:r>
          </a:p>
        </p:txBody>
      </p:sp>
      <p:sp>
        <p:nvSpPr>
          <p:cNvPr id="168967" name="Text Box 7"/>
          <p:cNvSpPr txBox="1">
            <a:spLocks noChangeArrowheads="1"/>
          </p:cNvSpPr>
          <p:nvPr/>
        </p:nvSpPr>
        <p:spPr bwMode="auto">
          <a:xfrm>
            <a:off x="5029200" y="5867400"/>
            <a:ext cx="1752600" cy="946150"/>
          </a:xfrm>
          <a:prstGeom prst="rect">
            <a:avLst/>
          </a:prstGeom>
          <a:solidFill>
            <a:schemeClr val="bg1">
              <a:alpha val="57001"/>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FF"/>
                </a:solidFill>
                <a:ea typeface="黑体" panose="02010609060101010101" pitchFamily="49" charset="-122"/>
              </a:rPr>
              <a:t>石漠化  森林破坏</a:t>
            </a:r>
          </a:p>
        </p:txBody>
      </p:sp>
      <p:sp>
        <p:nvSpPr>
          <p:cNvPr id="168968" name="Text Box 8"/>
          <p:cNvSpPr txBox="1">
            <a:spLocks noChangeArrowheads="1"/>
          </p:cNvSpPr>
          <p:nvPr/>
        </p:nvSpPr>
        <p:spPr bwMode="auto">
          <a:xfrm>
            <a:off x="7010400" y="41910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0000FF"/>
                </a:solidFill>
                <a:ea typeface="黑体" panose="02010609060101010101" pitchFamily="49" charset="-122"/>
              </a:rPr>
              <a:t>南方平原</a:t>
            </a:r>
          </a:p>
        </p:txBody>
      </p:sp>
      <p:sp>
        <p:nvSpPr>
          <p:cNvPr id="168969" name="Text Box 9"/>
          <p:cNvSpPr txBox="1">
            <a:spLocks noChangeArrowheads="1"/>
          </p:cNvSpPr>
          <p:nvPr/>
        </p:nvSpPr>
        <p:spPr bwMode="auto">
          <a:xfrm>
            <a:off x="6705600" y="3581401"/>
            <a:ext cx="2819400" cy="519113"/>
          </a:xfrm>
          <a:prstGeom prst="rect">
            <a:avLst/>
          </a:prstGeom>
          <a:solidFill>
            <a:schemeClr val="bg1">
              <a:alpha val="3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FF"/>
                </a:solidFill>
                <a:ea typeface="黑体" panose="02010609060101010101" pitchFamily="49" charset="-122"/>
              </a:rPr>
              <a:t>湿地缩小，洪涝</a:t>
            </a:r>
          </a:p>
        </p:txBody>
      </p:sp>
    </p:spTree>
    <p:extLst>
      <p:ext uri="{BB962C8B-B14F-4D97-AF65-F5344CB8AC3E}">
        <p14:creationId xmlns:p14="http://schemas.microsoft.com/office/powerpoint/2010/main" val="217132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8967"/>
                                        </p:tgtEl>
                                        <p:attrNameLst>
                                          <p:attrName>style.visibility</p:attrName>
                                        </p:attrNameLst>
                                      </p:cBhvr>
                                      <p:to>
                                        <p:strVal val="visible"/>
                                      </p:to>
                                    </p:set>
                                    <p:animEffect transition="in" filter="blinds(horizontal)">
                                      <p:cBhvr>
                                        <p:cTn id="7" dur="500"/>
                                        <p:tgtEl>
                                          <p:spTgt spid="1689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8969"/>
                                        </p:tgtEl>
                                        <p:attrNameLst>
                                          <p:attrName>style.visibility</p:attrName>
                                        </p:attrNameLst>
                                      </p:cBhvr>
                                      <p:to>
                                        <p:strVal val="visible"/>
                                      </p:to>
                                    </p:set>
                                    <p:animEffect transition="in" filter="blinds(horizontal)">
                                      <p:cBhvr>
                                        <p:cTn id="12" dur="500"/>
                                        <p:tgtEl>
                                          <p:spTgt spid="1689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8964"/>
                                        </p:tgtEl>
                                        <p:attrNameLst>
                                          <p:attrName>style.visibility</p:attrName>
                                        </p:attrNameLst>
                                      </p:cBhvr>
                                      <p:to>
                                        <p:strVal val="visible"/>
                                      </p:to>
                                    </p:set>
                                    <p:animEffect transition="in" filter="blinds(horizontal)">
                                      <p:cBhvr>
                                        <p:cTn id="17" dur="500"/>
                                        <p:tgtEl>
                                          <p:spTgt spid="168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4" grpId="0" animBg="1"/>
      <p:bldP spid="168967" grpId="0" animBg="1"/>
      <p:bldP spid="16896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p:cNvGraphicFramePr/>
          <p:nvPr/>
        </p:nvGraphicFramePr>
        <p:xfrm>
          <a:off x="1809720" y="1142984"/>
          <a:ext cx="8858280" cy="5072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265043" y="185530"/>
            <a:ext cx="8189844" cy="707886"/>
          </a:xfrm>
          <a:prstGeom prst="rect">
            <a:avLst/>
          </a:prstGeom>
          <a:noFill/>
        </p:spPr>
        <p:txBody>
          <a:bodyPr wrap="square" rtlCol="0">
            <a:spAutoFit/>
          </a:bodyPr>
          <a:lstStyle/>
          <a:p>
            <a:r>
              <a:rPr lang="zh-CN" altLang="en-US" sz="4000" b="1" dirty="0" smtClean="0"/>
              <a:t>四、环境污染</a:t>
            </a:r>
            <a:endParaRPr lang="zh-CN" altLang="en-US" sz="4000" b="1" dirty="0"/>
          </a:p>
        </p:txBody>
      </p:sp>
    </p:spTree>
    <p:extLst>
      <p:ext uri="{BB962C8B-B14F-4D97-AF65-F5344CB8AC3E}">
        <p14:creationId xmlns:p14="http://schemas.microsoft.com/office/powerpoint/2010/main" val="2307990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idx="4294967295"/>
          </p:nvPr>
        </p:nvSpPr>
        <p:spPr>
          <a:xfrm>
            <a:off x="5953125" y="5786438"/>
            <a:ext cx="3714750" cy="571500"/>
          </a:xfrm>
        </p:spPr>
        <p:txBody>
          <a:bodyPr vert="horz" lIns="0" tIns="45720" rIns="0" bIns="0" rtlCol="0" anchor="b">
            <a:normAutofit/>
          </a:bodyPr>
          <a:lstStyle/>
          <a:p>
            <a:pPr eaLnBrk="1" hangingPunct="1"/>
            <a:r>
              <a:rPr lang="zh-CN" altLang="en-US" sz="1900">
                <a:latin typeface="隶书" panose="02010509060101010101" pitchFamily="49" charset="-122"/>
              </a:rPr>
              <a:t>葫芦如此猖獗（四川）</a:t>
            </a:r>
          </a:p>
        </p:txBody>
      </p:sp>
      <p:pic>
        <p:nvPicPr>
          <p:cNvPr id="5" name="图片 4" descr="cg070606014.jpg"/>
          <p:cNvPicPr>
            <a:picLocks noChangeAspect="1"/>
          </p:cNvPicPr>
          <p:nvPr/>
        </p:nvPicPr>
        <p:blipFill>
          <a:blip r:embed="rId2" cstate="print"/>
          <a:stretch>
            <a:fillRect/>
          </a:stretch>
        </p:blipFill>
        <p:spPr>
          <a:xfrm>
            <a:off x="2738414" y="1214423"/>
            <a:ext cx="6929486" cy="46196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标题 1"/>
          <p:cNvSpPr txBox="1">
            <a:spLocks/>
          </p:cNvSpPr>
          <p:nvPr/>
        </p:nvSpPr>
        <p:spPr>
          <a:xfrm>
            <a:off x="1524000" y="1"/>
            <a:ext cx="9144000" cy="1071563"/>
          </a:xfrm>
          <a:prstGeom prst="rect">
            <a:avLst/>
          </a:prstGeom>
          <a:solidFill>
            <a:schemeClr val="bg1"/>
          </a:solidFill>
        </p:spPr>
        <p:txBody>
          <a:bodyPr lIns="0" rIns="0" bIns="0" anchor="b">
            <a:normAutofit/>
          </a:bodyPr>
          <a:lstStyle/>
          <a:p>
            <a:pPr>
              <a:defRPr/>
            </a:pPr>
            <a:r>
              <a:rPr lang="zh-CN" altLang="en-US" sz="5000" dirty="0">
                <a:solidFill>
                  <a:schemeClr val="tx2"/>
                </a:solidFill>
                <a:latin typeface="+mj-lt"/>
                <a:ea typeface="+mj-ea"/>
                <a:cs typeface="+mj-cs"/>
              </a:rPr>
              <a:t>你为何长得这么快？</a:t>
            </a:r>
          </a:p>
        </p:txBody>
      </p:sp>
      <p:pic>
        <p:nvPicPr>
          <p:cNvPr id="1026" name="ShockwaveFlash1"/>
          <p:cNvPicPr preferRelativeResize="0">
            <a:picLocks noChangeArrowheads="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4400" y="0"/>
            <a:ext cx="863600" cy="5032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743976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cg070606016.jpg"/>
          <p:cNvPicPr>
            <a:picLocks noGrp="1" noChangeAspect="1"/>
          </p:cNvPicPr>
          <p:nvPr>
            <p:ph idx="4294967295"/>
          </p:nvPr>
        </p:nvPicPr>
        <p:blipFill>
          <a:blip r:embed="rId2" cstate="print"/>
          <a:stretch>
            <a:fillRect/>
          </a:stretch>
        </p:blipFill>
        <p:spPr>
          <a:xfrm>
            <a:off x="2524100" y="1142985"/>
            <a:ext cx="7358114" cy="4905409"/>
          </a:xfrm>
          <a:solidFill>
            <a:srgbClr val="FFFFFF">
              <a:shade val="85000"/>
            </a:srgbClr>
          </a:solidFill>
          <a:ln w="88900" cap="sq">
            <a:solidFill>
              <a:srgbClr val="FFFFFF"/>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标题 1"/>
          <p:cNvSpPr txBox="1">
            <a:spLocks/>
          </p:cNvSpPr>
          <p:nvPr/>
        </p:nvSpPr>
        <p:spPr>
          <a:xfrm>
            <a:off x="1524000" y="1"/>
            <a:ext cx="9144000" cy="1071563"/>
          </a:xfrm>
          <a:prstGeom prst="rect">
            <a:avLst/>
          </a:prstGeom>
          <a:solidFill>
            <a:schemeClr val="bg1"/>
          </a:solidFill>
        </p:spPr>
        <p:txBody>
          <a:bodyPr lIns="0" rIns="0" bIns="0" anchor="b">
            <a:normAutofit/>
          </a:bodyPr>
          <a:lstStyle/>
          <a:p>
            <a:pPr>
              <a:defRPr/>
            </a:pPr>
            <a:r>
              <a:rPr lang="zh-CN" altLang="en-US" sz="5000" dirty="0">
                <a:solidFill>
                  <a:schemeClr val="tx2"/>
                </a:solidFill>
                <a:latin typeface="+mj-lt"/>
                <a:ea typeface="+mj-ea"/>
                <a:cs typeface="+mj-cs"/>
              </a:rPr>
              <a:t>你今天怎么啦？</a:t>
            </a:r>
          </a:p>
        </p:txBody>
      </p:sp>
      <p:pic>
        <p:nvPicPr>
          <p:cNvPr id="2050" name="ShockwaveFlash1"/>
          <p:cNvPicPr preferRelativeResize="0">
            <a:picLocks noChangeArrowheads="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4400" y="0"/>
            <a:ext cx="863600" cy="5032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63826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idx="4294967295"/>
          </p:nvPr>
        </p:nvSpPr>
        <p:spPr>
          <a:xfrm>
            <a:off x="2095500" y="5214938"/>
            <a:ext cx="2928938" cy="1143000"/>
          </a:xfrm>
        </p:spPr>
        <p:txBody>
          <a:bodyPr vert="horz" lIns="0" tIns="45720" rIns="0" bIns="0" rtlCol="0" anchor="b">
            <a:normAutofit/>
          </a:bodyPr>
          <a:lstStyle/>
          <a:p>
            <a:pPr eaLnBrk="1" hangingPunct="1"/>
            <a:r>
              <a:rPr lang="zh-CN" altLang="en-US" sz="3800"/>
              <a:t>这样的水，</a:t>
            </a:r>
            <a:br>
              <a:rPr lang="zh-CN" altLang="en-US" sz="3800"/>
            </a:br>
            <a:r>
              <a:rPr lang="zh-CN" altLang="en-US" sz="3800"/>
              <a:t>怎能饮用？</a:t>
            </a:r>
          </a:p>
        </p:txBody>
      </p:sp>
      <p:pic>
        <p:nvPicPr>
          <p:cNvPr id="4" name="内容占位符 3" descr="cg070606009.jpg"/>
          <p:cNvPicPr>
            <a:picLocks noGrp="1" noChangeAspect="1"/>
          </p:cNvPicPr>
          <p:nvPr>
            <p:ph idx="4294967295"/>
          </p:nvPr>
        </p:nvPicPr>
        <p:blipFill>
          <a:blip r:embed="rId2" cstate="print"/>
          <a:stretch>
            <a:fillRect/>
          </a:stretch>
        </p:blipFill>
        <p:spPr>
          <a:xfrm>
            <a:off x="1524000" y="0"/>
            <a:ext cx="4000496" cy="4712364"/>
          </a:xfrm>
          <a:effectLst>
            <a:softEdge rad="112500"/>
          </a:effectLst>
        </p:spPr>
      </p:pic>
      <p:pic>
        <p:nvPicPr>
          <p:cNvPr id="5" name="内容占位符 3" descr="cg070606015.jpg"/>
          <p:cNvPicPr>
            <a:picLocks noChangeAspect="1"/>
          </p:cNvPicPr>
          <p:nvPr/>
        </p:nvPicPr>
        <p:blipFill>
          <a:blip r:embed="rId3" cstate="print"/>
          <a:stretch>
            <a:fillRect/>
          </a:stretch>
        </p:blipFill>
        <p:spPr>
          <a:xfrm>
            <a:off x="5524496" y="3238500"/>
            <a:ext cx="5143504" cy="3619500"/>
          </a:xfrm>
          <a:prstGeom prst="rect">
            <a:avLst/>
          </a:prstGeom>
          <a:ln>
            <a:noFill/>
          </a:ln>
          <a:effectLst>
            <a:softEdge rad="112500"/>
          </a:effectLst>
        </p:spPr>
      </p:pic>
      <p:sp>
        <p:nvSpPr>
          <p:cNvPr id="6" name="标题 1"/>
          <p:cNvSpPr txBox="1">
            <a:spLocks/>
          </p:cNvSpPr>
          <p:nvPr/>
        </p:nvSpPr>
        <p:spPr>
          <a:xfrm>
            <a:off x="6738939" y="1500188"/>
            <a:ext cx="3000375" cy="1143000"/>
          </a:xfrm>
          <a:prstGeom prst="rect">
            <a:avLst/>
          </a:prstGeom>
        </p:spPr>
        <p:txBody>
          <a:bodyPr lIns="0" rIns="0" bIns="0" anchor="b"/>
          <a:lstStyle/>
          <a:p>
            <a:pPr>
              <a:defRPr/>
            </a:pPr>
            <a:r>
              <a:rPr lang="zh-CN" altLang="en-US" sz="4400" dirty="0">
                <a:solidFill>
                  <a:schemeClr val="tx2"/>
                </a:solidFill>
                <a:latin typeface="+mj-lt"/>
                <a:ea typeface="+mj-ea"/>
                <a:cs typeface="+mj-cs"/>
              </a:rPr>
              <a:t>这种农田，</a:t>
            </a:r>
            <a:endParaRPr lang="en-US" altLang="zh-CN" sz="4400" dirty="0">
              <a:solidFill>
                <a:schemeClr val="tx2"/>
              </a:solidFill>
              <a:latin typeface="+mj-lt"/>
              <a:ea typeface="+mj-ea"/>
              <a:cs typeface="+mj-cs"/>
            </a:endParaRPr>
          </a:p>
          <a:p>
            <a:pPr>
              <a:defRPr/>
            </a:pPr>
            <a:r>
              <a:rPr lang="zh-CN" altLang="en-US" sz="4400" dirty="0">
                <a:solidFill>
                  <a:schemeClr val="tx2"/>
                </a:solidFill>
                <a:latin typeface="+mj-lt"/>
                <a:ea typeface="+mj-ea"/>
                <a:cs typeface="+mj-cs"/>
              </a:rPr>
              <a:t>怎能耕种？</a:t>
            </a:r>
          </a:p>
        </p:txBody>
      </p:sp>
      <p:pic>
        <p:nvPicPr>
          <p:cNvPr id="3074" name="ShockwaveFlash1"/>
          <p:cNvPicPr preferRelativeResize="0">
            <a:picLocks noChangeArrowheads="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04400" y="0"/>
            <a:ext cx="863600" cy="5032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58123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idx="4294967295"/>
          </p:nvPr>
        </p:nvSpPr>
        <p:spPr>
          <a:xfrm>
            <a:off x="2667000" y="5786438"/>
            <a:ext cx="7329488" cy="652462"/>
          </a:xfrm>
        </p:spPr>
        <p:txBody>
          <a:bodyPr vert="horz" lIns="0" tIns="45720" rIns="0" bIns="0" rtlCol="0" anchor="b">
            <a:normAutofit/>
          </a:bodyPr>
          <a:lstStyle/>
          <a:p>
            <a:pPr eaLnBrk="1" hangingPunct="1"/>
            <a:r>
              <a:rPr lang="zh-CN" altLang="en-US" sz="3900"/>
              <a:t>曾今清澈的小溪已被污染</a:t>
            </a:r>
          </a:p>
        </p:txBody>
      </p:sp>
      <p:pic>
        <p:nvPicPr>
          <p:cNvPr id="4" name="内容占位符 3" descr="cg070606020.jpg"/>
          <p:cNvPicPr>
            <a:picLocks noGrp="1" noChangeAspect="1"/>
          </p:cNvPicPr>
          <p:nvPr>
            <p:ph idx="4294967295"/>
          </p:nvPr>
        </p:nvPicPr>
        <p:blipFill>
          <a:blip r:embed="rId2"/>
          <a:stretch>
            <a:fillRect/>
          </a:stretch>
        </p:blipFill>
        <p:spPr>
          <a:xfrm>
            <a:off x="2132013" y="500064"/>
            <a:ext cx="7821612" cy="5214937"/>
          </a:xfrm>
          <a:effectLst>
            <a:outerShdw blurRad="292100" dist="139700" dir="2700000" algn="tl" rotWithShape="0">
              <a:srgbClr val="333333">
                <a:alpha val="65000"/>
              </a:srgbClr>
            </a:outerShdw>
          </a:effectLst>
        </p:spPr>
      </p:pic>
      <p:pic>
        <p:nvPicPr>
          <p:cNvPr id="4098" name="ShockwaveFlash1"/>
          <p:cNvPicPr preferRelativeResize="0">
            <a:picLocks noChangeArrowheads="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4400" y="-26988"/>
            <a:ext cx="863600" cy="5032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70833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idx="4294967295"/>
          </p:nvPr>
        </p:nvSpPr>
        <p:spPr>
          <a:xfrm>
            <a:off x="1738314" y="5572126"/>
            <a:ext cx="8929687" cy="714375"/>
          </a:xfrm>
        </p:spPr>
        <p:txBody>
          <a:bodyPr vert="horz" lIns="0" tIns="45720" rIns="0" bIns="0" rtlCol="0" anchor="b">
            <a:normAutofit/>
          </a:bodyPr>
          <a:lstStyle/>
          <a:p>
            <a:pPr eaLnBrk="1" hangingPunct="1"/>
            <a:r>
              <a:rPr lang="zh-CN" altLang="en-US" sz="3900"/>
              <a:t>如今的小河，如今的桨，如此沉重</a:t>
            </a:r>
          </a:p>
        </p:txBody>
      </p:sp>
      <p:pic>
        <p:nvPicPr>
          <p:cNvPr id="4" name="内容占位符 3" descr="cg070606010.jpg"/>
          <p:cNvPicPr>
            <a:picLocks noGrp="1" noChangeAspect="1"/>
          </p:cNvPicPr>
          <p:nvPr>
            <p:ph idx="4294967295"/>
          </p:nvPr>
        </p:nvPicPr>
        <p:blipFill>
          <a:blip r:embed="rId2"/>
          <a:stretch>
            <a:fillRect/>
          </a:stretch>
        </p:blipFill>
        <p:spPr>
          <a:xfrm>
            <a:off x="2667001" y="428626"/>
            <a:ext cx="7180263" cy="4786313"/>
          </a:xfrm>
          <a:effectLst>
            <a:outerShdw blurRad="292100" dist="139700" dir="2700000" algn="tl" rotWithShape="0">
              <a:srgbClr val="333333">
                <a:alpha val="65000"/>
              </a:srgbClr>
            </a:outerShdw>
          </a:effectLst>
        </p:spPr>
      </p:pic>
      <p:pic>
        <p:nvPicPr>
          <p:cNvPr id="5122" name="ShockwaveFlash1"/>
          <p:cNvPicPr preferRelativeResize="0">
            <a:picLocks noChangeArrowheads="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4400" y="0"/>
            <a:ext cx="863600" cy="5032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706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Oval 2"/>
          <p:cNvSpPr>
            <a:spLocks noChangeArrowheads="1"/>
          </p:cNvSpPr>
          <p:nvPr/>
        </p:nvSpPr>
        <p:spPr bwMode="auto">
          <a:xfrm>
            <a:off x="5975350" y="596900"/>
            <a:ext cx="4114800" cy="4419600"/>
          </a:xfrm>
          <a:prstGeom prst="ellipse">
            <a:avLst/>
          </a:prstGeom>
          <a:noFill/>
          <a:ln w="76200">
            <a:solidFill>
              <a:srgbClr val="FF0000"/>
            </a:solidFill>
            <a:round/>
            <a:headEnd/>
            <a:tailEnd/>
          </a:ln>
          <a:effectLst/>
        </p:spPr>
        <p:txBody>
          <a:bodyPr wrap="none" anchor="ctr"/>
          <a:lstStyle/>
          <a:p>
            <a:endParaRPr lang="zh-CN" altLang="en-US"/>
          </a:p>
        </p:txBody>
      </p:sp>
      <p:sp>
        <p:nvSpPr>
          <p:cNvPr id="84995" name="Oval 3"/>
          <p:cNvSpPr>
            <a:spLocks noChangeArrowheads="1"/>
          </p:cNvSpPr>
          <p:nvPr/>
        </p:nvSpPr>
        <p:spPr bwMode="auto">
          <a:xfrm>
            <a:off x="4800600" y="1752600"/>
            <a:ext cx="4038600" cy="4191000"/>
          </a:xfrm>
          <a:prstGeom prst="ellipse">
            <a:avLst/>
          </a:prstGeom>
          <a:noFill/>
          <a:ln w="76200">
            <a:solidFill>
              <a:srgbClr val="008000"/>
            </a:solidFill>
            <a:round/>
            <a:headEnd/>
            <a:tailEnd/>
          </a:ln>
          <a:effectLst/>
        </p:spPr>
        <p:txBody>
          <a:bodyPr wrap="none" anchor="ctr"/>
          <a:lstStyle/>
          <a:p>
            <a:pPr algn="ctr">
              <a:lnSpc>
                <a:spcPct val="85000"/>
              </a:lnSpc>
            </a:pPr>
            <a:endParaRPr kumimoji="1" lang="zh-CN" altLang="zh-CN" sz="2800" b="1">
              <a:latin typeface="黑体" pitchFamily="49" charset="-122"/>
              <a:ea typeface="黑体" pitchFamily="49" charset="-122"/>
            </a:endParaRPr>
          </a:p>
        </p:txBody>
      </p:sp>
      <p:sp>
        <p:nvSpPr>
          <p:cNvPr id="84996" name="Oval 4"/>
          <p:cNvSpPr>
            <a:spLocks noChangeArrowheads="1"/>
          </p:cNvSpPr>
          <p:nvPr/>
        </p:nvSpPr>
        <p:spPr bwMode="auto">
          <a:xfrm>
            <a:off x="3562351" y="685800"/>
            <a:ext cx="4113213" cy="4191000"/>
          </a:xfrm>
          <a:prstGeom prst="ellipse">
            <a:avLst/>
          </a:prstGeom>
          <a:noFill/>
          <a:ln w="76200">
            <a:solidFill>
              <a:srgbClr val="0000FF"/>
            </a:solidFill>
            <a:round/>
            <a:headEnd/>
            <a:tailEnd/>
          </a:ln>
          <a:effectLst/>
        </p:spPr>
        <p:txBody>
          <a:bodyPr wrap="none" anchor="ctr"/>
          <a:lstStyle/>
          <a:p>
            <a:pPr algn="ctr">
              <a:lnSpc>
                <a:spcPct val="85000"/>
              </a:lnSpc>
            </a:pPr>
            <a:endParaRPr kumimoji="1" lang="zh-CN" altLang="zh-CN" sz="2800" b="1">
              <a:latin typeface="黑体" pitchFamily="49" charset="-122"/>
              <a:ea typeface="黑体" pitchFamily="49" charset="-122"/>
            </a:endParaRPr>
          </a:p>
        </p:txBody>
      </p:sp>
      <p:sp>
        <p:nvSpPr>
          <p:cNvPr id="84997" name="Text Box 5"/>
          <p:cNvSpPr txBox="1">
            <a:spLocks noChangeArrowheads="1"/>
          </p:cNvSpPr>
          <p:nvPr/>
        </p:nvSpPr>
        <p:spPr bwMode="auto">
          <a:xfrm>
            <a:off x="7391400" y="914401"/>
            <a:ext cx="2057400" cy="1025525"/>
          </a:xfrm>
          <a:prstGeom prst="rect">
            <a:avLst/>
          </a:prstGeom>
          <a:noFill/>
          <a:ln w="9525">
            <a:noFill/>
            <a:miter lim="800000"/>
            <a:headEnd/>
            <a:tailEnd/>
          </a:ln>
          <a:effectLst/>
        </p:spPr>
        <p:txBody>
          <a:bodyPr>
            <a:spAutoFit/>
          </a:bodyPr>
          <a:lstStyle/>
          <a:p>
            <a:pPr>
              <a:lnSpc>
                <a:spcPct val="85000"/>
              </a:lnSpc>
            </a:pPr>
            <a:r>
              <a:rPr kumimoji="1" lang="zh-CN" altLang="en-US" sz="3600" b="1">
                <a:latin typeface="黑体" pitchFamily="49" charset="-122"/>
                <a:ea typeface="黑体" pitchFamily="49" charset="-122"/>
              </a:rPr>
              <a:t>煤、石油</a:t>
            </a:r>
          </a:p>
          <a:p>
            <a:pPr>
              <a:lnSpc>
                <a:spcPct val="85000"/>
              </a:lnSpc>
            </a:pPr>
            <a:r>
              <a:rPr kumimoji="1" lang="zh-CN" altLang="en-US" sz="3600" b="1">
                <a:latin typeface="黑体" pitchFamily="49" charset="-122"/>
                <a:ea typeface="黑体" pitchFamily="49" charset="-122"/>
              </a:rPr>
              <a:t>  天然气</a:t>
            </a:r>
          </a:p>
        </p:txBody>
      </p:sp>
      <p:sp>
        <p:nvSpPr>
          <p:cNvPr id="84998" name="Text Box 6"/>
          <p:cNvSpPr txBox="1">
            <a:spLocks noChangeArrowheads="1"/>
          </p:cNvSpPr>
          <p:nvPr/>
        </p:nvSpPr>
        <p:spPr bwMode="auto">
          <a:xfrm>
            <a:off x="6146800" y="1854201"/>
            <a:ext cx="1562100" cy="1766637"/>
          </a:xfrm>
          <a:prstGeom prst="rect">
            <a:avLst/>
          </a:prstGeom>
          <a:noFill/>
          <a:ln w="9525">
            <a:noFill/>
            <a:miter lim="800000"/>
            <a:headEnd/>
            <a:tailEnd/>
          </a:ln>
          <a:effectLst/>
        </p:spPr>
        <p:txBody>
          <a:bodyPr>
            <a:spAutoFit/>
          </a:bodyPr>
          <a:lstStyle/>
          <a:p>
            <a:pPr>
              <a:lnSpc>
                <a:spcPct val="85000"/>
              </a:lnSpc>
            </a:pPr>
            <a:r>
              <a:rPr kumimoji="1" lang="zh-CN" altLang="en-US" sz="3200" b="1">
                <a:latin typeface="黑体" pitchFamily="49" charset="-122"/>
                <a:ea typeface="黑体" pitchFamily="49" charset="-122"/>
              </a:rPr>
              <a:t>沼气</a:t>
            </a:r>
          </a:p>
          <a:p>
            <a:pPr>
              <a:lnSpc>
                <a:spcPct val="85000"/>
              </a:lnSpc>
            </a:pPr>
            <a:r>
              <a:rPr kumimoji="1" lang="zh-CN" altLang="en-US" sz="3200" b="1">
                <a:latin typeface="黑体" pitchFamily="49" charset="-122"/>
                <a:ea typeface="黑体" pitchFamily="49" charset="-122"/>
              </a:rPr>
              <a:t>风能</a:t>
            </a:r>
          </a:p>
          <a:p>
            <a:pPr>
              <a:lnSpc>
                <a:spcPct val="85000"/>
              </a:lnSpc>
            </a:pPr>
            <a:r>
              <a:rPr kumimoji="1" lang="zh-CN" altLang="en-US" sz="3200" b="1">
                <a:latin typeface="黑体" pitchFamily="49" charset="-122"/>
                <a:ea typeface="黑体" pitchFamily="49" charset="-122"/>
              </a:rPr>
              <a:t>海流能</a:t>
            </a:r>
          </a:p>
          <a:p>
            <a:pPr>
              <a:lnSpc>
                <a:spcPct val="85000"/>
              </a:lnSpc>
            </a:pPr>
            <a:r>
              <a:rPr kumimoji="1" lang="zh-CN" altLang="en-US" sz="3200" b="1">
                <a:latin typeface="黑体" pitchFamily="49" charset="-122"/>
                <a:ea typeface="黑体" pitchFamily="49" charset="-122"/>
              </a:rPr>
              <a:t>太阳能</a:t>
            </a:r>
          </a:p>
        </p:txBody>
      </p:sp>
      <p:sp>
        <p:nvSpPr>
          <p:cNvPr id="84999" name="Text Box 7"/>
          <p:cNvSpPr txBox="1">
            <a:spLocks noChangeArrowheads="1"/>
          </p:cNvSpPr>
          <p:nvPr/>
        </p:nvSpPr>
        <p:spPr bwMode="auto">
          <a:xfrm>
            <a:off x="3962400" y="1905000"/>
            <a:ext cx="1219200" cy="558800"/>
          </a:xfrm>
          <a:prstGeom prst="rect">
            <a:avLst/>
          </a:prstGeom>
          <a:noFill/>
          <a:ln w="9525">
            <a:noFill/>
            <a:miter lim="800000"/>
            <a:headEnd/>
            <a:tailEnd/>
          </a:ln>
          <a:effectLst/>
        </p:spPr>
        <p:txBody>
          <a:bodyPr>
            <a:spAutoFit/>
          </a:bodyPr>
          <a:lstStyle/>
          <a:p>
            <a:pPr>
              <a:lnSpc>
                <a:spcPct val="85000"/>
              </a:lnSpc>
            </a:pPr>
            <a:r>
              <a:rPr kumimoji="1" lang="zh-CN" altLang="en-US" sz="3600" b="1">
                <a:latin typeface="黑体" pitchFamily="49" charset="-122"/>
                <a:ea typeface="黑体" pitchFamily="49" charset="-122"/>
              </a:rPr>
              <a:t>核能</a:t>
            </a:r>
          </a:p>
        </p:txBody>
      </p:sp>
      <p:sp>
        <p:nvSpPr>
          <p:cNvPr id="85000" name="Text Box 8"/>
          <p:cNvSpPr txBox="1">
            <a:spLocks noChangeArrowheads="1"/>
          </p:cNvSpPr>
          <p:nvPr/>
        </p:nvSpPr>
        <p:spPr bwMode="auto">
          <a:xfrm>
            <a:off x="7340600" y="3775075"/>
            <a:ext cx="1447800" cy="920750"/>
          </a:xfrm>
          <a:prstGeom prst="rect">
            <a:avLst/>
          </a:prstGeom>
          <a:noFill/>
          <a:ln w="9525">
            <a:noFill/>
            <a:miter lim="800000"/>
            <a:headEnd/>
            <a:tailEnd/>
          </a:ln>
          <a:effectLst/>
        </p:spPr>
        <p:txBody>
          <a:bodyPr>
            <a:spAutoFit/>
          </a:bodyPr>
          <a:lstStyle/>
          <a:p>
            <a:pPr eaLnBrk="0" hangingPunct="0">
              <a:lnSpc>
                <a:spcPct val="85000"/>
              </a:lnSpc>
            </a:pPr>
            <a:r>
              <a:rPr kumimoji="1" lang="zh-CN" altLang="en-US" sz="3200" b="1">
                <a:latin typeface="黑体" pitchFamily="49" charset="-122"/>
                <a:ea typeface="黑体" pitchFamily="49" charset="-122"/>
              </a:rPr>
              <a:t>水能</a:t>
            </a:r>
          </a:p>
          <a:p>
            <a:pPr eaLnBrk="0" hangingPunct="0">
              <a:lnSpc>
                <a:spcPct val="85000"/>
              </a:lnSpc>
            </a:pPr>
            <a:r>
              <a:rPr kumimoji="1" lang="zh-CN" altLang="en-US" sz="3200" b="1">
                <a:latin typeface="黑体" pitchFamily="49" charset="-122"/>
                <a:ea typeface="黑体" pitchFamily="49" charset="-122"/>
              </a:rPr>
              <a:t>生物能</a:t>
            </a:r>
          </a:p>
        </p:txBody>
      </p:sp>
      <p:sp>
        <p:nvSpPr>
          <p:cNvPr id="85001" name="Text Box 9"/>
          <p:cNvSpPr txBox="1">
            <a:spLocks noChangeArrowheads="1"/>
          </p:cNvSpPr>
          <p:nvPr/>
        </p:nvSpPr>
        <p:spPr bwMode="auto">
          <a:xfrm>
            <a:off x="2263626" y="609601"/>
            <a:ext cx="849463" cy="3288721"/>
          </a:xfrm>
          <a:prstGeom prst="rect">
            <a:avLst/>
          </a:prstGeom>
          <a:noFill/>
          <a:ln w="38100">
            <a:solidFill>
              <a:srgbClr val="486818"/>
            </a:solidFill>
            <a:miter lim="800000"/>
            <a:headEnd/>
            <a:tailEnd/>
          </a:ln>
          <a:effectLst/>
        </p:spPr>
        <p:txBody>
          <a:bodyPr vert="eaVert" wrap="none">
            <a:spAutoFit/>
          </a:bodyPr>
          <a:lstStyle/>
          <a:p>
            <a:pPr>
              <a:lnSpc>
                <a:spcPct val="120000"/>
              </a:lnSpc>
            </a:pPr>
            <a:r>
              <a:rPr kumimoji="1" lang="en-US" altLang="zh-CN" sz="3600" b="1">
                <a:latin typeface="黑体" pitchFamily="49" charset="-122"/>
                <a:ea typeface="黑体" pitchFamily="49" charset="-122"/>
              </a:rPr>
              <a:t> </a:t>
            </a:r>
            <a:r>
              <a:rPr kumimoji="1" lang="zh-CN" altLang="en-US" sz="3600" b="1">
                <a:solidFill>
                  <a:srgbClr val="FF0000"/>
                </a:solidFill>
                <a:latin typeface="黑体" pitchFamily="49" charset="-122"/>
                <a:ea typeface="黑体" pitchFamily="49" charset="-122"/>
              </a:rPr>
              <a:t>能源资源分类 </a:t>
            </a:r>
          </a:p>
        </p:txBody>
      </p:sp>
      <p:sp>
        <p:nvSpPr>
          <p:cNvPr id="85002" name="Text Box 10"/>
          <p:cNvSpPr txBox="1">
            <a:spLocks noChangeArrowheads="1"/>
          </p:cNvSpPr>
          <p:nvPr/>
        </p:nvSpPr>
        <p:spPr bwMode="auto">
          <a:xfrm>
            <a:off x="4876800" y="3733800"/>
            <a:ext cx="1447800" cy="819150"/>
          </a:xfrm>
          <a:prstGeom prst="rect">
            <a:avLst/>
          </a:prstGeom>
          <a:noFill/>
          <a:ln w="9525">
            <a:noFill/>
            <a:miter lim="800000"/>
            <a:headEnd/>
            <a:tailEnd/>
          </a:ln>
          <a:effectLst/>
        </p:spPr>
        <p:txBody>
          <a:bodyPr>
            <a:spAutoFit/>
          </a:bodyPr>
          <a:lstStyle/>
          <a:p>
            <a:pPr algn="ctr">
              <a:lnSpc>
                <a:spcPct val="85000"/>
              </a:lnSpc>
            </a:pPr>
            <a:r>
              <a:rPr kumimoji="1" lang="zh-CN" altLang="en-US" sz="2800" b="1">
                <a:latin typeface="黑体" pitchFamily="49" charset="-122"/>
                <a:ea typeface="黑体" pitchFamily="49" charset="-122"/>
              </a:rPr>
              <a:t>潮汐能</a:t>
            </a:r>
          </a:p>
          <a:p>
            <a:pPr algn="ctr">
              <a:lnSpc>
                <a:spcPct val="85000"/>
              </a:lnSpc>
            </a:pPr>
            <a:r>
              <a:rPr kumimoji="1" lang="zh-CN" altLang="en-US" sz="2800" b="1">
                <a:latin typeface="黑体" pitchFamily="49" charset="-122"/>
                <a:ea typeface="黑体" pitchFamily="49" charset="-122"/>
              </a:rPr>
              <a:t>地热</a:t>
            </a:r>
          </a:p>
        </p:txBody>
      </p:sp>
      <p:pic>
        <p:nvPicPr>
          <p:cNvPr id="85003" name="Picture 11"/>
          <p:cNvPicPr>
            <a:picLocks noChangeAspect="1" noChangeArrowheads="1"/>
          </p:cNvPicPr>
          <p:nvPr/>
        </p:nvPicPr>
        <p:blipFill>
          <a:blip r:embed="rId2" cstate="print"/>
          <a:srcRect/>
          <a:stretch>
            <a:fillRect/>
          </a:stretch>
        </p:blipFill>
        <p:spPr bwMode="auto">
          <a:xfrm>
            <a:off x="1905000" y="4648201"/>
            <a:ext cx="2514600" cy="1897063"/>
          </a:xfrm>
          <a:prstGeom prst="rect">
            <a:avLst/>
          </a:prstGeom>
          <a:noFill/>
        </p:spPr>
      </p:pic>
    </p:spTree>
    <p:extLst>
      <p:ext uri="{BB962C8B-B14F-4D97-AF65-F5344CB8AC3E}">
        <p14:creationId xmlns:p14="http://schemas.microsoft.com/office/powerpoint/2010/main" val="23963282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g070606014.jpg"/>
          <p:cNvPicPr>
            <a:picLocks noChangeAspect="1"/>
          </p:cNvPicPr>
          <p:nvPr/>
        </p:nvPicPr>
        <p:blipFill>
          <a:blip r:embed="rId2" cstate="print"/>
          <a:stretch>
            <a:fillRect/>
          </a:stretch>
        </p:blipFill>
        <p:spPr>
          <a:xfrm>
            <a:off x="1524000" y="0"/>
            <a:ext cx="3132000" cy="208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内容占位符 3" descr="cg070606016.jpg"/>
          <p:cNvPicPr>
            <a:picLocks noGrp="1" noChangeAspect="1"/>
          </p:cNvPicPr>
          <p:nvPr>
            <p:ph idx="4294967295"/>
          </p:nvPr>
        </p:nvPicPr>
        <p:blipFill>
          <a:blip r:embed="rId3" cstate="print"/>
          <a:stretch>
            <a:fillRect/>
          </a:stretch>
        </p:blipFill>
        <p:spPr>
          <a:xfrm>
            <a:off x="4738677" y="0"/>
            <a:ext cx="3132000" cy="2088000"/>
          </a:xfrm>
          <a:solidFill>
            <a:srgbClr val="FFFFFF">
              <a:shade val="85000"/>
            </a:srgbClr>
          </a:solidFill>
          <a:ln w="88900" cap="sq">
            <a:solidFill>
              <a:srgbClr val="FFFFFF"/>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内容占位符 3" descr="cg070606009.jpg"/>
          <p:cNvPicPr>
            <a:picLocks noChangeAspect="1"/>
          </p:cNvPicPr>
          <p:nvPr/>
        </p:nvPicPr>
        <p:blipFill>
          <a:blip r:embed="rId4" cstate="print"/>
          <a:stretch>
            <a:fillRect/>
          </a:stretch>
        </p:blipFill>
        <p:spPr>
          <a:xfrm>
            <a:off x="1524000" y="2143116"/>
            <a:ext cx="2285985" cy="2643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内容占位符 3" descr="cg070606015.jpg"/>
          <p:cNvPicPr>
            <a:picLocks noChangeAspect="1"/>
          </p:cNvPicPr>
          <p:nvPr/>
        </p:nvPicPr>
        <p:blipFill>
          <a:blip r:embed="rId5" cstate="print"/>
          <a:stretch>
            <a:fillRect/>
          </a:stretch>
        </p:blipFill>
        <p:spPr>
          <a:xfrm>
            <a:off x="8310578" y="2143116"/>
            <a:ext cx="2357422" cy="25003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内容占位符 3" descr="cg070606020.jpg"/>
          <p:cNvPicPr>
            <a:picLocks noChangeAspect="1"/>
          </p:cNvPicPr>
          <p:nvPr/>
        </p:nvPicPr>
        <p:blipFill>
          <a:blip r:embed="rId6" cstate="print"/>
          <a:stretch>
            <a:fillRect/>
          </a:stretch>
        </p:blipFill>
        <p:spPr>
          <a:xfrm>
            <a:off x="7881950" y="0"/>
            <a:ext cx="2786050" cy="208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内容占位符 3" descr="cg070606011.jpg"/>
          <p:cNvPicPr>
            <a:picLocks noChangeAspect="1"/>
          </p:cNvPicPr>
          <p:nvPr/>
        </p:nvPicPr>
        <p:blipFill>
          <a:blip r:embed="rId7" cstate="print"/>
          <a:stretch>
            <a:fillRect/>
          </a:stretch>
        </p:blipFill>
        <p:spPr>
          <a:xfrm>
            <a:off x="4595802" y="4762486"/>
            <a:ext cx="3143272" cy="2095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内容占位符 3" descr="cg070606012.jpg"/>
          <p:cNvPicPr>
            <a:picLocks noChangeAspect="1"/>
          </p:cNvPicPr>
          <p:nvPr/>
        </p:nvPicPr>
        <p:blipFill>
          <a:blip r:embed="rId8" cstate="print"/>
          <a:stretch>
            <a:fillRect/>
          </a:stretch>
        </p:blipFill>
        <p:spPr>
          <a:xfrm>
            <a:off x="7739074" y="4762800"/>
            <a:ext cx="2928926" cy="209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内容占位符 3" descr="cg070606010.jpg"/>
          <p:cNvPicPr>
            <a:picLocks noChangeAspect="1"/>
          </p:cNvPicPr>
          <p:nvPr/>
        </p:nvPicPr>
        <p:blipFill>
          <a:blip r:embed="rId9" cstate="print"/>
          <a:stretch>
            <a:fillRect/>
          </a:stretch>
        </p:blipFill>
        <p:spPr>
          <a:xfrm>
            <a:off x="1524000" y="4762505"/>
            <a:ext cx="3143240" cy="20954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6"/>
          <p:cNvSpPr>
            <a:spLocks noChangeArrowheads="1"/>
          </p:cNvSpPr>
          <p:nvPr/>
        </p:nvSpPr>
        <p:spPr bwMode="auto">
          <a:xfrm>
            <a:off x="3952860" y="2212012"/>
            <a:ext cx="4286280" cy="2431435"/>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endParaRPr lang="en-US" altLang="zh-CN"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华文新魏" pitchFamily="2" charset="-122"/>
            </a:endParaRPr>
          </a:p>
          <a:p>
            <a:pPr algn="ctr">
              <a:defRPr/>
            </a:pPr>
            <a:r>
              <a:rPr lang="zh-CN" altLang="en-US"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2" charset="-122"/>
                <a:ea typeface="黑体" pitchFamily="2" charset="-122"/>
              </a:rPr>
              <a:t>这些图片反映</a:t>
            </a:r>
            <a:endParaRPr lang="en-US" altLang="zh-CN"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2" charset="-122"/>
              <a:ea typeface="黑体" pitchFamily="2" charset="-122"/>
            </a:endParaRPr>
          </a:p>
          <a:p>
            <a:pPr algn="ctr">
              <a:defRPr/>
            </a:pPr>
            <a:r>
              <a:rPr lang="zh-CN" altLang="en-US"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黑体" pitchFamily="2" charset="-122"/>
                <a:ea typeface="黑体" pitchFamily="2" charset="-122"/>
              </a:rPr>
              <a:t>了什么问题？</a:t>
            </a:r>
            <a:endParaRPr lang="en-US" altLang="zh-CN"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华文新魏" pitchFamily="2" charset="-122"/>
            </a:endParaRPr>
          </a:p>
          <a:p>
            <a:pPr algn="ctr">
              <a:defRPr/>
            </a:pPr>
            <a:endParaRPr lang="zh-CN" alt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华文新魏" pitchFamily="2" charset="-122"/>
            </a:endParaRPr>
          </a:p>
        </p:txBody>
      </p:sp>
    </p:spTree>
    <p:extLst>
      <p:ext uri="{BB962C8B-B14F-4D97-AF65-F5344CB8AC3E}">
        <p14:creationId xmlns:p14="http://schemas.microsoft.com/office/powerpoint/2010/main" val="13672288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135" y="13441"/>
            <a:ext cx="8189844" cy="523220"/>
          </a:xfrm>
          <a:prstGeom prst="rect">
            <a:avLst/>
          </a:prstGeom>
          <a:noFill/>
        </p:spPr>
        <p:txBody>
          <a:bodyPr wrap="square" rtlCol="0">
            <a:spAutoFit/>
          </a:bodyPr>
          <a:lstStyle/>
          <a:p>
            <a:r>
              <a:rPr lang="zh-CN" altLang="en-US" sz="2800" b="1" dirty="0" smtClean="0"/>
              <a:t>四、环境污染</a:t>
            </a:r>
            <a:endParaRPr lang="zh-CN" altLang="en-US" sz="2800" b="1" dirty="0"/>
          </a:p>
        </p:txBody>
      </p:sp>
      <p:sp>
        <p:nvSpPr>
          <p:cNvPr id="3" name="文本框 2"/>
          <p:cNvSpPr txBox="1"/>
          <p:nvPr/>
        </p:nvSpPr>
        <p:spPr>
          <a:xfrm>
            <a:off x="2921605" y="549795"/>
            <a:ext cx="6321287" cy="523220"/>
          </a:xfrm>
          <a:prstGeom prst="rect">
            <a:avLst/>
          </a:prstGeom>
          <a:noFill/>
        </p:spPr>
        <p:txBody>
          <a:bodyPr wrap="square" rtlCol="0">
            <a:spAutoFit/>
          </a:bodyPr>
          <a:lstStyle/>
          <a:p>
            <a:r>
              <a:rPr lang="en-US" altLang="zh-CN" sz="2800" dirty="0" smtClean="0">
                <a:solidFill>
                  <a:srgbClr val="FF0000"/>
                </a:solidFill>
              </a:rPr>
              <a:t>1.</a:t>
            </a:r>
            <a:r>
              <a:rPr lang="zh-CN" altLang="en-US" sz="2800" dirty="0" smtClean="0">
                <a:solidFill>
                  <a:srgbClr val="FF0000"/>
                </a:solidFill>
              </a:rPr>
              <a:t>水体富营养化</a:t>
            </a:r>
            <a:endParaRPr lang="zh-CN" altLang="en-US" sz="2800" dirty="0">
              <a:solidFill>
                <a:srgbClr val="FF0000"/>
              </a:solidFill>
            </a:endParaRPr>
          </a:p>
        </p:txBody>
      </p:sp>
      <p:sp>
        <p:nvSpPr>
          <p:cNvPr id="4" name="Rectangle 6"/>
          <p:cNvSpPr>
            <a:spLocks noChangeArrowheads="1"/>
          </p:cNvSpPr>
          <p:nvPr/>
        </p:nvSpPr>
        <p:spPr bwMode="auto">
          <a:xfrm>
            <a:off x="1810045" y="3443288"/>
            <a:ext cx="2595562" cy="274637"/>
          </a:xfrm>
          <a:prstGeom prst="rect">
            <a:avLst/>
          </a:prstGeom>
          <a:noFill/>
          <a:ln w="9525">
            <a:noFill/>
            <a:miter lim="800000"/>
            <a:headEnd/>
            <a:tailEnd/>
          </a:ln>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在太湖边拍摄到的死鱼。 </a:t>
            </a:r>
          </a:p>
        </p:txBody>
      </p:sp>
      <p:sp>
        <p:nvSpPr>
          <p:cNvPr id="6" name="Rectangle 9"/>
          <p:cNvSpPr>
            <a:spLocks noChangeArrowheads="1"/>
          </p:cNvSpPr>
          <p:nvPr/>
        </p:nvSpPr>
        <p:spPr bwMode="auto">
          <a:xfrm>
            <a:off x="1830682" y="6583363"/>
            <a:ext cx="2365375" cy="274637"/>
          </a:xfrm>
          <a:prstGeom prst="rect">
            <a:avLst/>
          </a:prstGeom>
          <a:noFill/>
          <a:ln w="9525">
            <a:noFill/>
            <a:miter lim="800000"/>
            <a:headEnd/>
            <a:tailEnd/>
          </a:ln>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有关人员在打捞蓝藻。 </a:t>
            </a:r>
          </a:p>
        </p:txBody>
      </p:sp>
      <p:pic>
        <p:nvPicPr>
          <p:cNvPr id="7" name="Picture 10" descr="组图：太湖沿岸市县发动民众打捞蓝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582" y="3733800"/>
            <a:ext cx="4143375"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980FCF95922345A696ECF2525FF603A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929" y="3721101"/>
            <a:ext cx="4356652" cy="27892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组图：太湖沿岸市县发动民众打捞蓝藻"/>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1081" y="1109527"/>
            <a:ext cx="4508500" cy="239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组图：太湖沿岸市县发动民众打捞蓝藻"/>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8582" y="1109527"/>
            <a:ext cx="4000500" cy="21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4"/>
          <p:cNvSpPr/>
          <p:nvPr>
            <p:custDataLst>
              <p:tags r:id="rId1"/>
            </p:custDataLst>
          </p:nvPr>
        </p:nvSpPr>
        <p:spPr>
          <a:xfrm>
            <a:off x="-308439" y="521845"/>
            <a:ext cx="3230044" cy="584775"/>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algn="ctr" eaLnBrk="1" hangingPunct="1">
              <a:spcBef>
                <a:spcPct val="0"/>
              </a:spcBef>
              <a:buNone/>
            </a:pPr>
            <a:r>
              <a:rPr lang="zh-CN" altLang="en-US" b="1" dirty="0" smtClean="0">
                <a:latin typeface="微软雅黑" pitchFamily="34" charset="-122"/>
                <a:ea typeface="微软雅黑" pitchFamily="34" charset="-122"/>
              </a:rPr>
              <a:t>（一）水污染</a:t>
            </a:r>
            <a:endParaRPr lang="en-US" altLang="zh-CN"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85701384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24"/>
          <p:cNvSpPr txBox="1">
            <a:spLocks noChangeArrowheads="1"/>
          </p:cNvSpPr>
          <p:nvPr/>
        </p:nvSpPr>
        <p:spPr bwMode="auto">
          <a:xfrm>
            <a:off x="-549275" y="6042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Constantia" panose="02030602050306030303" pitchFamily="18" charset="0"/>
            </a:endParaRPr>
          </a:p>
        </p:txBody>
      </p:sp>
      <p:grpSp>
        <p:nvGrpSpPr>
          <p:cNvPr id="2" name="组合 21"/>
          <p:cNvGrpSpPr>
            <a:grpSpLocks/>
          </p:cNvGrpSpPr>
          <p:nvPr/>
        </p:nvGrpSpPr>
        <p:grpSpPr bwMode="auto">
          <a:xfrm>
            <a:off x="4368800" y="304800"/>
            <a:ext cx="4495800" cy="6262688"/>
            <a:chOff x="4368800" y="304800"/>
            <a:chExt cx="4495800" cy="6262688"/>
          </a:xfrm>
        </p:grpSpPr>
        <p:sp>
          <p:nvSpPr>
            <p:cNvPr id="14343" name="Text Box 7"/>
            <p:cNvSpPr txBox="1">
              <a:spLocks noChangeArrowheads="1"/>
            </p:cNvSpPr>
            <p:nvPr/>
          </p:nvSpPr>
          <p:spPr bwMode="auto">
            <a:xfrm>
              <a:off x="4495800" y="304800"/>
              <a:ext cx="2649538" cy="466725"/>
            </a:xfrm>
            <a:prstGeom prst="rect">
              <a:avLst/>
            </a:prstGeom>
            <a:solidFill>
              <a:srgbClr val="00FFFF"/>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Constantia" panose="02030602050306030303" pitchFamily="18" charset="0"/>
                </a:rPr>
                <a:t>(N</a:t>
              </a:r>
              <a:r>
                <a:rPr lang="zh-CN" altLang="en-US" sz="2400">
                  <a:latin typeface="Constantia" panose="02030602050306030303" pitchFamily="18" charset="0"/>
                </a:rPr>
                <a:t>、</a:t>
              </a:r>
              <a:r>
                <a:rPr lang="en-US" altLang="zh-CN" sz="2400">
                  <a:latin typeface="Constantia" panose="02030602050306030303" pitchFamily="18" charset="0"/>
                </a:rPr>
                <a:t>P)</a:t>
              </a:r>
              <a:r>
                <a:rPr lang="zh-CN" altLang="en-US" sz="2400">
                  <a:latin typeface="Constantia" panose="02030602050306030303" pitchFamily="18" charset="0"/>
                </a:rPr>
                <a:t>等营养物质</a:t>
              </a:r>
            </a:p>
          </p:txBody>
        </p:sp>
        <p:sp>
          <p:nvSpPr>
            <p:cNvPr id="14344" name="Freeform 10"/>
            <p:cNvSpPr>
              <a:spLocks/>
            </p:cNvSpPr>
            <p:nvPr/>
          </p:nvSpPr>
          <p:spPr bwMode="auto">
            <a:xfrm>
              <a:off x="5956300" y="762000"/>
              <a:ext cx="977900" cy="355600"/>
            </a:xfrm>
            <a:custGeom>
              <a:avLst/>
              <a:gdLst>
                <a:gd name="T0" fmla="*/ 139700 w 616"/>
                <a:gd name="T1" fmla="*/ 0 h 224"/>
                <a:gd name="T2" fmla="*/ 139700 w 616"/>
                <a:gd name="T3" fmla="*/ 304800 h 224"/>
                <a:gd name="T4" fmla="*/ 977900 w 616"/>
                <a:gd name="T5" fmla="*/ 304800 h 224"/>
                <a:gd name="T6" fmla="*/ 0 60000 65536"/>
                <a:gd name="T7" fmla="*/ 0 60000 65536"/>
                <a:gd name="T8" fmla="*/ 0 60000 65536"/>
                <a:gd name="T9" fmla="*/ 0 w 616"/>
                <a:gd name="T10" fmla="*/ 0 h 224"/>
                <a:gd name="T11" fmla="*/ 616 w 616"/>
                <a:gd name="T12" fmla="*/ 224 h 224"/>
              </a:gdLst>
              <a:ahLst/>
              <a:cxnLst>
                <a:cxn ang="T6">
                  <a:pos x="T0" y="T1"/>
                </a:cxn>
                <a:cxn ang="T7">
                  <a:pos x="T2" y="T3"/>
                </a:cxn>
                <a:cxn ang="T8">
                  <a:pos x="T4" y="T5"/>
                </a:cxn>
              </a:cxnLst>
              <a:rect l="T9" t="T10" r="T11" b="T12"/>
              <a:pathLst>
                <a:path w="616" h="224">
                  <a:moveTo>
                    <a:pt x="88" y="0"/>
                  </a:moveTo>
                  <a:cubicBezTo>
                    <a:pt x="44" y="80"/>
                    <a:pt x="0" y="160"/>
                    <a:pt x="88" y="192"/>
                  </a:cubicBezTo>
                  <a:cubicBezTo>
                    <a:pt x="176" y="224"/>
                    <a:pt x="396" y="208"/>
                    <a:pt x="616" y="192"/>
                  </a:cubicBezTo>
                </a:path>
              </a:pathLst>
            </a:custGeom>
            <a:noFill/>
            <a:ln w="28575">
              <a:solidFill>
                <a:srgbClr val="000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5" name="Text Box 11"/>
            <p:cNvSpPr txBox="1">
              <a:spLocks noChangeArrowheads="1"/>
            </p:cNvSpPr>
            <p:nvPr/>
          </p:nvSpPr>
          <p:spPr bwMode="auto">
            <a:xfrm>
              <a:off x="5943600" y="1114412"/>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latin typeface="Constantia" panose="02030602050306030303" pitchFamily="18" charset="0"/>
                </a:rPr>
                <a:t>进入</a:t>
              </a:r>
            </a:p>
          </p:txBody>
        </p:sp>
        <p:sp>
          <p:nvSpPr>
            <p:cNvPr id="14346" name="Text Box 13"/>
            <p:cNvSpPr txBox="1">
              <a:spLocks noChangeArrowheads="1"/>
            </p:cNvSpPr>
            <p:nvPr/>
          </p:nvSpPr>
          <p:spPr bwMode="auto">
            <a:xfrm>
              <a:off x="6934200" y="914400"/>
              <a:ext cx="1412875" cy="466725"/>
            </a:xfrm>
            <a:prstGeom prst="rect">
              <a:avLst/>
            </a:prstGeom>
            <a:solidFill>
              <a:srgbClr val="00FFFF"/>
            </a:solidFill>
            <a:ln w="9525">
              <a:solidFill>
                <a:srgbClr val="000000"/>
              </a:solid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Constantia" panose="02030602050306030303" pitchFamily="18" charset="0"/>
                </a:rPr>
                <a:t>缓流水体</a:t>
              </a:r>
            </a:p>
          </p:txBody>
        </p:sp>
        <p:sp>
          <p:nvSpPr>
            <p:cNvPr id="14347" name="Line 14"/>
            <p:cNvSpPr>
              <a:spLocks noChangeShapeType="1"/>
            </p:cNvSpPr>
            <p:nvPr/>
          </p:nvSpPr>
          <p:spPr bwMode="auto">
            <a:xfrm>
              <a:off x="7467600" y="1447800"/>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8" name="Text Box 16"/>
            <p:cNvSpPr txBox="1">
              <a:spLocks noChangeArrowheads="1"/>
            </p:cNvSpPr>
            <p:nvPr/>
          </p:nvSpPr>
          <p:spPr bwMode="auto">
            <a:xfrm>
              <a:off x="4419600" y="1600200"/>
              <a:ext cx="2022475" cy="466725"/>
            </a:xfrm>
            <a:prstGeom prst="rect">
              <a:avLst/>
            </a:prstGeom>
            <a:solidFill>
              <a:srgbClr val="00FFFF"/>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Constantia" panose="02030602050306030303" pitchFamily="18" charset="0"/>
                </a:rPr>
                <a:t>藻类大量繁殖</a:t>
              </a:r>
            </a:p>
          </p:txBody>
        </p:sp>
        <p:sp>
          <p:nvSpPr>
            <p:cNvPr id="14349" name="Line 17"/>
            <p:cNvSpPr>
              <a:spLocks noChangeShapeType="1"/>
            </p:cNvSpPr>
            <p:nvPr/>
          </p:nvSpPr>
          <p:spPr bwMode="auto">
            <a:xfrm flipH="1">
              <a:off x="6553200" y="1828800"/>
              <a:ext cx="914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0" name="Freeform 18"/>
            <p:cNvSpPr>
              <a:spLocks/>
            </p:cNvSpPr>
            <p:nvPr/>
          </p:nvSpPr>
          <p:spPr bwMode="auto">
            <a:xfrm>
              <a:off x="4368800" y="2133600"/>
              <a:ext cx="889000" cy="381000"/>
            </a:xfrm>
            <a:custGeom>
              <a:avLst/>
              <a:gdLst>
                <a:gd name="T0" fmla="*/ 127000 w 560"/>
                <a:gd name="T1" fmla="*/ 0 h 240"/>
                <a:gd name="T2" fmla="*/ 127000 w 560"/>
                <a:gd name="T3" fmla="*/ 152400 h 240"/>
                <a:gd name="T4" fmla="*/ 127000 w 560"/>
                <a:gd name="T5" fmla="*/ 304800 h 240"/>
                <a:gd name="T6" fmla="*/ 889000 w 560"/>
                <a:gd name="T7" fmla="*/ 381000 h 240"/>
                <a:gd name="T8" fmla="*/ 0 60000 65536"/>
                <a:gd name="T9" fmla="*/ 0 60000 65536"/>
                <a:gd name="T10" fmla="*/ 0 60000 65536"/>
                <a:gd name="T11" fmla="*/ 0 60000 65536"/>
                <a:gd name="T12" fmla="*/ 0 w 560"/>
                <a:gd name="T13" fmla="*/ 0 h 240"/>
                <a:gd name="T14" fmla="*/ 560 w 560"/>
                <a:gd name="T15" fmla="*/ 240 h 240"/>
              </a:gdLst>
              <a:ahLst/>
              <a:cxnLst>
                <a:cxn ang="T8">
                  <a:pos x="T0" y="T1"/>
                </a:cxn>
                <a:cxn ang="T9">
                  <a:pos x="T2" y="T3"/>
                </a:cxn>
                <a:cxn ang="T10">
                  <a:pos x="T4" y="T5"/>
                </a:cxn>
                <a:cxn ang="T11">
                  <a:pos x="T6" y="T7"/>
                </a:cxn>
              </a:cxnLst>
              <a:rect l="T12" t="T13" r="T14" b="T15"/>
              <a:pathLst>
                <a:path w="560" h="240">
                  <a:moveTo>
                    <a:pt x="80" y="0"/>
                  </a:moveTo>
                  <a:cubicBezTo>
                    <a:pt x="80" y="32"/>
                    <a:pt x="80" y="64"/>
                    <a:pt x="80" y="96"/>
                  </a:cubicBezTo>
                  <a:cubicBezTo>
                    <a:pt x="80" y="128"/>
                    <a:pt x="0" y="168"/>
                    <a:pt x="80" y="192"/>
                  </a:cubicBezTo>
                  <a:cubicBezTo>
                    <a:pt x="160" y="216"/>
                    <a:pt x="360" y="228"/>
                    <a:pt x="560" y="240"/>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1" name="Text Box 19"/>
            <p:cNvSpPr txBox="1">
              <a:spLocks noChangeArrowheads="1"/>
            </p:cNvSpPr>
            <p:nvPr/>
          </p:nvSpPr>
          <p:spPr bwMode="auto">
            <a:xfrm>
              <a:off x="4492630" y="2543172"/>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latin typeface="Constantia" panose="02030602050306030303" pitchFamily="18" charset="0"/>
                </a:rPr>
                <a:t>爆发</a:t>
              </a:r>
            </a:p>
          </p:txBody>
        </p:sp>
        <p:sp>
          <p:nvSpPr>
            <p:cNvPr id="14352" name="Text Box 20"/>
            <p:cNvSpPr txBox="1">
              <a:spLocks noChangeArrowheads="1"/>
            </p:cNvSpPr>
            <p:nvPr/>
          </p:nvSpPr>
          <p:spPr bwMode="auto">
            <a:xfrm>
              <a:off x="5334000" y="2343150"/>
              <a:ext cx="1717675" cy="466725"/>
            </a:xfrm>
            <a:prstGeom prst="rect">
              <a:avLst/>
            </a:prstGeom>
            <a:solidFill>
              <a:srgbClr val="FFFF00"/>
            </a:solidFill>
            <a:ln w="9525">
              <a:solidFill>
                <a:srgbClr val="003300"/>
              </a:solid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Constantia" panose="02030602050306030303" pitchFamily="18" charset="0"/>
                </a:rPr>
                <a:t>水华、赤潮</a:t>
              </a:r>
            </a:p>
          </p:txBody>
        </p:sp>
        <p:sp>
          <p:nvSpPr>
            <p:cNvPr id="14353" name="Freeform 21"/>
            <p:cNvSpPr>
              <a:spLocks/>
            </p:cNvSpPr>
            <p:nvPr/>
          </p:nvSpPr>
          <p:spPr bwMode="auto">
            <a:xfrm>
              <a:off x="7162800" y="2514600"/>
              <a:ext cx="381000" cy="1600200"/>
            </a:xfrm>
            <a:custGeom>
              <a:avLst/>
              <a:gdLst>
                <a:gd name="T0" fmla="*/ 0 w 240"/>
                <a:gd name="T1" fmla="*/ 228600 h 336"/>
                <a:gd name="T2" fmla="*/ 381000 w 240"/>
                <a:gd name="T3" fmla="*/ 228600 h 336"/>
                <a:gd name="T4" fmla="*/ 381000 w 240"/>
                <a:gd name="T5" fmla="*/ 1600200 h 336"/>
                <a:gd name="T6" fmla="*/ 0 60000 65536"/>
                <a:gd name="T7" fmla="*/ 0 60000 65536"/>
                <a:gd name="T8" fmla="*/ 0 60000 65536"/>
                <a:gd name="T9" fmla="*/ 0 w 240"/>
                <a:gd name="T10" fmla="*/ 0 h 336"/>
                <a:gd name="T11" fmla="*/ 240 w 240"/>
                <a:gd name="T12" fmla="*/ 336 h 336"/>
              </a:gdLst>
              <a:ahLst/>
              <a:cxnLst>
                <a:cxn ang="T6">
                  <a:pos x="T0" y="T1"/>
                </a:cxn>
                <a:cxn ang="T7">
                  <a:pos x="T2" y="T3"/>
                </a:cxn>
                <a:cxn ang="T8">
                  <a:pos x="T4" y="T5"/>
                </a:cxn>
              </a:cxnLst>
              <a:rect l="T9" t="T10" r="T11" b="T12"/>
              <a:pathLst>
                <a:path w="240" h="336">
                  <a:moveTo>
                    <a:pt x="0" y="48"/>
                  </a:moveTo>
                  <a:cubicBezTo>
                    <a:pt x="100" y="24"/>
                    <a:pt x="200" y="0"/>
                    <a:pt x="240" y="48"/>
                  </a:cubicBezTo>
                  <a:lnTo>
                    <a:pt x="240" y="336"/>
                  </a:lnTo>
                </a:path>
              </a:pathLst>
            </a:custGeom>
            <a:noFill/>
            <a:ln w="285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4" name="Text Box 22"/>
            <p:cNvSpPr txBox="1">
              <a:spLocks noChangeArrowheads="1"/>
            </p:cNvSpPr>
            <p:nvPr/>
          </p:nvSpPr>
          <p:spPr bwMode="auto">
            <a:xfrm>
              <a:off x="7015202" y="2849563"/>
              <a:ext cx="553998"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latin typeface="Constantia" panose="02030602050306030303" pitchFamily="18" charset="0"/>
                </a:rPr>
                <a:t>消耗氧气</a:t>
              </a:r>
            </a:p>
          </p:txBody>
        </p:sp>
        <p:sp>
          <p:nvSpPr>
            <p:cNvPr id="14355" name="Text Box 23"/>
            <p:cNvSpPr txBox="1">
              <a:spLocks noChangeArrowheads="1"/>
            </p:cNvSpPr>
            <p:nvPr/>
          </p:nvSpPr>
          <p:spPr bwMode="auto">
            <a:xfrm>
              <a:off x="7599402" y="2844800"/>
              <a:ext cx="553998"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latin typeface="Constantia" panose="02030602050306030303" pitchFamily="18" charset="0"/>
                </a:rPr>
                <a:t>遮蔽阳光</a:t>
              </a:r>
            </a:p>
          </p:txBody>
        </p:sp>
        <p:sp>
          <p:nvSpPr>
            <p:cNvPr id="14356" name="Text Box 25"/>
            <p:cNvSpPr txBox="1">
              <a:spLocks noChangeArrowheads="1"/>
            </p:cNvSpPr>
            <p:nvPr/>
          </p:nvSpPr>
          <p:spPr bwMode="auto">
            <a:xfrm>
              <a:off x="6858000" y="4191000"/>
              <a:ext cx="1717675" cy="831850"/>
            </a:xfrm>
            <a:prstGeom prst="rect">
              <a:avLst/>
            </a:prstGeom>
            <a:solidFill>
              <a:srgbClr val="00FFFF"/>
            </a:solidFill>
            <a:ln w="9525">
              <a:solidFill>
                <a:srgbClr val="000000"/>
              </a:solid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Constantia" panose="02030602050306030303" pitchFamily="18" charset="0"/>
                </a:rPr>
                <a:t>鱼类死亡、</a:t>
              </a:r>
            </a:p>
            <a:p>
              <a:pPr eaLnBrk="1" hangingPunct="1"/>
              <a:r>
                <a:rPr lang="zh-CN" altLang="en-US" sz="2400" b="1">
                  <a:latin typeface="Constantia" panose="02030602050306030303" pitchFamily="18" charset="0"/>
                </a:rPr>
                <a:t>水质变坏。</a:t>
              </a:r>
            </a:p>
          </p:txBody>
        </p:sp>
        <p:sp>
          <p:nvSpPr>
            <p:cNvPr id="14357" name="Freeform 26"/>
            <p:cNvSpPr>
              <a:spLocks/>
            </p:cNvSpPr>
            <p:nvPr/>
          </p:nvSpPr>
          <p:spPr bwMode="auto">
            <a:xfrm>
              <a:off x="6438900" y="5029200"/>
              <a:ext cx="723900" cy="939800"/>
            </a:xfrm>
            <a:custGeom>
              <a:avLst/>
              <a:gdLst>
                <a:gd name="T0" fmla="*/ 723900 w 456"/>
                <a:gd name="T1" fmla="*/ 0 h 592"/>
                <a:gd name="T2" fmla="*/ 342900 w 456"/>
                <a:gd name="T3" fmla="*/ 152400 h 592"/>
                <a:gd name="T4" fmla="*/ 38100 w 456"/>
                <a:gd name="T5" fmla="*/ 304800 h 592"/>
                <a:gd name="T6" fmla="*/ 114300 w 456"/>
                <a:gd name="T7" fmla="*/ 838200 h 592"/>
                <a:gd name="T8" fmla="*/ 723900 w 456"/>
                <a:gd name="T9" fmla="*/ 914400 h 592"/>
                <a:gd name="T10" fmla="*/ 0 60000 65536"/>
                <a:gd name="T11" fmla="*/ 0 60000 65536"/>
                <a:gd name="T12" fmla="*/ 0 60000 65536"/>
                <a:gd name="T13" fmla="*/ 0 60000 65536"/>
                <a:gd name="T14" fmla="*/ 0 60000 65536"/>
                <a:gd name="T15" fmla="*/ 0 w 456"/>
                <a:gd name="T16" fmla="*/ 0 h 592"/>
                <a:gd name="T17" fmla="*/ 456 w 456"/>
                <a:gd name="T18" fmla="*/ 592 h 592"/>
              </a:gdLst>
              <a:ahLst/>
              <a:cxnLst>
                <a:cxn ang="T10">
                  <a:pos x="T0" y="T1"/>
                </a:cxn>
                <a:cxn ang="T11">
                  <a:pos x="T2" y="T3"/>
                </a:cxn>
                <a:cxn ang="T12">
                  <a:pos x="T4" y="T5"/>
                </a:cxn>
                <a:cxn ang="T13">
                  <a:pos x="T6" y="T7"/>
                </a:cxn>
                <a:cxn ang="T14">
                  <a:pos x="T8" y="T9"/>
                </a:cxn>
              </a:cxnLst>
              <a:rect l="T15" t="T16" r="T17" b="T18"/>
              <a:pathLst>
                <a:path w="456" h="592">
                  <a:moveTo>
                    <a:pt x="456" y="0"/>
                  </a:moveTo>
                  <a:cubicBezTo>
                    <a:pt x="372" y="32"/>
                    <a:pt x="288" y="64"/>
                    <a:pt x="216" y="96"/>
                  </a:cubicBezTo>
                  <a:cubicBezTo>
                    <a:pt x="144" y="128"/>
                    <a:pt x="48" y="120"/>
                    <a:pt x="24" y="192"/>
                  </a:cubicBezTo>
                  <a:cubicBezTo>
                    <a:pt x="0" y="264"/>
                    <a:pt x="0" y="464"/>
                    <a:pt x="72" y="528"/>
                  </a:cubicBezTo>
                  <a:cubicBezTo>
                    <a:pt x="144" y="592"/>
                    <a:pt x="300" y="584"/>
                    <a:pt x="456" y="576"/>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8" name="WordArt 27"/>
            <p:cNvSpPr>
              <a:spLocks noChangeArrowheads="1" noChangeShapeType="1" noTextEdit="1"/>
            </p:cNvSpPr>
            <p:nvPr/>
          </p:nvSpPr>
          <p:spPr bwMode="auto">
            <a:xfrm rot="6620646">
              <a:off x="6451600" y="5373688"/>
              <a:ext cx="838200" cy="304800"/>
            </a:xfrm>
            <a:prstGeom prst="rect">
              <a:avLst/>
            </a:prstGeom>
          </p:spPr>
          <p:txBody>
            <a:bodyPr vert="eaVert" wrap="none" fromWordArt="1">
              <a:prstTxWarp prst="textPlain">
                <a:avLst>
                  <a:gd name="adj" fmla="val 50000"/>
                </a:avLst>
              </a:prstTxWarp>
            </a:bodyPr>
            <a:lstStyle/>
            <a:p>
              <a:pPr algn="ctr" fontAlgn="auto"/>
              <a:r>
                <a:rPr lang="zh-CN" altLang="en-US" sz="3600" kern="10">
                  <a:ln w="9525">
                    <a:solidFill>
                      <a:srgbClr val="000000"/>
                    </a:solidFill>
                    <a:round/>
                    <a:headEnd/>
                    <a:tailEnd/>
                  </a:ln>
                  <a:solidFill>
                    <a:srgbClr val="000000"/>
                  </a:solidFill>
                  <a:latin typeface="宋体" panose="02010600030101010101" pitchFamily="2" charset="-122"/>
                </a:rPr>
                <a:t>周而复始</a:t>
              </a:r>
            </a:p>
          </p:txBody>
        </p:sp>
        <p:sp>
          <p:nvSpPr>
            <p:cNvPr id="14359" name="Text Box 28"/>
            <p:cNvSpPr txBox="1">
              <a:spLocks noChangeArrowheads="1"/>
            </p:cNvSpPr>
            <p:nvPr/>
          </p:nvSpPr>
          <p:spPr bwMode="auto">
            <a:xfrm>
              <a:off x="7146925" y="5735638"/>
              <a:ext cx="1717675" cy="831850"/>
            </a:xfrm>
            <a:prstGeom prst="rect">
              <a:avLst/>
            </a:prstGeom>
            <a:solidFill>
              <a:srgbClr val="CC99FF"/>
            </a:solidFill>
            <a:ln w="9525">
              <a:solidFill>
                <a:srgbClr val="000000"/>
              </a:solid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Constantia" panose="02030602050306030303" pitchFamily="18" charset="0"/>
                </a:rPr>
                <a:t>水深变浅，</a:t>
              </a:r>
            </a:p>
            <a:p>
              <a:pPr eaLnBrk="1" hangingPunct="1"/>
              <a:r>
                <a:rPr lang="zh-CN" altLang="en-US" sz="2400" b="1">
                  <a:latin typeface="Constantia" panose="02030602050306030303" pitchFamily="18" charset="0"/>
                </a:rPr>
                <a:t>湖沼变迁。</a:t>
              </a:r>
            </a:p>
          </p:txBody>
        </p:sp>
      </p:grpSp>
      <p:pic>
        <p:nvPicPr>
          <p:cNvPr id="14341" name="Picture 29" descr="蓝藻"/>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1"/>
            <a:ext cx="4343400" cy="2881313"/>
          </a:xfrm>
          <a:prstGeom prst="rect">
            <a:avLst/>
          </a:prstGeom>
          <a:noFill/>
          <a:ln w="222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descr="huanbao0002"/>
          <p:cNvPicPr>
            <a:picLocks noChangeAspect="1" noChangeArrowheads="1"/>
          </p:cNvPicPr>
          <p:nvPr/>
        </p:nvPicPr>
        <p:blipFill>
          <a:blip r:embed="rId3" cstate="print">
            <a:lum bright="-12000" contrast="18000"/>
          </a:blip>
          <a:srcRect/>
          <a:stretch>
            <a:fillRect/>
          </a:stretch>
        </p:blipFill>
        <p:spPr bwMode="auto">
          <a:xfrm>
            <a:off x="0" y="3135234"/>
            <a:ext cx="6286512" cy="372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338" name="ShockwaveFlash1"/>
          <p:cNvPicPr preferRelativeResize="0">
            <a:picLocks noChangeArrowheads="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0400" y="0"/>
            <a:ext cx="863600" cy="5032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359925" y="503238"/>
            <a:ext cx="3902230" cy="3170099"/>
          </a:xfrm>
          <a:prstGeom prst="rect">
            <a:avLst/>
          </a:prstGeom>
        </p:spPr>
        <p:txBody>
          <a:bodyPr wrap="square">
            <a:spAutoFit/>
          </a:bodyPr>
          <a:lstStyle/>
          <a:p>
            <a:pPr lvl="0" indent="131763" eaLnBrk="0" fontAlgn="base" hangingPunct="0">
              <a:spcBef>
                <a:spcPct val="0"/>
              </a:spcBef>
              <a:spcAft>
                <a:spcPct val="0"/>
              </a:spcAft>
            </a:pPr>
            <a:r>
              <a:rPr lang="zh-CN" altLang="en-US" sz="2000" b="1" dirty="0">
                <a:solidFill>
                  <a:srgbClr val="000000"/>
                </a:solidFill>
                <a:latin typeface="宋体" panose="02010600030101010101" pitchFamily="2" charset="-122"/>
                <a:cs typeface="Times New Roman" panose="02020603050405020304" pitchFamily="18" charset="0"/>
              </a:rPr>
              <a:t>水体富营养化</a:t>
            </a:r>
            <a:r>
              <a:rPr lang="zh-CN" altLang="en-US" sz="2000" b="1" dirty="0">
                <a:latin typeface="宋体" panose="02010600030101010101" pitchFamily="2" charset="-122"/>
                <a:cs typeface="Times New Roman" panose="02020603050405020304" pitchFamily="18" charset="0"/>
              </a:rPr>
              <a:t>带来危害：</a:t>
            </a:r>
            <a:endParaRPr lang="zh-CN" altLang="en-US" sz="2000" dirty="0"/>
          </a:p>
          <a:p>
            <a:pPr lvl="0" indent="131763" eaLnBrk="0" fontAlgn="base" hangingPunct="0">
              <a:spcBef>
                <a:spcPct val="0"/>
              </a:spcBef>
              <a:spcAft>
                <a:spcPct val="0"/>
              </a:spcAft>
            </a:pPr>
            <a:r>
              <a:rPr lang="en-US" altLang="zh-CN" sz="2000" b="1" dirty="0">
                <a:latin typeface="宋体" panose="02010600030101010101" pitchFamily="2" charset="-122"/>
                <a:cs typeface="Times New Roman" panose="02020603050405020304" pitchFamily="18" charset="0"/>
              </a:rPr>
              <a:t>a  </a:t>
            </a:r>
            <a:r>
              <a:rPr lang="zh-CN" altLang="en-US" sz="2000" b="1" dirty="0">
                <a:latin typeface="宋体" panose="02010600030101010101" pitchFamily="2" charset="-122"/>
                <a:cs typeface="Times New Roman" panose="02020603050405020304" pitchFamily="18" charset="0"/>
              </a:rPr>
              <a:t>水生植物死亡，鱼类窒息、中毒死亡</a:t>
            </a:r>
            <a:r>
              <a:rPr lang="zh-CN" altLang="en-US" sz="2000" b="1" dirty="0" smtClean="0">
                <a:latin typeface="宋体" panose="02010600030101010101" pitchFamily="2" charset="-122"/>
                <a:cs typeface="Times New Roman" panose="02020603050405020304" pitchFamily="18" charset="0"/>
              </a:rPr>
              <a:t>，</a:t>
            </a:r>
            <a:endParaRPr lang="en-US" altLang="zh-CN" sz="2000" b="1" dirty="0" smtClean="0">
              <a:latin typeface="宋体" panose="02010600030101010101" pitchFamily="2" charset="-122"/>
              <a:cs typeface="Times New Roman" panose="02020603050405020304" pitchFamily="18" charset="0"/>
            </a:endParaRPr>
          </a:p>
          <a:p>
            <a:pPr lvl="0" indent="131763" eaLnBrk="0" fontAlgn="base" hangingPunct="0">
              <a:spcBef>
                <a:spcPct val="0"/>
              </a:spcBef>
              <a:spcAft>
                <a:spcPct val="0"/>
              </a:spcAft>
            </a:pPr>
            <a:r>
              <a:rPr lang="en-US" altLang="zh-CN" sz="2000" b="1" dirty="0" smtClean="0">
                <a:latin typeface="宋体" panose="02010600030101010101" pitchFamily="2" charset="-122"/>
                <a:cs typeface="Times New Roman" panose="02020603050405020304" pitchFamily="18" charset="0"/>
              </a:rPr>
              <a:t>b </a:t>
            </a:r>
            <a:r>
              <a:rPr lang="zh-CN" altLang="en-US" sz="2000" b="1" dirty="0">
                <a:latin typeface="宋体" panose="02010600030101010101" pitchFamily="2" charset="-122"/>
                <a:cs typeface="Times New Roman" panose="02020603050405020304" pitchFamily="18" charset="0"/>
              </a:rPr>
              <a:t>危害人体健康，</a:t>
            </a:r>
            <a:endParaRPr lang="zh-CN" altLang="en-US" sz="2000" dirty="0"/>
          </a:p>
          <a:p>
            <a:pPr lvl="0" indent="131763" eaLnBrk="0" fontAlgn="base" hangingPunct="0">
              <a:spcBef>
                <a:spcPct val="0"/>
              </a:spcBef>
              <a:spcAft>
                <a:spcPct val="0"/>
              </a:spcAft>
            </a:pPr>
            <a:r>
              <a:rPr lang="en-US" altLang="zh-CN" sz="2000" b="1" dirty="0">
                <a:latin typeface="宋体" panose="02010600030101010101" pitchFamily="2" charset="-122"/>
                <a:cs typeface="Times New Roman" panose="02020603050405020304" pitchFamily="18" charset="0"/>
              </a:rPr>
              <a:t>c </a:t>
            </a:r>
            <a:r>
              <a:rPr lang="zh-CN" altLang="en-US" sz="2000" b="1" dirty="0">
                <a:latin typeface="宋体" panose="02010600030101010101" pitchFamily="2" charset="-122"/>
                <a:cs typeface="Times New Roman" panose="02020603050405020304" pitchFamily="18" charset="0"/>
              </a:rPr>
              <a:t>影响海洋旅游业。                   </a:t>
            </a:r>
            <a:endParaRPr lang="en-US" altLang="zh-CN" sz="2000" b="1" dirty="0" smtClean="0">
              <a:latin typeface="宋体" panose="02010600030101010101" pitchFamily="2" charset="-122"/>
              <a:cs typeface="Times New Roman" panose="02020603050405020304" pitchFamily="18" charset="0"/>
            </a:endParaRPr>
          </a:p>
          <a:p>
            <a:pPr lvl="0" indent="131763" eaLnBrk="0" fontAlgn="base" hangingPunct="0">
              <a:spcBef>
                <a:spcPct val="0"/>
              </a:spcBef>
              <a:spcAft>
                <a:spcPct val="0"/>
              </a:spcAft>
            </a:pPr>
            <a:r>
              <a:rPr lang="en-US" altLang="zh-CN" sz="2000" b="1" dirty="0" smtClean="0">
                <a:latin typeface="宋体" panose="02010600030101010101" pitchFamily="2" charset="-122"/>
                <a:cs typeface="Times New Roman" panose="02020603050405020304" pitchFamily="18" charset="0"/>
              </a:rPr>
              <a:t>d</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cs typeface="Times New Roman" panose="02020603050405020304" pitchFamily="18" charset="0"/>
              </a:rPr>
              <a:t>水质变坏</a:t>
            </a:r>
            <a:endParaRPr lang="zh-CN" altLang="en-US" sz="2000" dirty="0"/>
          </a:p>
          <a:p>
            <a:pPr lvl="0" indent="131763" eaLnBrk="0" fontAlgn="base" hangingPunct="0">
              <a:spcBef>
                <a:spcPct val="0"/>
              </a:spcBef>
              <a:spcAft>
                <a:spcPct val="0"/>
              </a:spcAft>
            </a:pPr>
            <a:r>
              <a:rPr lang="en-US" altLang="zh-CN" sz="2000" b="1" dirty="0">
                <a:latin typeface="宋体" panose="02010600030101010101" pitchFamily="2" charset="-122"/>
                <a:cs typeface="Times New Roman" panose="02020603050405020304" pitchFamily="18" charset="0"/>
              </a:rPr>
              <a:t>e.</a:t>
            </a:r>
            <a:r>
              <a:rPr lang="zh-CN" altLang="en-US" sz="2000" b="1" dirty="0">
                <a:latin typeface="宋体" panose="02010600030101010101" pitchFamily="2" charset="-122"/>
                <a:cs typeface="Times New Roman" panose="02020603050405020304" pitchFamily="18" charset="0"/>
              </a:rPr>
              <a:t>湖泊变沼泽</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cs typeface="Times New Roman" panose="02020603050405020304" pitchFamily="18" charset="0"/>
              </a:rPr>
              <a:t>湖泊沼泽化本身是一种自然现象，进程缓慢。人类活动（水体富营养化与围湖造田）加快了这一进程</a:t>
            </a:r>
            <a:r>
              <a:rPr lang="en-US" altLang="zh-CN" sz="2000" b="1" dirty="0">
                <a:latin typeface="宋体" panose="02010600030101010101" pitchFamily="2" charset="-122"/>
                <a:cs typeface="Times New Roman" panose="02020603050405020304" pitchFamily="18" charset="0"/>
              </a:rPr>
              <a:t>)</a:t>
            </a:r>
            <a:endParaRPr lang="en-US" altLang="zh-CN" sz="2000" dirty="0"/>
          </a:p>
        </p:txBody>
      </p:sp>
    </p:spTree>
    <p:extLst>
      <p:ext uri="{BB962C8B-B14F-4D97-AF65-F5344CB8AC3E}">
        <p14:creationId xmlns:p14="http://schemas.microsoft.com/office/powerpoint/2010/main" val="4215867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val="0"/>
              </a:ext>
            </a:extLst>
          </a:blip>
          <a:srcRect t="12801" b="77934"/>
          <a:stretch>
            <a:fillRect/>
          </a:stretch>
        </p:blipFill>
        <p:spPr bwMode="auto">
          <a:xfrm>
            <a:off x="0" y="1289957"/>
            <a:ext cx="11462657" cy="1567058"/>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3"/>
          <p:cNvPicPr>
            <a:picLocks noChangeAspect="1" noChangeArrowheads="1"/>
          </p:cNvPicPr>
          <p:nvPr/>
        </p:nvPicPr>
        <p:blipFill>
          <a:blip r:embed="rId2">
            <a:extLst>
              <a:ext uri="{28A0092B-C50C-407E-A947-70E740481C1C}">
                <a14:useLocalDpi xmlns:a14="http://schemas.microsoft.com/office/drawing/2010/main" val="0"/>
              </a:ext>
            </a:extLst>
          </a:blip>
          <a:srcRect t="30377" b="57732"/>
          <a:stretch>
            <a:fillRect/>
          </a:stretch>
        </p:blipFill>
        <p:spPr bwMode="auto">
          <a:xfrm>
            <a:off x="136459" y="3326072"/>
            <a:ext cx="11701756" cy="18648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68229" y="236100"/>
            <a:ext cx="1254034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3176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R="0" lvl="0" indent="0" algn="l" defTabSz="914400" rtl="0" eaLnBrk="0" fontAlgn="base" latinLnBrk="0" hangingPunct="0">
              <a:lnSpc>
                <a:spcPct val="100000"/>
              </a:lnSpc>
              <a:spcBef>
                <a:spcPct val="0"/>
              </a:spcBef>
              <a:spcAft>
                <a:spcPct val="0"/>
              </a:spcAft>
              <a:buClrTx/>
              <a:buSzTx/>
              <a:tabLst>
                <a:tab pos="228600" algn="l"/>
              </a:tabLst>
            </a:pPr>
            <a:r>
              <a:rPr kumimoji="0" lang="en-US"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水体富营养化</a:t>
            </a:r>
            <a:endParaRPr kumimoji="0" lang="zh-CN" sz="2400" b="0" i="0" u="none" strike="noStrike" cap="none" normalizeH="0" baseline="0" dirty="0" smtClean="0">
              <a:ln>
                <a:noFill/>
              </a:ln>
              <a:solidFill>
                <a:schemeClr val="tx1"/>
              </a:solidFill>
              <a:effectLst/>
            </a:endParaRPr>
          </a:p>
          <a:p>
            <a:pPr marL="0" marR="0" lvl="0" indent="131763" algn="l" defTabSz="914400" rtl="0" eaLnBrk="0" fontAlgn="base" latinLnBrk="0" hangingPunct="0">
              <a:lnSpc>
                <a:spcPct val="100000"/>
              </a:lnSpc>
              <a:spcBef>
                <a:spcPct val="0"/>
              </a:spcBef>
              <a:spcAft>
                <a:spcPct val="0"/>
              </a:spcAft>
              <a:buClrTx/>
              <a:buSzTx/>
              <a:buFontTx/>
              <a:buNone/>
              <a:tabLst>
                <a:tab pos="228600" algn="l"/>
              </a:tabLst>
            </a:pPr>
            <a:r>
              <a:rPr kumimoji="0" 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水体富营养化发生在淡水水体，称为</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“水华”；发生在海洋，称为“赤潮”</a:t>
            </a:r>
            <a:endParaRPr kumimoji="0" lang="zh-CN" altLang="en-US" sz="2400" b="0" i="0" u="none" strike="noStrike" cap="none" normalizeH="0" baseline="0" dirty="0" smtClean="0">
              <a:ln>
                <a:noFill/>
              </a:ln>
              <a:solidFill>
                <a:schemeClr val="tx1"/>
              </a:solidFill>
              <a:effectLst/>
            </a:endParaRPr>
          </a:p>
          <a:p>
            <a:pPr marL="0" marR="0" lvl="0" indent="131763"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2400" b="0" i="0" u="none" strike="noStrike" cap="none" normalizeH="0" baseline="0" dirty="0" smtClean="0">
              <a:ln>
                <a:noFill/>
              </a:ln>
              <a:solidFill>
                <a:schemeClr val="tx1"/>
              </a:solidFill>
              <a:effectLst/>
            </a:endParaRPr>
          </a:p>
        </p:txBody>
      </p:sp>
      <p:sp>
        <p:nvSpPr>
          <p:cNvPr id="4" name="Rectangle 5"/>
          <p:cNvSpPr>
            <a:spLocks noChangeArrowheads="1"/>
          </p:cNvSpPr>
          <p:nvPr/>
        </p:nvSpPr>
        <p:spPr bwMode="auto">
          <a:xfrm>
            <a:off x="0" y="2150418"/>
            <a:ext cx="1364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sz="2400"/>
          </a:p>
        </p:txBody>
      </p:sp>
      <p:sp>
        <p:nvSpPr>
          <p:cNvPr id="5" name="矩形 4"/>
          <p:cNvSpPr/>
          <p:nvPr/>
        </p:nvSpPr>
        <p:spPr>
          <a:xfrm>
            <a:off x="5184954" y="3304787"/>
            <a:ext cx="7007046" cy="523220"/>
          </a:xfrm>
          <a:prstGeom prst="rect">
            <a:avLst/>
          </a:prstGeom>
        </p:spPr>
        <p:txBody>
          <a:bodyPr wrap="none">
            <a:spAutoFit/>
          </a:bodyPr>
          <a:lstStyle/>
          <a:p>
            <a:pPr algn="just">
              <a:spcAft>
                <a:spcPts val="0"/>
              </a:spcAft>
            </a:pPr>
            <a:r>
              <a:rPr lang="zh-CN" altLang="en-US" sz="2800" kern="100" dirty="0" smtClean="0">
                <a:latin typeface="Calibri" panose="020F0502020204030204" pitchFamily="34" charset="0"/>
                <a:cs typeface="Times New Roman" panose="02020603050405020304" pitchFamily="18" charset="0"/>
              </a:rPr>
              <a:t>，</a:t>
            </a:r>
            <a:r>
              <a:rPr lang="zh-CN" altLang="zh-CN" sz="2800" kern="100" dirty="0" smtClean="0">
                <a:latin typeface="Calibri" panose="020F0502020204030204" pitchFamily="34" charset="0"/>
                <a:cs typeface="Times New Roman" panose="02020603050405020304" pitchFamily="18" charset="0"/>
              </a:rPr>
              <a:t>清洁</a:t>
            </a:r>
            <a:r>
              <a:rPr lang="zh-CN" altLang="zh-CN" sz="2800" kern="100" dirty="0">
                <a:latin typeface="Calibri" panose="020F0502020204030204" pitchFamily="34" charset="0"/>
                <a:cs typeface="Times New Roman" panose="02020603050405020304" pitchFamily="18" charset="0"/>
              </a:rPr>
              <a:t>生产，实现工业污水“达标排放”；</a:t>
            </a:r>
          </a:p>
        </p:txBody>
      </p:sp>
    </p:spTree>
    <p:extLst>
      <p:ext uri="{BB962C8B-B14F-4D97-AF65-F5344CB8AC3E}">
        <p14:creationId xmlns:p14="http://schemas.microsoft.com/office/powerpoint/2010/main" val="20433581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34817"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638"/>
            <a:ext cx="4724400" cy="279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34818"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
            <a:ext cx="44196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图片 34819"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652839"/>
            <a:ext cx="4648200"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34820" descr="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597275"/>
            <a:ext cx="441960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4"/>
          <p:cNvSpPr txBox="1">
            <a:spLocks noChangeArrowheads="1"/>
          </p:cNvSpPr>
          <p:nvPr/>
        </p:nvSpPr>
        <p:spPr bwMode="auto">
          <a:xfrm>
            <a:off x="3044826" y="2828925"/>
            <a:ext cx="5776913" cy="768350"/>
          </a:xfrm>
          <a:prstGeom prst="rect">
            <a:avLst/>
          </a:prstGeom>
          <a:solidFill>
            <a:srgbClr val="F8FA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1pPr>
            <a:lvl2pPr marL="742950" indent="-28575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2pPr>
            <a:lvl3pPr marL="1143000" indent="-22860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3pPr>
            <a:lvl4pPr marL="1600200" indent="-22860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4pPr>
            <a:lvl5pPr marL="2057400" indent="-22860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9pPr>
          </a:lstStyle>
          <a:p>
            <a:pPr algn="ctr" eaLnBrk="1" hangingPunct="1"/>
            <a:r>
              <a:rPr lang="zh-CN" altLang="en-US" sz="4400">
                <a:solidFill>
                  <a:srgbClr val="FF0000"/>
                </a:solidFill>
                <a:latin typeface="华文行楷" panose="02010800040101010101" pitchFamily="2" charset="-122"/>
                <a:ea typeface="华文行楷" panose="02010800040101010101" pitchFamily="2" charset="-122"/>
              </a:rPr>
              <a:t>水体富营养化</a:t>
            </a:r>
            <a:r>
              <a:rPr lang="en-US" altLang="zh-CN" sz="4400">
                <a:solidFill>
                  <a:srgbClr val="FF0000"/>
                </a:solidFill>
                <a:latin typeface="华文行楷" panose="02010800040101010101" pitchFamily="2" charset="-122"/>
                <a:ea typeface="华文行楷" panose="02010800040101010101" pitchFamily="2" charset="-122"/>
              </a:rPr>
              <a:t>——</a:t>
            </a:r>
            <a:r>
              <a:rPr lang="zh-CN" altLang="en-US" sz="4400">
                <a:solidFill>
                  <a:srgbClr val="FF0000"/>
                </a:solidFill>
                <a:latin typeface="华文行楷" panose="02010800040101010101" pitchFamily="2" charset="-122"/>
                <a:ea typeface="华文行楷" panose="02010800040101010101" pitchFamily="2" charset="-122"/>
              </a:rPr>
              <a:t>赤潮</a:t>
            </a:r>
          </a:p>
        </p:txBody>
      </p:sp>
    </p:spTree>
    <p:extLst>
      <p:ext uri="{BB962C8B-B14F-4D97-AF65-F5344CB8AC3E}">
        <p14:creationId xmlns:p14="http://schemas.microsoft.com/office/powerpoint/2010/main" val="2153007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内容占位符 2"/>
          <p:cNvSpPr>
            <a:spLocks noGrp="1" noChangeArrowheads="1"/>
          </p:cNvSpPr>
          <p:nvPr>
            <p:ph idx="1"/>
          </p:nvPr>
        </p:nvSpPr>
        <p:spPr bwMode="auto">
          <a:xfrm>
            <a:off x="304801" y="874367"/>
            <a:ext cx="11635407" cy="5314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marL="0" indent="0">
              <a:lnSpc>
                <a:spcPct val="100000"/>
              </a:lnSpc>
              <a:spcBef>
                <a:spcPts val="0"/>
              </a:spcBef>
              <a:buNone/>
            </a:pPr>
            <a:r>
              <a:rPr lang="zh-CN" altLang="en-US" sz="2400" b="1" dirty="0" smtClean="0">
                <a:ea typeface="宋体" panose="02010600030101010101" pitchFamily="2" charset="-122"/>
              </a:rPr>
              <a:t>（</a:t>
            </a:r>
            <a:r>
              <a:rPr lang="en-US" altLang="zh-CN" sz="2400" b="1" dirty="0" smtClean="0">
                <a:ea typeface="宋体" panose="02010600030101010101" pitchFamily="2" charset="-122"/>
              </a:rPr>
              <a:t>1</a:t>
            </a:r>
            <a:r>
              <a:rPr lang="zh-CN" altLang="en-US" sz="2400" b="1" dirty="0" smtClean="0">
                <a:ea typeface="宋体" panose="02010600030101010101" pitchFamily="2" charset="-122"/>
              </a:rPr>
              <a:t>）赤潮</a:t>
            </a:r>
            <a:r>
              <a:rPr lang="zh-CN" altLang="en-US" sz="2400" b="1" dirty="0">
                <a:ea typeface="宋体" panose="02010600030101010101" pitchFamily="2" charset="-122"/>
              </a:rPr>
              <a:t>产生的原因  </a:t>
            </a:r>
          </a:p>
          <a:p>
            <a:pPr>
              <a:lnSpc>
                <a:spcPct val="100000"/>
              </a:lnSpc>
              <a:spcBef>
                <a:spcPts val="0"/>
              </a:spcBef>
            </a:pPr>
            <a:endParaRPr lang="en-US" altLang="zh-CN" sz="2400" b="1" dirty="0" smtClean="0">
              <a:ea typeface="宋体" panose="02010600030101010101" pitchFamily="2" charset="-122"/>
            </a:endParaRPr>
          </a:p>
          <a:p>
            <a:pPr>
              <a:lnSpc>
                <a:spcPct val="100000"/>
              </a:lnSpc>
              <a:spcBef>
                <a:spcPts val="0"/>
              </a:spcBef>
            </a:pPr>
            <a:endParaRPr lang="en-US" altLang="zh-CN" sz="2400" b="1" dirty="0">
              <a:ea typeface="宋体" panose="02010600030101010101" pitchFamily="2" charset="-122"/>
            </a:endParaRPr>
          </a:p>
          <a:p>
            <a:pPr>
              <a:lnSpc>
                <a:spcPct val="100000"/>
              </a:lnSpc>
              <a:spcBef>
                <a:spcPts val="0"/>
              </a:spcBef>
            </a:pPr>
            <a:endParaRPr lang="en-US" altLang="zh-CN" sz="2400" b="1" dirty="0" smtClean="0">
              <a:ea typeface="宋体" panose="02010600030101010101" pitchFamily="2" charset="-122"/>
            </a:endParaRPr>
          </a:p>
          <a:p>
            <a:pPr>
              <a:lnSpc>
                <a:spcPct val="100000"/>
              </a:lnSpc>
              <a:spcBef>
                <a:spcPts val="0"/>
              </a:spcBef>
            </a:pPr>
            <a:endParaRPr lang="en-US" altLang="zh-CN" sz="2400" b="1" dirty="0" smtClean="0">
              <a:ea typeface="宋体" panose="02010600030101010101" pitchFamily="2" charset="-122"/>
            </a:endParaRPr>
          </a:p>
          <a:p>
            <a:pPr marL="0" indent="0">
              <a:lnSpc>
                <a:spcPct val="100000"/>
              </a:lnSpc>
              <a:spcBef>
                <a:spcPts val="0"/>
              </a:spcBef>
              <a:buNone/>
            </a:pPr>
            <a:endParaRPr lang="en-US" altLang="zh-CN" sz="2400" b="1" dirty="0">
              <a:ea typeface="宋体" panose="02010600030101010101" pitchFamily="2" charset="-122"/>
            </a:endParaRPr>
          </a:p>
          <a:p>
            <a:pPr marL="0" indent="0">
              <a:lnSpc>
                <a:spcPct val="100000"/>
              </a:lnSpc>
              <a:spcBef>
                <a:spcPts val="0"/>
              </a:spcBef>
              <a:buNone/>
            </a:pPr>
            <a:r>
              <a:rPr lang="zh-CN" altLang="en-US" sz="2400" b="1" dirty="0" smtClean="0">
                <a:ea typeface="宋体" panose="02010600030101010101" pitchFamily="2" charset="-122"/>
              </a:rPr>
              <a:t>（</a:t>
            </a:r>
            <a:r>
              <a:rPr lang="zh-CN" altLang="en-US" sz="2400" b="1" dirty="0">
                <a:ea typeface="宋体" panose="02010600030101010101" pitchFamily="2" charset="-122"/>
              </a:rPr>
              <a:t>2）赤潮带来危害 </a:t>
            </a:r>
          </a:p>
          <a:p>
            <a:pPr marL="0" indent="0">
              <a:lnSpc>
                <a:spcPct val="100000"/>
              </a:lnSpc>
              <a:spcBef>
                <a:spcPts val="0"/>
              </a:spcBef>
              <a:buNone/>
            </a:pPr>
            <a:r>
              <a:rPr lang="zh-CN" altLang="en-US" sz="2400" b="1" dirty="0">
                <a:ea typeface="宋体" panose="02010600030101010101" pitchFamily="2" charset="-122"/>
              </a:rPr>
              <a:t>①藻类繁殖速度快，遮挡阳光，影响海底生物的生长</a:t>
            </a:r>
            <a:r>
              <a:rPr lang="zh-CN" altLang="en-US" sz="2400" b="1" dirty="0" smtClean="0">
                <a:ea typeface="宋体" panose="02010600030101010101" pitchFamily="2" charset="-122"/>
              </a:rPr>
              <a:t>；</a:t>
            </a:r>
            <a:endParaRPr lang="en-US" altLang="zh-CN" sz="2400" b="1" dirty="0" smtClean="0">
              <a:ea typeface="宋体" panose="02010600030101010101" pitchFamily="2" charset="-122"/>
            </a:endParaRPr>
          </a:p>
          <a:p>
            <a:pPr marL="0" indent="0">
              <a:lnSpc>
                <a:spcPct val="100000"/>
              </a:lnSpc>
              <a:spcBef>
                <a:spcPts val="0"/>
              </a:spcBef>
              <a:buNone/>
            </a:pPr>
            <a:r>
              <a:rPr lang="zh-CN" altLang="en-US" sz="2400" b="1" dirty="0" smtClean="0">
                <a:ea typeface="宋体" panose="02010600030101010101" pitchFamily="2" charset="-122"/>
              </a:rPr>
              <a:t>②</a:t>
            </a:r>
            <a:r>
              <a:rPr lang="zh-CN" altLang="en-US" sz="2400" b="1" dirty="0">
                <a:ea typeface="宋体" panose="02010600030101010101" pitchFamily="2" charset="-122"/>
              </a:rPr>
              <a:t>阻碍鱼类呼吸，致其死亡</a:t>
            </a:r>
            <a:r>
              <a:rPr lang="zh-CN" altLang="en-US" sz="2400" b="1" dirty="0" smtClean="0">
                <a:ea typeface="宋体" panose="02010600030101010101" pitchFamily="2" charset="-122"/>
              </a:rPr>
              <a:t>；</a:t>
            </a:r>
            <a:endParaRPr lang="en-US" altLang="zh-CN" sz="2400" b="1" dirty="0" smtClean="0">
              <a:ea typeface="宋体" panose="02010600030101010101" pitchFamily="2" charset="-122"/>
            </a:endParaRPr>
          </a:p>
          <a:p>
            <a:pPr marL="0" indent="0">
              <a:lnSpc>
                <a:spcPct val="100000"/>
              </a:lnSpc>
              <a:spcBef>
                <a:spcPts val="0"/>
              </a:spcBef>
              <a:buNone/>
            </a:pPr>
            <a:r>
              <a:rPr lang="zh-CN" altLang="en-US" sz="2400" b="1" dirty="0" smtClean="0">
                <a:ea typeface="宋体" panose="02010600030101010101" pitchFamily="2" charset="-122"/>
              </a:rPr>
              <a:t>③</a:t>
            </a:r>
            <a:r>
              <a:rPr lang="zh-CN" altLang="en-US" sz="2400" b="1" dirty="0">
                <a:ea typeface="宋体" panose="02010600030101010101" pitchFamily="2" charset="-122"/>
              </a:rPr>
              <a:t>藻类生长、死亡分解大量消耗水中氧气</a:t>
            </a:r>
            <a:r>
              <a:rPr lang="zh-CN" altLang="en-US" sz="2400" b="1" dirty="0" smtClean="0">
                <a:ea typeface="宋体" panose="02010600030101010101" pitchFamily="2" charset="-122"/>
              </a:rPr>
              <a:t>；</a:t>
            </a:r>
            <a:endParaRPr lang="en-US" altLang="zh-CN" sz="2400" b="1" dirty="0" smtClean="0">
              <a:ea typeface="宋体" panose="02010600030101010101" pitchFamily="2" charset="-122"/>
            </a:endParaRPr>
          </a:p>
          <a:p>
            <a:pPr marL="0" indent="0">
              <a:lnSpc>
                <a:spcPct val="100000"/>
              </a:lnSpc>
              <a:spcBef>
                <a:spcPts val="0"/>
              </a:spcBef>
              <a:buNone/>
            </a:pPr>
            <a:r>
              <a:rPr lang="zh-CN" altLang="en-US" sz="2400" b="1" dirty="0" smtClean="0">
                <a:ea typeface="宋体" panose="02010600030101010101" pitchFamily="2" charset="-122"/>
              </a:rPr>
              <a:t>④</a:t>
            </a:r>
            <a:r>
              <a:rPr lang="zh-CN" altLang="en-US" sz="2400" b="1" dirty="0">
                <a:ea typeface="宋体" panose="02010600030101010101" pitchFamily="2" charset="-122"/>
              </a:rPr>
              <a:t>影响海洋旅游业</a:t>
            </a:r>
          </a:p>
          <a:p>
            <a:pPr marL="0" indent="0">
              <a:lnSpc>
                <a:spcPct val="100000"/>
              </a:lnSpc>
              <a:spcBef>
                <a:spcPts val="0"/>
              </a:spcBef>
              <a:buNone/>
            </a:pPr>
            <a:r>
              <a:rPr lang="zh-CN" altLang="en-US" sz="2400" b="1" dirty="0">
                <a:ea typeface="宋体" panose="02010600030101010101" pitchFamily="2" charset="-122"/>
              </a:rPr>
              <a:t>（3）防御赤潮灾害措施</a:t>
            </a:r>
          </a:p>
          <a:p>
            <a:pPr marL="0" indent="0">
              <a:lnSpc>
                <a:spcPct val="100000"/>
              </a:lnSpc>
              <a:spcBef>
                <a:spcPts val="0"/>
              </a:spcBef>
              <a:buNone/>
            </a:pPr>
            <a:r>
              <a:rPr lang="zh-CN" altLang="en-US" sz="2400" b="1" dirty="0">
                <a:solidFill>
                  <a:srgbClr val="0000FF"/>
                </a:solidFill>
                <a:ea typeface="宋体" panose="02010600030101010101" pitchFamily="2" charset="-122"/>
              </a:rPr>
              <a:t>①严格执法，控制污水入海量</a:t>
            </a:r>
            <a:r>
              <a:rPr lang="zh-CN" altLang="en-US" sz="2400" b="1" dirty="0" smtClean="0">
                <a:solidFill>
                  <a:srgbClr val="0000FF"/>
                </a:solidFill>
                <a:ea typeface="宋体" panose="02010600030101010101" pitchFamily="2" charset="-122"/>
              </a:rPr>
              <a:t>；②</a:t>
            </a:r>
            <a:r>
              <a:rPr lang="zh-CN" altLang="en-US" sz="2400" b="1" dirty="0">
                <a:solidFill>
                  <a:srgbClr val="0000FF"/>
                </a:solidFill>
                <a:ea typeface="宋体" panose="02010600030101010101" pitchFamily="2" charset="-122"/>
              </a:rPr>
              <a:t>人工打捞；③提高污水处理技术，治理污染</a:t>
            </a:r>
            <a:r>
              <a:rPr lang="zh-CN" altLang="en-US" sz="2400" b="1" dirty="0" smtClean="0">
                <a:solidFill>
                  <a:srgbClr val="0000FF"/>
                </a:solidFill>
                <a:ea typeface="宋体" panose="02010600030101010101" pitchFamily="2" charset="-122"/>
              </a:rPr>
              <a:t>；</a:t>
            </a:r>
            <a:endParaRPr lang="en-US" altLang="zh-CN" sz="2400" b="1" dirty="0" smtClean="0">
              <a:solidFill>
                <a:srgbClr val="0000FF"/>
              </a:solidFill>
              <a:ea typeface="宋体" panose="02010600030101010101" pitchFamily="2" charset="-122"/>
            </a:endParaRPr>
          </a:p>
          <a:p>
            <a:pPr marL="0" indent="0">
              <a:lnSpc>
                <a:spcPct val="100000"/>
              </a:lnSpc>
              <a:spcBef>
                <a:spcPts val="0"/>
              </a:spcBef>
              <a:buNone/>
            </a:pPr>
            <a:r>
              <a:rPr lang="zh-CN" altLang="en-US" sz="2400" b="1" dirty="0" smtClean="0">
                <a:solidFill>
                  <a:srgbClr val="0000FF"/>
                </a:solidFill>
                <a:ea typeface="宋体" panose="02010600030101010101" pitchFamily="2" charset="-122"/>
              </a:rPr>
              <a:t>④</a:t>
            </a:r>
            <a:r>
              <a:rPr lang="zh-CN" altLang="en-US" sz="2400" b="1" dirty="0">
                <a:solidFill>
                  <a:srgbClr val="0000FF"/>
                </a:solidFill>
                <a:ea typeface="宋体" panose="02010600030101010101" pitchFamily="2" charset="-122"/>
              </a:rPr>
              <a:t>加强对赤潮的监测和预报，制定应急预案</a:t>
            </a:r>
            <a:r>
              <a:rPr lang="zh-CN" altLang="en-US" sz="2400" b="1" dirty="0" smtClean="0">
                <a:solidFill>
                  <a:srgbClr val="0000FF"/>
                </a:solidFill>
                <a:ea typeface="宋体" panose="02010600030101010101" pitchFamily="2" charset="-122"/>
              </a:rPr>
              <a:t>；</a:t>
            </a:r>
            <a:endParaRPr lang="en-US" altLang="zh-CN" sz="2400" b="1" dirty="0" smtClean="0">
              <a:solidFill>
                <a:srgbClr val="0000FF"/>
              </a:solidFill>
              <a:ea typeface="宋体" panose="02010600030101010101" pitchFamily="2" charset="-122"/>
            </a:endParaRPr>
          </a:p>
          <a:p>
            <a:pPr marL="0" indent="0">
              <a:lnSpc>
                <a:spcPct val="100000"/>
              </a:lnSpc>
              <a:spcBef>
                <a:spcPts val="0"/>
              </a:spcBef>
              <a:buNone/>
            </a:pPr>
            <a:r>
              <a:rPr lang="zh-CN" altLang="en-US" sz="2400" b="1" dirty="0" smtClean="0">
                <a:solidFill>
                  <a:srgbClr val="0000FF"/>
                </a:solidFill>
                <a:ea typeface="宋体" panose="02010600030101010101" pitchFamily="2" charset="-122"/>
              </a:rPr>
              <a:t>⑤</a:t>
            </a:r>
            <a:r>
              <a:rPr lang="zh-CN" altLang="en-US" sz="2400" b="1" dirty="0">
                <a:solidFill>
                  <a:srgbClr val="0000FF"/>
                </a:solidFill>
                <a:ea typeface="宋体" panose="02010600030101010101" pitchFamily="2" charset="-122"/>
              </a:rPr>
              <a:t>沿岸地区加强合作，共同治理污染。</a:t>
            </a:r>
          </a:p>
        </p:txBody>
      </p:sp>
      <p:sp>
        <p:nvSpPr>
          <p:cNvPr id="26628" name="TextBox 4"/>
          <p:cNvSpPr txBox="1">
            <a:spLocks noChangeArrowheads="1"/>
          </p:cNvSpPr>
          <p:nvPr/>
        </p:nvSpPr>
        <p:spPr bwMode="auto">
          <a:xfrm>
            <a:off x="3012041" y="106017"/>
            <a:ext cx="57769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1pPr>
            <a:lvl2pPr marL="742950" indent="-28575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2pPr>
            <a:lvl3pPr marL="1143000" indent="-22860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3pPr>
            <a:lvl4pPr marL="1600200" indent="-22860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4pPr>
            <a:lvl5pPr marL="2057400" indent="-22860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9pPr>
          </a:lstStyle>
          <a:p>
            <a:pPr algn="ctr" eaLnBrk="1" hangingPunct="1"/>
            <a:r>
              <a:rPr lang="zh-CN" altLang="en-US" sz="4400" dirty="0">
                <a:solidFill>
                  <a:srgbClr val="FF0000"/>
                </a:solidFill>
                <a:latin typeface="华文行楷" panose="02010800040101010101" pitchFamily="2" charset="-122"/>
                <a:ea typeface="华文行楷" panose="02010800040101010101" pitchFamily="2" charset="-122"/>
              </a:rPr>
              <a:t>水体富营养化</a:t>
            </a:r>
            <a:r>
              <a:rPr lang="en-US" altLang="zh-CN" sz="4400" dirty="0">
                <a:solidFill>
                  <a:srgbClr val="FF0000"/>
                </a:solidFill>
                <a:latin typeface="华文行楷" panose="02010800040101010101" pitchFamily="2" charset="-122"/>
                <a:ea typeface="华文行楷" panose="02010800040101010101" pitchFamily="2" charset="-122"/>
              </a:rPr>
              <a:t>——</a:t>
            </a:r>
            <a:r>
              <a:rPr lang="zh-CN" altLang="en-US" sz="4400" dirty="0">
                <a:solidFill>
                  <a:srgbClr val="FF0000"/>
                </a:solidFill>
                <a:latin typeface="华文行楷" panose="02010800040101010101" pitchFamily="2" charset="-122"/>
                <a:ea typeface="华文行楷" panose="02010800040101010101" pitchFamily="2" charset="-122"/>
              </a:rPr>
              <a:t>赤潮</a:t>
            </a:r>
          </a:p>
        </p:txBody>
      </p:sp>
      <p:sp>
        <p:nvSpPr>
          <p:cNvPr id="2" name="矩形 1"/>
          <p:cNvSpPr/>
          <p:nvPr/>
        </p:nvSpPr>
        <p:spPr>
          <a:xfrm>
            <a:off x="1934817" y="1286306"/>
            <a:ext cx="9104244" cy="1823576"/>
          </a:xfrm>
          <a:prstGeom prst="rect">
            <a:avLst/>
          </a:prstGeom>
        </p:spPr>
        <p:txBody>
          <a:bodyPr wrap="square">
            <a:spAutoFit/>
          </a:bodyPr>
          <a:lstStyle/>
          <a:p>
            <a:pPr>
              <a:lnSpc>
                <a:spcPct val="85000"/>
              </a:lnSpc>
              <a:spcBef>
                <a:spcPct val="50000"/>
              </a:spcBef>
            </a:pPr>
            <a:r>
              <a:rPr lang="zh-CN" altLang="en-US" b="1" dirty="0" smtClean="0">
                <a:solidFill>
                  <a:srgbClr val="0000FF"/>
                </a:solidFill>
              </a:rPr>
              <a:t>自然</a:t>
            </a:r>
            <a:r>
              <a:rPr lang="zh-CN" altLang="en-US" b="1" dirty="0">
                <a:solidFill>
                  <a:srgbClr val="0000FF"/>
                </a:solidFill>
              </a:rPr>
              <a:t>原因：</a:t>
            </a:r>
            <a:r>
              <a:rPr lang="zh-CN" altLang="en-US" b="1" dirty="0"/>
              <a:t>①气温高；②静水；③静风；④海域相对封闭。</a:t>
            </a:r>
          </a:p>
          <a:p>
            <a:pPr>
              <a:lnSpc>
                <a:spcPct val="85000"/>
              </a:lnSpc>
              <a:spcBef>
                <a:spcPct val="50000"/>
              </a:spcBef>
            </a:pPr>
            <a:r>
              <a:rPr lang="zh-CN" altLang="en-US" b="1" dirty="0" smtClean="0">
                <a:solidFill>
                  <a:srgbClr val="0000FF"/>
                </a:solidFill>
              </a:rPr>
              <a:t>人为</a:t>
            </a:r>
            <a:r>
              <a:rPr lang="zh-CN" altLang="en-US" b="1" dirty="0">
                <a:solidFill>
                  <a:srgbClr val="0000FF"/>
                </a:solidFill>
              </a:rPr>
              <a:t>原因：</a:t>
            </a:r>
          </a:p>
          <a:p>
            <a:pPr>
              <a:lnSpc>
                <a:spcPct val="85000"/>
              </a:lnSpc>
              <a:spcBef>
                <a:spcPct val="50000"/>
              </a:spcBef>
            </a:pPr>
            <a:r>
              <a:rPr lang="zh-CN" altLang="en-US" b="1" dirty="0"/>
              <a:t>①沿岸地区人口稠密、经济发达，</a:t>
            </a:r>
            <a:r>
              <a:rPr lang="zh-CN" altLang="en-US" b="1" dirty="0">
                <a:solidFill>
                  <a:srgbClr val="0000FF"/>
                </a:solidFill>
              </a:rPr>
              <a:t>工业和生活污水多；  </a:t>
            </a:r>
          </a:p>
          <a:p>
            <a:pPr>
              <a:lnSpc>
                <a:spcPct val="85000"/>
              </a:lnSpc>
              <a:spcBef>
                <a:spcPct val="50000"/>
              </a:spcBef>
            </a:pPr>
            <a:r>
              <a:rPr lang="zh-CN" altLang="en-US" b="1" dirty="0"/>
              <a:t>②农业生产过程中大量使用</a:t>
            </a:r>
            <a:r>
              <a:rPr lang="zh-CN" altLang="en-US" b="1" dirty="0">
                <a:solidFill>
                  <a:srgbClr val="0000FF"/>
                </a:solidFill>
              </a:rPr>
              <a:t>化肥、农药</a:t>
            </a:r>
            <a:r>
              <a:rPr lang="zh-CN" altLang="en-US" b="1" dirty="0"/>
              <a:t>；  </a:t>
            </a:r>
          </a:p>
          <a:p>
            <a:pPr>
              <a:lnSpc>
                <a:spcPct val="85000"/>
              </a:lnSpc>
              <a:spcBef>
                <a:spcPct val="50000"/>
              </a:spcBef>
            </a:pPr>
            <a:r>
              <a:rPr lang="zh-CN" altLang="en-US" b="1" dirty="0"/>
              <a:t>③</a:t>
            </a:r>
            <a:r>
              <a:rPr lang="zh-CN" altLang="en-US" b="1" dirty="0">
                <a:solidFill>
                  <a:srgbClr val="0000FF"/>
                </a:solidFill>
              </a:rPr>
              <a:t>水产养殖</a:t>
            </a:r>
          </a:p>
        </p:txBody>
      </p:sp>
    </p:spTree>
    <p:extLst>
      <p:ext uri="{BB962C8B-B14F-4D97-AF65-F5344CB8AC3E}">
        <p14:creationId xmlns:p14="http://schemas.microsoft.com/office/powerpoint/2010/main" val="53915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627">
                                            <p:txEl>
                                              <p:pRg st="7" end="7"/>
                                            </p:txEl>
                                          </p:spTgt>
                                        </p:tgtEl>
                                        <p:attrNameLst>
                                          <p:attrName>style.visibility</p:attrName>
                                        </p:attrNameLst>
                                      </p:cBhvr>
                                      <p:to>
                                        <p:strVal val="visible"/>
                                      </p:to>
                                    </p:set>
                                    <p:anim calcmode="lin" valueType="num">
                                      <p:cBhvr additive="base">
                                        <p:cTn id="13" dur="500" fill="hold"/>
                                        <p:tgtEl>
                                          <p:spTgt spid="26627">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7">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6627">
                                            <p:txEl>
                                              <p:pRg st="8" end="8"/>
                                            </p:txEl>
                                          </p:spTgt>
                                        </p:tgtEl>
                                        <p:attrNameLst>
                                          <p:attrName>style.visibility</p:attrName>
                                        </p:attrNameLst>
                                      </p:cBhvr>
                                      <p:to>
                                        <p:strVal val="visible"/>
                                      </p:to>
                                    </p:set>
                                    <p:anim calcmode="lin" valueType="num">
                                      <p:cBhvr additive="base">
                                        <p:cTn id="17" dur="500" fill="hold"/>
                                        <p:tgtEl>
                                          <p:spTgt spid="26627">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627">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627">
                                            <p:txEl>
                                              <p:pRg st="9" end="9"/>
                                            </p:txEl>
                                          </p:spTgt>
                                        </p:tgtEl>
                                        <p:attrNameLst>
                                          <p:attrName>style.visibility</p:attrName>
                                        </p:attrNameLst>
                                      </p:cBhvr>
                                      <p:to>
                                        <p:strVal val="visible"/>
                                      </p:to>
                                    </p:set>
                                    <p:anim calcmode="lin" valueType="num">
                                      <p:cBhvr additive="base">
                                        <p:cTn id="21" dur="500" fill="hold"/>
                                        <p:tgtEl>
                                          <p:spTgt spid="26627">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627">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627">
                                            <p:txEl>
                                              <p:pRg st="10" end="10"/>
                                            </p:txEl>
                                          </p:spTgt>
                                        </p:tgtEl>
                                        <p:attrNameLst>
                                          <p:attrName>style.visibility</p:attrName>
                                        </p:attrNameLst>
                                      </p:cBhvr>
                                      <p:to>
                                        <p:strVal val="visible"/>
                                      </p:to>
                                    </p:set>
                                    <p:anim calcmode="lin" valueType="num">
                                      <p:cBhvr additive="base">
                                        <p:cTn id="25" dur="500" fill="hold"/>
                                        <p:tgtEl>
                                          <p:spTgt spid="26627">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6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6627">
                                            <p:txEl>
                                              <p:pRg st="12" end="12"/>
                                            </p:txEl>
                                          </p:spTgt>
                                        </p:tgtEl>
                                        <p:attrNameLst>
                                          <p:attrName>style.visibility</p:attrName>
                                        </p:attrNameLst>
                                      </p:cBhvr>
                                      <p:to>
                                        <p:strVal val="visible"/>
                                      </p:to>
                                    </p:set>
                                    <p:anim calcmode="lin" valueType="num">
                                      <p:cBhvr additive="base">
                                        <p:cTn id="31" dur="500" fill="hold"/>
                                        <p:tgtEl>
                                          <p:spTgt spid="26627">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627">
                                            <p:txEl>
                                              <p:pRg st="12" end="1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627">
                                            <p:txEl>
                                              <p:pRg st="13" end="13"/>
                                            </p:txEl>
                                          </p:spTgt>
                                        </p:tgtEl>
                                        <p:attrNameLst>
                                          <p:attrName>style.visibility</p:attrName>
                                        </p:attrNameLst>
                                      </p:cBhvr>
                                      <p:to>
                                        <p:strVal val="visible"/>
                                      </p:to>
                                    </p:set>
                                    <p:anim calcmode="lin" valueType="num">
                                      <p:cBhvr additive="base">
                                        <p:cTn id="35" dur="500" fill="hold"/>
                                        <p:tgtEl>
                                          <p:spTgt spid="26627">
                                            <p:txEl>
                                              <p:pRg st="13" end="1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627">
                                            <p:txEl>
                                              <p:pRg st="13" end="13"/>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627">
                                            <p:txEl>
                                              <p:pRg st="14" end="14"/>
                                            </p:txEl>
                                          </p:spTgt>
                                        </p:tgtEl>
                                        <p:attrNameLst>
                                          <p:attrName>style.visibility</p:attrName>
                                        </p:attrNameLst>
                                      </p:cBhvr>
                                      <p:to>
                                        <p:strVal val="visible"/>
                                      </p:to>
                                    </p:set>
                                    <p:anim calcmode="lin" valueType="num">
                                      <p:cBhvr additive="base">
                                        <p:cTn id="39" dur="500" fill="hold"/>
                                        <p:tgtEl>
                                          <p:spTgt spid="26627">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662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057" y="391884"/>
            <a:ext cx="11560629" cy="1938992"/>
          </a:xfrm>
          <a:prstGeom prst="rect">
            <a:avLst/>
          </a:prstGeom>
        </p:spPr>
        <p:txBody>
          <a:bodyPr wrap="square">
            <a:spAutoFit/>
          </a:bodyPr>
          <a:lstStyle/>
          <a:p>
            <a:pPr indent="266700" fontAlgn="ctr"/>
            <a:r>
              <a:rPr lang="en-US" altLang="zh-CN" sz="2400" b="1" kern="100" dirty="0">
                <a:solidFill>
                  <a:prstClr val="black"/>
                </a:solidFill>
                <a:latin typeface="华文中宋" pitchFamily="2" charset="-122"/>
                <a:ea typeface="华文中宋" pitchFamily="2" charset="-122"/>
                <a:cs typeface="楷体"/>
              </a:rPr>
              <a:t>【</a:t>
            </a:r>
            <a:r>
              <a:rPr lang="zh-CN" altLang="en-US" sz="2400" b="1" kern="100" dirty="0">
                <a:solidFill>
                  <a:prstClr val="black"/>
                </a:solidFill>
                <a:latin typeface="华文中宋" pitchFamily="2" charset="-122"/>
                <a:ea typeface="华文中宋" pitchFamily="2" charset="-122"/>
                <a:cs typeface="楷体"/>
              </a:rPr>
              <a:t>典型例题</a:t>
            </a:r>
            <a:r>
              <a:rPr lang="en-US" altLang="zh-CN" sz="2400" b="1" kern="100" dirty="0">
                <a:solidFill>
                  <a:prstClr val="black"/>
                </a:solidFill>
                <a:latin typeface="华文中宋" pitchFamily="2" charset="-122"/>
                <a:ea typeface="华文中宋" pitchFamily="2" charset="-122"/>
                <a:cs typeface="楷体"/>
              </a:rPr>
              <a:t>】11.</a:t>
            </a:r>
            <a:r>
              <a:rPr lang="zh-CN" altLang="en-US" sz="2400" b="1" kern="100" dirty="0">
                <a:solidFill>
                  <a:prstClr val="black"/>
                </a:solidFill>
                <a:latin typeface="华文中宋" pitchFamily="2" charset="-122"/>
                <a:ea typeface="华文中宋" pitchFamily="2" charset="-122"/>
                <a:cs typeface="楷体"/>
              </a:rPr>
              <a:t>“水华”现象是在特定的环境条件下，河湖水中某些浮游植物、原生动物或细菌暴发性增殖或高度聚集而引起水体变色的一种有害生态现象。</a:t>
            </a:r>
            <a:r>
              <a:rPr lang="en-US" altLang="zh-CN" sz="2400" b="1" kern="100" dirty="0">
                <a:solidFill>
                  <a:prstClr val="black"/>
                </a:solidFill>
                <a:latin typeface="华文中宋" pitchFamily="2" charset="-122"/>
                <a:ea typeface="华文中宋" pitchFamily="2" charset="-122"/>
                <a:cs typeface="楷体"/>
              </a:rPr>
              <a:t>2014</a:t>
            </a:r>
            <a:r>
              <a:rPr lang="zh-CN" altLang="en-US" sz="2400" b="1" kern="100" dirty="0">
                <a:solidFill>
                  <a:prstClr val="black"/>
                </a:solidFill>
                <a:latin typeface="华文中宋" pitchFamily="2" charset="-122"/>
                <a:ea typeface="华文中宋" pitchFamily="2" charset="-122"/>
                <a:cs typeface="楷体"/>
              </a:rPr>
              <a:t>年，南水北调中线工程正式开通，丹江口水库每年向华北地区调水约</a:t>
            </a:r>
            <a:r>
              <a:rPr lang="en-US" altLang="zh-CN" sz="2400" b="1" kern="100" dirty="0">
                <a:solidFill>
                  <a:prstClr val="black"/>
                </a:solidFill>
                <a:latin typeface="华文中宋" pitchFamily="2" charset="-122"/>
                <a:ea typeface="华文中宋" pitchFamily="2" charset="-122"/>
                <a:cs typeface="楷体"/>
              </a:rPr>
              <a:t>95</a:t>
            </a:r>
            <a:r>
              <a:rPr lang="zh-CN" altLang="en-US" sz="2400" b="1" kern="100" dirty="0">
                <a:solidFill>
                  <a:prstClr val="black"/>
                </a:solidFill>
                <a:latin typeface="华文中宋" pitchFamily="2" charset="-122"/>
                <a:ea typeface="华文中宋" pitchFamily="2" charset="-122"/>
                <a:cs typeface="楷体"/>
              </a:rPr>
              <a:t>亿立方米。近年来，受水文、天气等因素影响，汉江乙河段在春季频繁出现硅藻“水华”现象，硅藻等藻类大量繁殖，水变成黄褐色。下图为汉江流域图。</a:t>
            </a:r>
            <a:endParaRPr lang="zh-CN" altLang="zh-CN" sz="2400" b="1" kern="100" dirty="0">
              <a:solidFill>
                <a:prstClr val="black"/>
              </a:solidFill>
              <a:latin typeface="华文中宋" pitchFamily="2" charset="-122"/>
              <a:ea typeface="华文中宋" pitchFamily="2" charset="-122"/>
            </a:endParaRPr>
          </a:p>
        </p:txBody>
      </p:sp>
      <p:sp>
        <p:nvSpPr>
          <p:cNvPr id="4" name="矩形 3"/>
          <p:cNvSpPr/>
          <p:nvPr/>
        </p:nvSpPr>
        <p:spPr>
          <a:xfrm>
            <a:off x="424543" y="2636913"/>
            <a:ext cx="5291491" cy="830997"/>
          </a:xfrm>
          <a:prstGeom prst="rect">
            <a:avLst/>
          </a:prstGeom>
        </p:spPr>
        <p:txBody>
          <a:bodyPr wrap="square">
            <a:spAutoFit/>
          </a:bodyPr>
          <a:lstStyle/>
          <a:p>
            <a:pPr fontAlgn="ctr"/>
            <a:r>
              <a:rPr lang="zh-CN" altLang="en-US" sz="2400" b="1" kern="100" dirty="0">
                <a:latin typeface="华文中宋" pitchFamily="2" charset="-122"/>
                <a:ea typeface="华文中宋" pitchFamily="2" charset="-122"/>
                <a:cs typeface="宋体"/>
              </a:rPr>
              <a:t>（</a:t>
            </a:r>
            <a:r>
              <a:rPr lang="en-US" altLang="zh-CN" sz="2400" b="1" kern="100" dirty="0">
                <a:latin typeface="华文中宋" pitchFamily="2" charset="-122"/>
                <a:ea typeface="华文中宋" pitchFamily="2" charset="-122"/>
                <a:cs typeface="宋体"/>
              </a:rPr>
              <a:t>1</a:t>
            </a:r>
            <a:r>
              <a:rPr lang="zh-CN" altLang="en-US" sz="2400" b="1" kern="100" dirty="0">
                <a:latin typeface="华文中宋" pitchFamily="2" charset="-122"/>
                <a:ea typeface="华文中宋" pitchFamily="2" charset="-122"/>
                <a:cs typeface="宋体"/>
              </a:rPr>
              <a:t>）分析汉江乙河段在春季频繁出现硅藻“水华”现象的原因。（</a:t>
            </a:r>
            <a:r>
              <a:rPr lang="en-US" altLang="zh-CN" sz="2400" b="1" kern="100" dirty="0">
                <a:latin typeface="华文中宋" pitchFamily="2" charset="-122"/>
                <a:ea typeface="华文中宋" pitchFamily="2" charset="-122"/>
                <a:cs typeface="宋体"/>
              </a:rPr>
              <a:t>5</a:t>
            </a:r>
            <a:r>
              <a:rPr lang="zh-CN" altLang="en-US" sz="2400" b="1" kern="100" dirty="0">
                <a:latin typeface="华文中宋" pitchFamily="2" charset="-122"/>
                <a:ea typeface="华文中宋" pitchFamily="2" charset="-122"/>
                <a:cs typeface="宋体"/>
              </a:rPr>
              <a:t>分）</a:t>
            </a:r>
            <a:endParaRPr lang="zh-CN" altLang="zh-CN" sz="2400" kern="100" dirty="0">
              <a:latin typeface="华文中宋" pitchFamily="2" charset="-122"/>
              <a:ea typeface="华文中宋" pitchFamily="2" charset="-122"/>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3675" y="2256642"/>
            <a:ext cx="5012011" cy="2887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75521" y="-27384"/>
            <a:ext cx="5211683" cy="523220"/>
          </a:xfrm>
          <a:prstGeom prst="rect">
            <a:avLst/>
          </a:prstGeom>
          <a:noFill/>
        </p:spPr>
        <p:txBody>
          <a:bodyPr wrap="none" rtlCol="0">
            <a:spAutoFit/>
          </a:bodyPr>
          <a:lstStyle/>
          <a:p>
            <a:r>
              <a:rPr lang="en-US" altLang="zh-CN" sz="2800" b="1" dirty="0">
                <a:solidFill>
                  <a:srgbClr val="FF0000"/>
                </a:solidFill>
                <a:latin typeface="华文中宋" pitchFamily="2" charset="-122"/>
                <a:ea typeface="华文中宋" pitchFamily="2" charset="-122"/>
              </a:rPr>
              <a:t>【</a:t>
            </a:r>
            <a:r>
              <a:rPr lang="zh-CN" altLang="en-US" sz="2800" b="1" dirty="0">
                <a:solidFill>
                  <a:srgbClr val="FF0000"/>
                </a:solidFill>
                <a:latin typeface="华文中宋" pitchFamily="2" charset="-122"/>
                <a:ea typeface="华文中宋" pitchFamily="2" charset="-122"/>
              </a:rPr>
              <a:t>重点关注</a:t>
            </a:r>
            <a:r>
              <a:rPr lang="en-US" altLang="zh-CN" sz="2800" b="1" dirty="0">
                <a:solidFill>
                  <a:srgbClr val="FF0000"/>
                </a:solidFill>
                <a:latin typeface="华文中宋" pitchFamily="2" charset="-122"/>
                <a:ea typeface="华文中宋" pitchFamily="2" charset="-122"/>
              </a:rPr>
              <a:t>】</a:t>
            </a:r>
            <a:r>
              <a:rPr lang="zh-CN" altLang="en-US" sz="2800" b="1" dirty="0">
                <a:solidFill>
                  <a:srgbClr val="FF0000"/>
                </a:solidFill>
                <a:latin typeface="华文中宋" pitchFamily="2" charset="-122"/>
                <a:ea typeface="华文中宋" pitchFamily="2" charset="-122"/>
              </a:rPr>
              <a:t>：水体富营养化：</a:t>
            </a:r>
          </a:p>
        </p:txBody>
      </p:sp>
      <p:sp>
        <p:nvSpPr>
          <p:cNvPr id="7" name="矩形 6"/>
          <p:cNvSpPr/>
          <p:nvPr/>
        </p:nvSpPr>
        <p:spPr>
          <a:xfrm>
            <a:off x="326571" y="3933056"/>
            <a:ext cx="10161917" cy="2677656"/>
          </a:xfrm>
          <a:prstGeom prst="rect">
            <a:avLst/>
          </a:prstGeom>
        </p:spPr>
        <p:txBody>
          <a:bodyPr wrap="square">
            <a:spAutoFit/>
          </a:bodyPr>
          <a:lstStyle/>
          <a:p>
            <a:pPr fontAlgn="ctr"/>
            <a:r>
              <a:rPr lang="en-US" altLang="zh-CN" sz="2400" b="1" kern="100" dirty="0">
                <a:solidFill>
                  <a:srgbClr val="0000CC"/>
                </a:solidFill>
                <a:latin typeface="华文中宋" pitchFamily="2" charset="-122"/>
                <a:ea typeface="华文中宋" pitchFamily="2" charset="-122"/>
              </a:rPr>
              <a:t>【</a:t>
            </a:r>
            <a:r>
              <a:rPr lang="zh-CN" altLang="en-US" sz="2400" b="1" kern="100" dirty="0">
                <a:solidFill>
                  <a:srgbClr val="0000CC"/>
                </a:solidFill>
                <a:latin typeface="华文中宋" pitchFamily="2" charset="-122"/>
                <a:ea typeface="华文中宋" pitchFamily="2" charset="-122"/>
              </a:rPr>
              <a:t>答案</a:t>
            </a:r>
            <a:r>
              <a:rPr lang="en-US" altLang="zh-CN" sz="2400" b="1" kern="100" dirty="0">
                <a:solidFill>
                  <a:srgbClr val="0000CC"/>
                </a:solidFill>
                <a:latin typeface="华文中宋" pitchFamily="2" charset="-122"/>
                <a:ea typeface="华文中宋" pitchFamily="2" charset="-122"/>
              </a:rPr>
              <a:t>】</a:t>
            </a:r>
            <a:r>
              <a:rPr lang="zh-CN" altLang="en-US" sz="2400" b="1" kern="100" dirty="0">
                <a:solidFill>
                  <a:srgbClr val="0000CC"/>
                </a:solidFill>
                <a:latin typeface="华文中宋" pitchFamily="2" charset="-122"/>
                <a:ea typeface="华文中宋" pitchFamily="2" charset="-122"/>
              </a:rPr>
              <a:t>汉江中上游沿线城市生产生</a:t>
            </a:r>
            <a:endParaRPr lang="en-US" altLang="zh-CN" sz="2400" b="1" kern="100" dirty="0">
              <a:solidFill>
                <a:srgbClr val="0000CC"/>
              </a:solidFill>
              <a:latin typeface="华文中宋" pitchFamily="2" charset="-122"/>
              <a:ea typeface="华文中宋" pitchFamily="2" charset="-122"/>
            </a:endParaRPr>
          </a:p>
          <a:p>
            <a:pPr fontAlgn="ctr"/>
            <a:r>
              <a:rPr lang="zh-CN" altLang="en-US" sz="2400" b="1" kern="100" dirty="0">
                <a:solidFill>
                  <a:srgbClr val="0000CC"/>
                </a:solidFill>
                <a:latin typeface="华文中宋" pitchFamily="2" charset="-122"/>
                <a:ea typeface="华文中宋" pitchFamily="2" charset="-122"/>
              </a:rPr>
              <a:t>活污水大量排放；春季为汉江流域的</a:t>
            </a:r>
            <a:endParaRPr lang="en-US" altLang="zh-CN" sz="2400" b="1" kern="100" dirty="0">
              <a:solidFill>
                <a:srgbClr val="0000CC"/>
              </a:solidFill>
              <a:latin typeface="华文中宋" pitchFamily="2" charset="-122"/>
              <a:ea typeface="华文中宋" pitchFamily="2" charset="-122"/>
            </a:endParaRPr>
          </a:p>
          <a:p>
            <a:pPr fontAlgn="ctr"/>
            <a:r>
              <a:rPr lang="zh-CN" altLang="en-US" sz="2400" b="1" kern="100" dirty="0">
                <a:solidFill>
                  <a:srgbClr val="0000CC"/>
                </a:solidFill>
                <a:latin typeface="华文中宋" pitchFamily="2" charset="-122"/>
                <a:ea typeface="华文中宋" pitchFamily="2" charset="-122"/>
              </a:rPr>
              <a:t>播种时节，化肥、农药使用较多，把</a:t>
            </a:r>
            <a:endParaRPr lang="en-US" altLang="zh-CN" sz="2400" b="1" kern="100" dirty="0">
              <a:solidFill>
                <a:srgbClr val="0000CC"/>
              </a:solidFill>
              <a:latin typeface="华文中宋" pitchFamily="2" charset="-122"/>
              <a:ea typeface="华文中宋" pitchFamily="2" charset="-122"/>
            </a:endParaRPr>
          </a:p>
          <a:p>
            <a:pPr fontAlgn="ctr"/>
            <a:r>
              <a:rPr lang="zh-CN" altLang="en-US" sz="2400" b="1" kern="100" dirty="0">
                <a:solidFill>
                  <a:srgbClr val="0000CC"/>
                </a:solidFill>
                <a:latin typeface="华文中宋" pitchFamily="2" charset="-122"/>
                <a:ea typeface="华文中宋" pitchFamily="2" charset="-122"/>
              </a:rPr>
              <a:t>大量含</a:t>
            </a:r>
            <a:r>
              <a:rPr lang="en-US" altLang="zh-CN" sz="2400" b="1" kern="100" dirty="0">
                <a:solidFill>
                  <a:srgbClr val="0000CC"/>
                </a:solidFill>
                <a:latin typeface="华文中宋" pitchFamily="2" charset="-122"/>
                <a:ea typeface="华文中宋" pitchFamily="2" charset="-122"/>
              </a:rPr>
              <a:t>N</a:t>
            </a:r>
            <a:r>
              <a:rPr lang="zh-CN" altLang="en-US" sz="2400" b="1" kern="100" dirty="0">
                <a:solidFill>
                  <a:srgbClr val="0000CC"/>
                </a:solidFill>
                <a:latin typeface="华文中宋" pitchFamily="2" charset="-122"/>
                <a:ea typeface="华文中宋" pitchFamily="2" charset="-122"/>
              </a:rPr>
              <a:t>、</a:t>
            </a:r>
            <a:r>
              <a:rPr lang="en-US" altLang="zh-CN" sz="2400" b="1" kern="100" dirty="0">
                <a:solidFill>
                  <a:srgbClr val="0000CC"/>
                </a:solidFill>
                <a:latin typeface="华文中宋" pitchFamily="2" charset="-122"/>
                <a:ea typeface="华文中宋" pitchFamily="2" charset="-122"/>
              </a:rPr>
              <a:t>P</a:t>
            </a:r>
            <a:r>
              <a:rPr lang="zh-CN" altLang="en-US" sz="2400" b="1" kern="100" dirty="0">
                <a:solidFill>
                  <a:srgbClr val="0000CC"/>
                </a:solidFill>
                <a:latin typeface="华文中宋" pitchFamily="2" charset="-122"/>
                <a:ea typeface="华文中宋" pitchFamily="2" charset="-122"/>
              </a:rPr>
              <a:t>等营养元素排放至河流（</a:t>
            </a:r>
            <a:r>
              <a:rPr lang="en-US" altLang="zh-CN" sz="2400" b="1" kern="100" dirty="0">
                <a:solidFill>
                  <a:srgbClr val="0000CC"/>
                </a:solidFill>
                <a:latin typeface="华文中宋" pitchFamily="2" charset="-122"/>
                <a:ea typeface="华文中宋" pitchFamily="2" charset="-122"/>
              </a:rPr>
              <a:t>3</a:t>
            </a:r>
            <a:r>
              <a:rPr lang="zh-CN" altLang="en-US" sz="2400" b="1" kern="100" dirty="0">
                <a:solidFill>
                  <a:srgbClr val="0000CC"/>
                </a:solidFill>
                <a:latin typeface="华文中宋" pitchFamily="2" charset="-122"/>
                <a:ea typeface="华文中宋" pitchFamily="2" charset="-122"/>
              </a:rPr>
              <a:t>分）；</a:t>
            </a:r>
            <a:endParaRPr lang="en-US" altLang="zh-CN" sz="2400" b="1" kern="100" dirty="0">
              <a:solidFill>
                <a:srgbClr val="0000CC"/>
              </a:solidFill>
              <a:latin typeface="华文中宋" pitchFamily="2" charset="-122"/>
              <a:ea typeface="华文中宋" pitchFamily="2" charset="-122"/>
            </a:endParaRPr>
          </a:p>
          <a:p>
            <a:pPr fontAlgn="ctr"/>
            <a:r>
              <a:rPr lang="zh-CN" altLang="en-US" sz="2400" b="1" kern="100" dirty="0">
                <a:solidFill>
                  <a:srgbClr val="0000CC"/>
                </a:solidFill>
                <a:latin typeface="华文中宋" pitchFamily="2" charset="-122"/>
                <a:ea typeface="华文中宋" pitchFamily="2" charset="-122"/>
              </a:rPr>
              <a:t>春季为汉江的枯水期，流量偏小，乙河段流经平原，水流缓慢，水体自净能力弱（</a:t>
            </a:r>
            <a:r>
              <a:rPr lang="en-US" altLang="zh-CN" sz="2400" b="1" kern="100" dirty="0">
                <a:solidFill>
                  <a:srgbClr val="0000CC"/>
                </a:solidFill>
                <a:latin typeface="华文中宋" pitchFamily="2" charset="-122"/>
                <a:ea typeface="华文中宋" pitchFamily="2" charset="-122"/>
              </a:rPr>
              <a:t>1</a:t>
            </a:r>
            <a:r>
              <a:rPr lang="zh-CN" altLang="en-US" sz="2400" b="1" kern="100" dirty="0">
                <a:solidFill>
                  <a:srgbClr val="0000CC"/>
                </a:solidFill>
                <a:latin typeface="华文中宋" pitchFamily="2" charset="-122"/>
                <a:ea typeface="华文中宋" pitchFamily="2" charset="-122"/>
              </a:rPr>
              <a:t>分）；春季气温升高，藻类生长较快；丹江口水库是南水北调的水源地，水库下泄量减少。</a:t>
            </a:r>
            <a:endParaRPr lang="zh-CN" altLang="zh-CN" sz="2400" kern="100" dirty="0">
              <a:solidFill>
                <a:srgbClr val="0000CC"/>
              </a:solidFill>
              <a:latin typeface="华文中宋" pitchFamily="2" charset="-122"/>
              <a:ea typeface="华文中宋" pitchFamily="2" charset="-122"/>
            </a:endParaRPr>
          </a:p>
        </p:txBody>
      </p:sp>
    </p:spTree>
    <p:extLst>
      <p:ext uri="{BB962C8B-B14F-4D97-AF65-F5344CB8AC3E}">
        <p14:creationId xmlns:p14="http://schemas.microsoft.com/office/powerpoint/2010/main" val="367991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452662" y="1285860"/>
            <a:ext cx="7358114" cy="846980"/>
          </a:xfrm>
          <a:prstGeom prst="rect">
            <a:avLst/>
          </a:prstGeo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pPr>
              <a:defRPr/>
            </a:pPr>
            <a:r>
              <a:rPr lang="en-US" altLang="zh-CN"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ea"/>
                <a:ea typeface="+mj-ea"/>
              </a:rPr>
              <a:t>1953</a:t>
            </a:r>
            <a:r>
              <a:rPr lang="zh-CN" alt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ea"/>
                <a:ea typeface="+mj-ea"/>
              </a:rPr>
              <a:t>年日本：震惊世界的水俣病</a:t>
            </a:r>
            <a:endParaRPr lang="zh-CN" alt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ea"/>
              <a:ea typeface="+mj-ea"/>
              <a:hlinkClick r:id="rId5"/>
            </a:endParaRPr>
          </a:p>
        </p:txBody>
      </p:sp>
      <p:pic>
        <p:nvPicPr>
          <p:cNvPr id="5" name="Picture 5" descr="earth906"/>
          <p:cNvPicPr>
            <a:picLocks noChangeAspect="1" noChangeArrowheads="1"/>
          </p:cNvPicPr>
          <p:nvPr/>
        </p:nvPicPr>
        <p:blipFill>
          <a:blip r:embed="rId6"/>
          <a:srcRect/>
          <a:stretch>
            <a:fillRect/>
          </a:stretch>
        </p:blipFill>
        <p:spPr bwMode="auto">
          <a:xfrm>
            <a:off x="2057400" y="2895601"/>
            <a:ext cx="4013200" cy="2879725"/>
          </a:xfrm>
          <a:prstGeom prst="rect">
            <a:avLst/>
          </a:prstGeom>
          <a:ln>
            <a:noFill/>
          </a:ln>
          <a:effectLst>
            <a:outerShdw blurRad="292100" dist="139700" dir="2700000" algn="tl" rotWithShape="0">
              <a:srgbClr val="333333">
                <a:alpha val="65000"/>
              </a:srgbClr>
            </a:outerShdw>
          </a:effectLst>
        </p:spPr>
      </p:pic>
      <p:pic>
        <p:nvPicPr>
          <p:cNvPr id="7" name="Picture 6" descr="水俣"/>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2895601"/>
            <a:ext cx="381000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9337676" y="4006851"/>
            <a:ext cx="796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a:latin typeface="Times New Roman" panose="02020603050405020304" pitchFamily="18" charset="0"/>
              </a:rPr>
              <a:t>东京</a:t>
            </a:r>
            <a:endParaRPr kumimoji="1" lang="zh-CN" altLang="en-US" sz="2400">
              <a:latin typeface="Times New Roman" panose="02020603050405020304" pitchFamily="18" charset="0"/>
            </a:endParaRPr>
          </a:p>
        </p:txBody>
      </p:sp>
      <p:sp>
        <p:nvSpPr>
          <p:cNvPr id="9" name="Text Box 8"/>
          <p:cNvSpPr txBox="1">
            <a:spLocks noChangeArrowheads="1"/>
          </p:cNvSpPr>
          <p:nvPr/>
        </p:nvSpPr>
        <p:spPr bwMode="auto">
          <a:xfrm>
            <a:off x="7010401" y="5867401"/>
            <a:ext cx="2995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rgbClr val="EA2504"/>
                </a:solidFill>
                <a:latin typeface="Times New Roman" panose="02020603050405020304" pitchFamily="18" charset="0"/>
                <a:ea typeface="黑体" panose="02010609060101010101" pitchFamily="49" charset="-122"/>
              </a:rPr>
              <a:t>日本九州岛熊本县水俣镇</a:t>
            </a:r>
            <a:endParaRPr kumimoji="1" lang="zh-CN" altLang="en-US" sz="2400" b="1">
              <a:solidFill>
                <a:srgbClr val="EA2504"/>
              </a:solidFill>
              <a:latin typeface="Times New Roman" panose="02020603050405020304" pitchFamily="18" charset="0"/>
              <a:ea typeface="黑体" panose="02010609060101010101" pitchFamily="49" charset="-122"/>
            </a:endParaRPr>
          </a:p>
        </p:txBody>
      </p:sp>
      <p:sp>
        <p:nvSpPr>
          <p:cNvPr id="10" name="Text Box 9"/>
          <p:cNvSpPr txBox="1">
            <a:spLocks noChangeArrowheads="1"/>
          </p:cNvSpPr>
          <p:nvPr/>
        </p:nvSpPr>
        <p:spPr bwMode="auto">
          <a:xfrm>
            <a:off x="8071562" y="5256798"/>
            <a:ext cx="8050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b="1">
                <a:latin typeface="Times New Roman" panose="02020603050405020304" pitchFamily="18" charset="0"/>
              </a:rPr>
              <a:t>水俣镇</a:t>
            </a:r>
            <a:endParaRPr kumimoji="1" lang="zh-CN" altLang="en-US" sz="2400">
              <a:latin typeface="Times New Roman" panose="02020603050405020304" pitchFamily="18" charset="0"/>
            </a:endParaRPr>
          </a:p>
        </p:txBody>
      </p:sp>
      <p:sp>
        <p:nvSpPr>
          <p:cNvPr id="11" name="Oval 10"/>
          <p:cNvSpPr>
            <a:spLocks noChangeArrowheads="1"/>
          </p:cNvSpPr>
          <p:nvPr/>
        </p:nvSpPr>
        <p:spPr bwMode="auto">
          <a:xfrm>
            <a:off x="8763000" y="5257800"/>
            <a:ext cx="76200" cy="76200"/>
          </a:xfrm>
          <a:prstGeom prst="ellipse">
            <a:avLst/>
          </a:prstGeom>
          <a:solidFill>
            <a:srgbClr val="FF33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9218" name="ShockwaveFlash1"/>
          <p:cNvPicPr preferRelativeResize="0">
            <a:picLocks noChangeArrowheads="1" noChangeShapeType="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04400" y="0"/>
            <a:ext cx="863600" cy="5032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8"/>
          <p:cNvSpPr/>
          <p:nvPr>
            <p:custDataLst>
              <p:tags r:id="rId1"/>
            </p:custDataLst>
          </p:nvPr>
        </p:nvSpPr>
        <p:spPr>
          <a:xfrm>
            <a:off x="1498600" y="503238"/>
            <a:ext cx="4572000" cy="585788"/>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ts val="4200"/>
              </a:spcBef>
              <a:buNone/>
            </a:pPr>
            <a:r>
              <a:rPr lang="en-US" altLang="zh-CN" b="1" dirty="0" smtClean="0">
                <a:solidFill>
                  <a:srgbClr val="FF0000"/>
                </a:solidFill>
                <a:latin typeface="微软雅黑" pitchFamily="34" charset="-122"/>
                <a:ea typeface="微软雅黑" pitchFamily="34" charset="-122"/>
                <a:sym typeface="Arial" pitchFamily="34" charset="0"/>
              </a:rPr>
              <a:t>2</a:t>
            </a:r>
            <a:r>
              <a:rPr lang="zh-CN" altLang="en-US" b="1" dirty="0" smtClean="0">
                <a:solidFill>
                  <a:srgbClr val="FF0000"/>
                </a:solidFill>
                <a:latin typeface="微软雅黑" pitchFamily="34" charset="-122"/>
                <a:ea typeface="微软雅黑" pitchFamily="34" charset="-122"/>
                <a:sym typeface="Arial" pitchFamily="34" charset="0"/>
              </a:rPr>
              <a:t>、</a:t>
            </a:r>
            <a:r>
              <a:rPr lang="zh-CN" altLang="en-US" b="1" dirty="0">
                <a:solidFill>
                  <a:srgbClr val="FF0000"/>
                </a:solidFill>
                <a:latin typeface="微软雅黑" pitchFamily="34" charset="-122"/>
                <a:ea typeface="微软雅黑" pitchFamily="34" charset="-122"/>
                <a:sym typeface="Arial" pitchFamily="34" charset="0"/>
              </a:rPr>
              <a:t>重金属污染</a:t>
            </a:r>
            <a:endParaRPr lang="en-US" altLang="zh-CN" b="1" dirty="0">
              <a:solidFill>
                <a:srgbClr val="FF0000"/>
              </a:solidFill>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4276176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5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4" name="CHIMES.WAV"/>
                                        </p:tgtEl>
                                      </p:cMediaNode>
                                    </p:audio>
                                  </p:subTnLst>
                                </p:cTn>
                              </p:par>
                            </p:childTnLst>
                          </p:cTn>
                        </p:par>
                        <p:par>
                          <p:cTn id="8" fill="hold" nodeType="afterGroup">
                            <p:stCondLst>
                              <p:cond delay="1000"/>
                            </p:stCondLst>
                            <p:childTnLst>
                              <p:par>
                                <p:cTn id="9" presetID="1" presetClass="entr" presetSubtype="0" fill="hold" grpId="0" nodeType="after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par>
                          <p:cTn id="11" fill="hold" nodeType="afterGroup">
                            <p:stCondLst>
                              <p:cond delay="1500"/>
                            </p:stCondLst>
                            <p:childTnLst>
                              <p:par>
                                <p:cTn id="12" presetID="1" presetClass="entr" presetSubtype="0" fill="hold" grpId="0" nodeType="afterEffect">
                                  <p:stCondLst>
                                    <p:cond delay="500"/>
                                  </p:stCondLst>
                                  <p:childTnLst>
                                    <p:set>
                                      <p:cBhvr>
                                        <p:cTn id="13" dur="1" fill="hold">
                                          <p:stCondLst>
                                            <p:cond delay="499"/>
                                          </p:stCondLst>
                                        </p:cTn>
                                        <p:tgtEl>
                                          <p:spTgt spid="10"/>
                                        </p:tgtEl>
                                        <p:attrNameLst>
                                          <p:attrName>style.visibility</p:attrName>
                                        </p:attrNameLst>
                                      </p:cBhvr>
                                      <p:to>
                                        <p:strVal val="visible"/>
                                      </p:to>
                                    </p:set>
                                  </p:childTnLst>
                                </p:cTn>
                              </p:par>
                            </p:childTnLst>
                          </p:cTn>
                        </p:par>
                        <p:par>
                          <p:cTn id="14" fill="hold" nodeType="afterGroup">
                            <p:stCondLst>
                              <p:cond delay="2500"/>
                            </p:stCondLst>
                            <p:childTnLst>
                              <p:par>
                                <p:cTn id="15" presetID="1" presetClass="entr" presetSubtype="0" fill="hold" grpId="0" nodeType="afterEffect">
                                  <p:stCondLst>
                                    <p:cond delay="0"/>
                                  </p:stCondLst>
                                  <p:childTnLst>
                                    <p:set>
                                      <p:cBhvr>
                                        <p:cTn id="16" dur="1" fill="hold">
                                          <p:stCondLst>
                                            <p:cond delay="499"/>
                                          </p:stCondLst>
                                        </p:cTn>
                                        <p:tgtEl>
                                          <p:spTgt spid="11"/>
                                        </p:tgtEl>
                                        <p:attrNameLst>
                                          <p:attrName>style.visibility</p:attrName>
                                        </p:attrNameLst>
                                      </p:cBhvr>
                                      <p:to>
                                        <p:strVal val="visible"/>
                                      </p:to>
                                    </p:set>
                                  </p:childTnLst>
                                </p:cTn>
                              </p:par>
                            </p:childTnLst>
                          </p:cTn>
                        </p:par>
                        <p:par>
                          <p:cTn id="17" fill="hold" nodeType="afterGroup">
                            <p:stCondLst>
                              <p:cond delay="3000"/>
                            </p:stCondLst>
                            <p:childTnLst>
                              <p:par>
                                <p:cTn id="18" presetID="5" presetClass="entr" presetSubtype="10" fill="hold" grpId="0" nodeType="after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7409"/>
            <a:ext cx="12192000" cy="6858000"/>
          </a:xfrm>
          <a:prstGeom prst="rect">
            <a:avLst/>
          </a:prstGeom>
        </p:spPr>
      </p:pic>
    </p:spTree>
    <p:extLst>
      <p:ext uri="{BB962C8B-B14F-4D97-AF65-F5344CB8AC3E}">
        <p14:creationId xmlns:p14="http://schemas.microsoft.com/office/powerpoint/2010/main" val="411347732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gonghai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990601"/>
            <a:ext cx="8072438" cy="434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9"/>
          <p:cNvSpPr>
            <a:spLocks noChangeArrowheads="1"/>
          </p:cNvSpPr>
          <p:nvPr/>
        </p:nvSpPr>
        <p:spPr bwMode="auto">
          <a:xfrm>
            <a:off x="1524000" y="5214938"/>
            <a:ext cx="9144000" cy="830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Constantia" panose="02030602050306030303" pitchFamily="18" charset="0"/>
              </a:rPr>
              <a:t>手脚麻木，哆嗦，头疼，耳鸣，视力减退，听力困难，言语</a:t>
            </a:r>
          </a:p>
          <a:p>
            <a:pPr eaLnBrk="1" hangingPunct="1"/>
            <a:r>
              <a:rPr lang="zh-CN" altLang="en-US" sz="2400" b="1">
                <a:latin typeface="Constantia" panose="02030602050306030303" pitchFamily="18" charset="0"/>
              </a:rPr>
              <a:t>表达不清，动作迟缓，失去味觉嗅觉，健忘</a:t>
            </a:r>
            <a:r>
              <a:rPr lang="en-US" altLang="zh-CN" sz="2400" b="1">
                <a:latin typeface="Constantia" panose="02030602050306030303" pitchFamily="18" charset="0"/>
              </a:rPr>
              <a:t>… …</a:t>
            </a:r>
          </a:p>
        </p:txBody>
      </p:sp>
      <p:sp>
        <p:nvSpPr>
          <p:cNvPr id="7" name="Rectangle 6"/>
          <p:cNvSpPr>
            <a:spLocks noChangeArrowheads="1"/>
          </p:cNvSpPr>
          <p:nvPr/>
        </p:nvSpPr>
        <p:spPr bwMode="auto">
          <a:xfrm>
            <a:off x="1524000" y="6064250"/>
            <a:ext cx="9144000" cy="579438"/>
          </a:xfrm>
          <a:prstGeom prst="rect">
            <a:avLst/>
          </a:prstGeom>
          <a:solidFill>
            <a:srgbClr val="FFFF99"/>
          </a:solidFill>
          <a:ln w="9525">
            <a:solidFill>
              <a:schemeClr val="accent1"/>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solidFill>
                  <a:srgbClr val="003399"/>
                </a:solidFill>
                <a:latin typeface="Constantia" panose="02030602050306030303" pitchFamily="18" charset="0"/>
                <a:ea typeface="华文新魏" panose="02010800040101010101" pitchFamily="2" charset="-122"/>
              </a:rPr>
              <a:t>水俣病产生的原因是什么？</a:t>
            </a:r>
          </a:p>
        </p:txBody>
      </p:sp>
      <p:pic>
        <p:nvPicPr>
          <p:cNvPr id="10242" name="ShockwaveFlash1"/>
          <p:cNvPicPr preferRelativeResize="0">
            <a:picLocks noChangeArrowheads="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04400" y="0"/>
            <a:ext cx="863600" cy="5032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8"/>
          <p:cNvSpPr/>
          <p:nvPr>
            <p:custDataLst>
              <p:tags r:id="rId1"/>
            </p:custDataLst>
          </p:nvPr>
        </p:nvSpPr>
        <p:spPr>
          <a:xfrm>
            <a:off x="1618698" y="210344"/>
            <a:ext cx="4572000" cy="585788"/>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ts val="4200"/>
              </a:spcBef>
              <a:buNone/>
            </a:pPr>
            <a:r>
              <a:rPr lang="en-US" altLang="zh-CN" b="1" dirty="0" smtClean="0">
                <a:solidFill>
                  <a:srgbClr val="FF0000"/>
                </a:solidFill>
                <a:latin typeface="微软雅黑" pitchFamily="34" charset="-122"/>
                <a:ea typeface="微软雅黑" pitchFamily="34" charset="-122"/>
                <a:sym typeface="Arial" pitchFamily="34" charset="0"/>
              </a:rPr>
              <a:t>2</a:t>
            </a:r>
            <a:r>
              <a:rPr lang="zh-CN" altLang="en-US" b="1" dirty="0" smtClean="0">
                <a:solidFill>
                  <a:srgbClr val="FF0000"/>
                </a:solidFill>
                <a:latin typeface="微软雅黑" pitchFamily="34" charset="-122"/>
                <a:ea typeface="微软雅黑" pitchFamily="34" charset="-122"/>
                <a:sym typeface="Arial" pitchFamily="34" charset="0"/>
              </a:rPr>
              <a:t>、</a:t>
            </a:r>
            <a:r>
              <a:rPr lang="zh-CN" altLang="en-US" b="1" dirty="0">
                <a:solidFill>
                  <a:srgbClr val="FF0000"/>
                </a:solidFill>
                <a:latin typeface="微软雅黑" pitchFamily="34" charset="-122"/>
                <a:ea typeface="微软雅黑" pitchFamily="34" charset="-122"/>
                <a:sym typeface="Arial" pitchFamily="34" charset="0"/>
              </a:rPr>
              <a:t>重金属污染</a:t>
            </a:r>
            <a:endParaRPr lang="en-US" altLang="zh-CN" b="1" dirty="0">
              <a:solidFill>
                <a:srgbClr val="FF0000"/>
              </a:solidFill>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678433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blinds(horizontal)">
                                      <p:cBhvr>
                                        <p:cTn id="7" dur="500"/>
                                        <p:tgtEl>
                                          <p:spTgt spid="10248"/>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249"/>
                                        </p:tgtEl>
                                        <p:attrNameLst>
                                          <p:attrName>style.visibility</p:attrName>
                                        </p:attrNameLst>
                                      </p:cBhvr>
                                      <p:to>
                                        <p:strVal val="visible"/>
                                      </p:to>
                                    </p:set>
                                    <p:animEffect transition="in" filter="blinds(horizontal)">
                                      <p:cBhvr>
                                        <p:cTn id="11" dur="500"/>
                                        <p:tgtEl>
                                          <p:spTgt spid="1024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henku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1143000"/>
            <a:ext cx="4640263" cy="5715000"/>
          </a:xfrm>
          <a:prstGeom prst="rect">
            <a:avLst/>
          </a:prstGeom>
          <a:noFill/>
          <a:extLst>
            <a:ext uri="{909E8E84-426E-40DD-AFC4-6F175D3DCCD1}">
              <a14:hiddenFill xmlns:a14="http://schemas.microsoft.com/office/drawing/2010/main">
                <a:solidFill>
                  <a:srgbClr val="FFFFFF"/>
                </a:solidFill>
              </a14:hiddenFill>
            </a:ext>
          </a:extLst>
        </p:spPr>
      </p:pic>
      <p:pic>
        <p:nvPicPr>
          <p:cNvPr id="89091" name="Picture 3" descr="mengxibits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5351" y="1143000"/>
            <a:ext cx="4468813" cy="5715000"/>
          </a:xfrm>
          <a:prstGeom prst="rect">
            <a:avLst/>
          </a:prstGeom>
          <a:noFill/>
          <a:extLst>
            <a:ext uri="{909E8E84-426E-40DD-AFC4-6F175D3DCCD1}">
              <a14:hiddenFill xmlns:a14="http://schemas.microsoft.com/office/drawing/2010/main">
                <a:solidFill>
                  <a:srgbClr val="FFFFFF"/>
                </a:solidFill>
              </a14:hiddenFill>
            </a:ext>
          </a:extLst>
        </p:spPr>
      </p:pic>
      <p:sp>
        <p:nvSpPr>
          <p:cNvPr id="89094" name="Text Box 6"/>
          <p:cNvSpPr txBox="1">
            <a:spLocks noChangeArrowheads="1"/>
          </p:cNvSpPr>
          <p:nvPr/>
        </p:nvSpPr>
        <p:spPr bwMode="auto">
          <a:xfrm>
            <a:off x="1524001" y="5118100"/>
            <a:ext cx="8899525" cy="1739900"/>
          </a:xfrm>
          <a:prstGeom prst="rect">
            <a:avLst/>
          </a:prstGeom>
          <a:solidFill>
            <a:schemeClr val="bg1">
              <a:alpha val="6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dirty="0">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鄜延境内有石油</a:t>
            </a:r>
            <a:r>
              <a:rPr lang="en-US" altLang="zh-CN" sz="3600" b="1" dirty="0">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予疑其烟可用</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试扫其</a:t>
            </a:r>
          </a:p>
          <a:p>
            <a:r>
              <a:rPr lang="zh-CN" altLang="en-US" sz="3600" b="1" dirty="0">
                <a:latin typeface="黑体" panose="02010609060101010101" pitchFamily="49" charset="-122"/>
                <a:ea typeface="黑体" panose="02010609060101010101" pitchFamily="49" charset="-122"/>
              </a:rPr>
              <a:t>煤以为墨</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黑光如漆</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松墨不及也。</a:t>
            </a:r>
            <a:r>
              <a:rPr lang="en-US" altLang="zh-CN" sz="3600" b="1" dirty="0">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此物</a:t>
            </a:r>
          </a:p>
          <a:p>
            <a:r>
              <a:rPr lang="zh-CN" altLang="en-US" sz="3600" b="1" dirty="0">
                <a:latin typeface="黑体" panose="02010609060101010101" pitchFamily="49" charset="-122"/>
                <a:ea typeface="黑体" panose="02010609060101010101" pitchFamily="49" charset="-122"/>
              </a:rPr>
              <a:t>后必大行于世</a:t>
            </a:r>
            <a:r>
              <a:rPr lang="zh-CN" altLang="en-US" sz="3600" b="1" dirty="0">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a:t>
            </a:r>
          </a:p>
        </p:txBody>
      </p:sp>
      <p:sp>
        <p:nvSpPr>
          <p:cNvPr id="6" name="Text Box 3"/>
          <p:cNvSpPr txBox="1">
            <a:spLocks noChangeArrowheads="1"/>
          </p:cNvSpPr>
          <p:nvPr/>
        </p:nvSpPr>
        <p:spPr bwMode="auto">
          <a:xfrm>
            <a:off x="1631951" y="115889"/>
            <a:ext cx="69135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dirty="0" smtClean="0"/>
              <a:t>1</a:t>
            </a:r>
            <a:r>
              <a:rPr lang="zh-CN" altLang="en-US" sz="3200" b="1" dirty="0" smtClean="0"/>
              <a:t>、</a:t>
            </a:r>
            <a:r>
              <a:rPr lang="zh-CN" altLang="en-US" sz="3200" b="1" dirty="0"/>
              <a:t>石油资源耗竭与应对措施</a:t>
            </a:r>
          </a:p>
        </p:txBody>
      </p:sp>
    </p:spTree>
    <p:extLst>
      <p:ext uri="{BB962C8B-B14F-4D97-AF65-F5344CB8AC3E}">
        <p14:creationId xmlns:p14="http://schemas.microsoft.com/office/powerpoint/2010/main" val="2856301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blinds(horizontal)">
                                      <p:cBhvr>
                                        <p:cTn id="7" dur="500"/>
                                        <p:tgtEl>
                                          <p:spTgt spid="89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9091"/>
                                        </p:tgtEl>
                                        <p:attrNameLst>
                                          <p:attrName>style.visibility</p:attrName>
                                        </p:attrNameLst>
                                      </p:cBhvr>
                                      <p:to>
                                        <p:strVal val="visible"/>
                                      </p:to>
                                    </p:set>
                                    <p:animEffect transition="in" filter="blinds(horizontal)">
                                      <p:cBhvr>
                                        <p:cTn id="12" dur="500"/>
                                        <p:tgtEl>
                                          <p:spTgt spid="89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15685" y="762000"/>
            <a:ext cx="1162050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000066"/>
                </a:solidFill>
                <a:latin typeface="Times New Roman" panose="02020603050405020304" pitchFamily="18" charset="0"/>
              </a:rPr>
              <a:t>        </a:t>
            </a:r>
            <a:r>
              <a:rPr kumimoji="1" lang="zh-CN" altLang="en-US" sz="2800" b="1" dirty="0">
                <a:solidFill>
                  <a:srgbClr val="000066"/>
                </a:solidFill>
                <a:latin typeface="Times New Roman" panose="02020603050405020304" pitchFamily="18" charset="0"/>
              </a:rPr>
              <a:t>医学家和生物学家一齐出动，终于找到了在水俣镇作祟的“妖魔”</a:t>
            </a:r>
            <a:r>
              <a:rPr kumimoji="1" lang="en-US" altLang="zh-CN" sz="2800" b="1" dirty="0">
                <a:solidFill>
                  <a:srgbClr val="000066"/>
                </a:solidFill>
                <a:latin typeface="Times New Roman" panose="02020603050405020304" pitchFamily="18" charset="0"/>
              </a:rPr>
              <a:t>——</a:t>
            </a:r>
            <a:r>
              <a:rPr kumimoji="1" lang="zh-CN" altLang="en-US" sz="2800" b="1" dirty="0">
                <a:solidFill>
                  <a:srgbClr val="EA2504"/>
                </a:solidFill>
                <a:latin typeface="Times New Roman" panose="02020603050405020304" pitchFamily="18" charset="0"/>
              </a:rPr>
              <a:t>甲基汞</a:t>
            </a:r>
            <a:r>
              <a:rPr kumimoji="1" lang="zh-CN" altLang="en-US" sz="2800" b="1" dirty="0">
                <a:solidFill>
                  <a:srgbClr val="000066"/>
                </a:solidFill>
                <a:latin typeface="Times New Roman" panose="02020603050405020304" pitchFamily="18" charset="0"/>
              </a:rPr>
              <a:t>。原来，新日本氮肥公司的</a:t>
            </a:r>
            <a:r>
              <a:rPr kumimoji="1" lang="zh-CN" altLang="en-US" sz="2800" b="1" dirty="0">
                <a:solidFill>
                  <a:srgbClr val="EA2504"/>
                </a:solidFill>
                <a:latin typeface="Times New Roman" panose="02020603050405020304" pitchFamily="18" charset="0"/>
              </a:rPr>
              <a:t>含汞污水</a:t>
            </a:r>
            <a:r>
              <a:rPr kumimoji="1" lang="zh-CN" altLang="en-US" sz="2800" b="1" dirty="0">
                <a:solidFill>
                  <a:srgbClr val="000066"/>
                </a:solidFill>
                <a:latin typeface="Times New Roman" panose="02020603050405020304" pitchFamily="18" charset="0"/>
              </a:rPr>
              <a:t>大量排入海湾，然后</a:t>
            </a:r>
            <a:r>
              <a:rPr kumimoji="1" lang="zh-CN" altLang="en-US" sz="2800" b="1" dirty="0">
                <a:solidFill>
                  <a:srgbClr val="EA2504"/>
                </a:solidFill>
                <a:latin typeface="Times New Roman" panose="02020603050405020304" pitchFamily="18" charset="0"/>
              </a:rPr>
              <a:t>汞</a:t>
            </a:r>
            <a:r>
              <a:rPr kumimoji="1" lang="zh-CN" altLang="en-US" sz="2800" b="1" dirty="0">
                <a:solidFill>
                  <a:srgbClr val="000066"/>
                </a:solidFill>
                <a:latin typeface="Times New Roman" panose="02020603050405020304" pitchFamily="18" charset="0"/>
              </a:rPr>
              <a:t>被水中微生物转化为</a:t>
            </a:r>
            <a:r>
              <a:rPr kumimoji="1" lang="zh-CN" altLang="en-US" sz="2800" b="1" dirty="0">
                <a:solidFill>
                  <a:srgbClr val="EA2504"/>
                </a:solidFill>
                <a:latin typeface="Times New Roman" panose="02020603050405020304" pitchFamily="18" charset="0"/>
              </a:rPr>
              <a:t>甲基汞</a:t>
            </a:r>
            <a:r>
              <a:rPr kumimoji="1" lang="zh-CN" altLang="en-US" sz="2800" b="1" dirty="0">
                <a:solidFill>
                  <a:srgbClr val="000066"/>
                </a:solidFill>
                <a:latin typeface="Times New Roman" panose="02020603050405020304" pitchFamily="18" charset="0"/>
              </a:rPr>
              <a:t>而进入浮游生物体内，再经过“浮游生物</a:t>
            </a:r>
            <a:r>
              <a:rPr kumimoji="1" lang="en-US" altLang="zh-CN" sz="2800" b="1" dirty="0">
                <a:solidFill>
                  <a:srgbClr val="000066"/>
                </a:solidFill>
                <a:latin typeface="Times New Roman" panose="02020603050405020304" pitchFamily="18" charset="0"/>
              </a:rPr>
              <a:t>——</a:t>
            </a:r>
            <a:r>
              <a:rPr kumimoji="1" lang="zh-CN" altLang="en-US" sz="2800" b="1" dirty="0">
                <a:solidFill>
                  <a:srgbClr val="000066"/>
                </a:solidFill>
                <a:latin typeface="Times New Roman" panose="02020603050405020304" pitchFamily="18" charset="0"/>
              </a:rPr>
              <a:t>小鱼</a:t>
            </a:r>
            <a:r>
              <a:rPr kumimoji="1" lang="en-US" altLang="zh-CN" sz="2800" b="1" dirty="0">
                <a:solidFill>
                  <a:srgbClr val="000066"/>
                </a:solidFill>
                <a:latin typeface="Times New Roman" panose="02020603050405020304" pitchFamily="18" charset="0"/>
              </a:rPr>
              <a:t>——</a:t>
            </a:r>
            <a:r>
              <a:rPr kumimoji="1" lang="zh-CN" altLang="en-US" sz="2800" b="1" dirty="0">
                <a:solidFill>
                  <a:srgbClr val="000066"/>
                </a:solidFill>
                <a:latin typeface="Times New Roman" panose="02020603050405020304" pitchFamily="18" charset="0"/>
              </a:rPr>
              <a:t>大鱼”食物链的富集，使大鱼中</a:t>
            </a:r>
            <a:r>
              <a:rPr kumimoji="1" lang="zh-CN" altLang="en-US" sz="2800" b="1" dirty="0">
                <a:solidFill>
                  <a:srgbClr val="EA2504"/>
                </a:solidFill>
                <a:latin typeface="Times New Roman" panose="02020603050405020304" pitchFamily="18" charset="0"/>
              </a:rPr>
              <a:t>有机汞</a:t>
            </a:r>
            <a:r>
              <a:rPr kumimoji="1" lang="zh-CN" altLang="en-US" sz="2800" b="1" dirty="0">
                <a:solidFill>
                  <a:srgbClr val="000066"/>
                </a:solidFill>
                <a:latin typeface="Times New Roman" panose="02020603050405020304" pitchFamily="18" charset="0"/>
              </a:rPr>
              <a:t>浓度达到海水汞浓度的 几万倍！人吃了这种鱼，便发生</a:t>
            </a:r>
            <a:r>
              <a:rPr kumimoji="1" lang="zh-CN" altLang="en-US" sz="2800" b="1" dirty="0">
                <a:solidFill>
                  <a:srgbClr val="EA2504"/>
                </a:solidFill>
                <a:latin typeface="Times New Roman" panose="02020603050405020304" pitchFamily="18" charset="0"/>
              </a:rPr>
              <a:t>甲基汞</a:t>
            </a:r>
            <a:r>
              <a:rPr kumimoji="1" lang="zh-CN" altLang="en-US" sz="2800" b="1" dirty="0">
                <a:solidFill>
                  <a:srgbClr val="000066"/>
                </a:solidFill>
                <a:latin typeface="Times New Roman" panose="02020603050405020304" pitchFamily="18" charset="0"/>
              </a:rPr>
              <a:t>中毒。也称“水俣病”。 </a:t>
            </a:r>
          </a:p>
        </p:txBody>
      </p:sp>
      <p:sp>
        <p:nvSpPr>
          <p:cNvPr id="33795" name="Text Box 3"/>
          <p:cNvSpPr txBox="1">
            <a:spLocks noChangeArrowheads="1"/>
          </p:cNvSpPr>
          <p:nvPr/>
        </p:nvSpPr>
        <p:spPr bwMode="auto">
          <a:xfrm>
            <a:off x="1524000" y="0"/>
            <a:ext cx="198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srgbClr val="FF3300"/>
                </a:solidFill>
                <a:latin typeface="Times New Roman" panose="02020603050405020304" pitchFamily="18" charset="0"/>
                <a:ea typeface="隶书" panose="02010509060101010101" pitchFamily="49" charset="-122"/>
              </a:rPr>
              <a:t>原因：</a:t>
            </a:r>
            <a:endParaRPr kumimoji="1" lang="zh-CN" altLang="en-US" sz="4400" b="1">
              <a:solidFill>
                <a:srgbClr val="FF3300"/>
              </a:solidFill>
              <a:latin typeface="Times New Roman" panose="02020603050405020304" pitchFamily="18" charset="0"/>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26" y="2971800"/>
            <a:ext cx="6350000" cy="38862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892" y="3267615"/>
            <a:ext cx="3048828" cy="3331538"/>
          </a:xfrm>
          <a:prstGeom prst="rect">
            <a:avLst/>
          </a:prstGeom>
        </p:spPr>
      </p:pic>
    </p:spTree>
    <p:extLst>
      <p:ext uri="{BB962C8B-B14F-4D97-AF65-F5344CB8AC3E}">
        <p14:creationId xmlns:p14="http://schemas.microsoft.com/office/powerpoint/2010/main" val="947083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left)">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4"/>
          <p:cNvSpPr/>
          <p:nvPr>
            <p:custDataLst>
              <p:tags r:id="rId1"/>
            </p:custDataLst>
          </p:nvPr>
        </p:nvSpPr>
        <p:spPr>
          <a:xfrm>
            <a:off x="1595439" y="71438"/>
            <a:ext cx="9001125" cy="646112"/>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algn="ctr" eaLnBrk="1" hangingPunct="1">
              <a:spcBef>
                <a:spcPct val="0"/>
              </a:spcBef>
              <a:buNone/>
            </a:pPr>
            <a:r>
              <a:rPr lang="zh-CN" altLang="en-US" sz="3600" b="1">
                <a:latin typeface="微软雅黑" pitchFamily="34" charset="-122"/>
                <a:ea typeface="微软雅黑" pitchFamily="34" charset="-122"/>
              </a:rPr>
              <a:t>水污染</a:t>
            </a:r>
            <a:endParaRPr lang="en-US" altLang="zh-CN" sz="3600" b="1">
              <a:solidFill>
                <a:srgbClr val="0000FF"/>
              </a:solidFill>
              <a:latin typeface="微软雅黑" pitchFamily="34" charset="-122"/>
              <a:ea typeface="微软雅黑" pitchFamily="34" charset="-122"/>
            </a:endParaRPr>
          </a:p>
        </p:txBody>
      </p:sp>
      <p:sp>
        <p:nvSpPr>
          <p:cNvPr id="13315" name="矩形 8"/>
          <p:cNvSpPr/>
          <p:nvPr>
            <p:custDataLst>
              <p:tags r:id="rId2"/>
            </p:custDataLst>
          </p:nvPr>
        </p:nvSpPr>
        <p:spPr>
          <a:xfrm>
            <a:off x="1631950" y="717550"/>
            <a:ext cx="4572000" cy="585788"/>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ts val="4200"/>
              </a:spcBef>
              <a:buNone/>
            </a:pPr>
            <a:r>
              <a:rPr lang="en-US" altLang="zh-CN" b="1" dirty="0" smtClean="0">
                <a:solidFill>
                  <a:srgbClr val="FF0000"/>
                </a:solidFill>
                <a:latin typeface="微软雅黑" pitchFamily="34" charset="-122"/>
                <a:ea typeface="微软雅黑" pitchFamily="34" charset="-122"/>
                <a:sym typeface="Arial" pitchFamily="34" charset="0"/>
              </a:rPr>
              <a:t>2</a:t>
            </a:r>
            <a:r>
              <a:rPr lang="zh-CN" altLang="en-US" b="1" dirty="0" smtClean="0">
                <a:solidFill>
                  <a:srgbClr val="FF0000"/>
                </a:solidFill>
                <a:latin typeface="微软雅黑" pitchFamily="34" charset="-122"/>
                <a:ea typeface="微软雅黑" pitchFamily="34" charset="-122"/>
                <a:sym typeface="Arial" pitchFamily="34" charset="0"/>
              </a:rPr>
              <a:t>、</a:t>
            </a:r>
            <a:r>
              <a:rPr lang="zh-CN" altLang="en-US" b="1" dirty="0">
                <a:solidFill>
                  <a:srgbClr val="FF0000"/>
                </a:solidFill>
                <a:latin typeface="微软雅黑" pitchFamily="34" charset="-122"/>
                <a:ea typeface="微软雅黑" pitchFamily="34" charset="-122"/>
                <a:sym typeface="Arial" pitchFamily="34" charset="0"/>
              </a:rPr>
              <a:t>重金属污染</a:t>
            </a:r>
            <a:endParaRPr lang="en-US" altLang="zh-CN" b="1" dirty="0">
              <a:solidFill>
                <a:srgbClr val="FF0000"/>
              </a:solidFill>
              <a:latin typeface="微软雅黑" pitchFamily="34" charset="-122"/>
              <a:ea typeface="微软雅黑" pitchFamily="34" charset="-122"/>
              <a:sym typeface="Arial" pitchFamily="34" charset="0"/>
            </a:endParaRPr>
          </a:p>
        </p:txBody>
      </p:sp>
      <p:sp>
        <p:nvSpPr>
          <p:cNvPr id="2" name="矩形 1"/>
          <p:cNvSpPr/>
          <p:nvPr/>
        </p:nvSpPr>
        <p:spPr>
          <a:xfrm>
            <a:off x="217715" y="1164134"/>
            <a:ext cx="11424556" cy="5693866"/>
          </a:xfrm>
          <a:prstGeom prst="rect">
            <a:avLst/>
          </a:prstGeom>
        </p:spPr>
        <p:txBody>
          <a:bodyPr wrap="square">
            <a:spAutoFit/>
          </a:bodyPr>
          <a:lstStyle/>
          <a:p>
            <a:pPr algn="just">
              <a:spcAft>
                <a:spcPts val="0"/>
              </a:spcAft>
            </a:pPr>
            <a:r>
              <a:rPr lang="zh-CN" altLang="zh-CN" sz="2800" b="1" kern="100" dirty="0" smtClean="0">
                <a:latin typeface="Calibri" panose="020F0502020204030204" pitchFamily="34" charset="0"/>
                <a:ea typeface="楷体" panose="02010609060101010101" pitchFamily="49" charset="-122"/>
                <a:cs typeface="Times New Roman" panose="02020603050405020304" pitchFamily="18" charset="0"/>
              </a:rPr>
              <a:t>（</a:t>
            </a:r>
            <a:r>
              <a:rPr lang="en-US" altLang="zh-CN" sz="2800" b="1" kern="100" dirty="0">
                <a:latin typeface="Calibri" panose="020F0502020204030204" pitchFamily="34" charset="0"/>
                <a:ea typeface="楷体" panose="02010609060101010101" pitchFamily="49" charset="-122"/>
                <a:cs typeface="Times New Roman" panose="02020603050405020304" pitchFamily="18" charset="0"/>
              </a:rPr>
              <a:t>1</a:t>
            </a:r>
            <a:r>
              <a:rPr lang="zh-CN" altLang="zh-CN" sz="2800" b="1" kern="100" dirty="0">
                <a:latin typeface="Calibri" panose="020F0502020204030204" pitchFamily="34" charset="0"/>
                <a:ea typeface="楷体" panose="02010609060101010101" pitchFamily="49" charset="-122"/>
                <a:cs typeface="Times New Roman" panose="02020603050405020304" pitchFamily="18" charset="0"/>
              </a:rPr>
              <a:t>）原因</a:t>
            </a:r>
            <a:r>
              <a:rPr lang="zh-CN" altLang="zh-CN" sz="2800" b="1" kern="100" dirty="0" smtClean="0">
                <a:latin typeface="Calibri" panose="020F0502020204030204" pitchFamily="34" charset="0"/>
                <a:ea typeface="楷体" panose="02010609060101010101" pitchFamily="49" charset="-122"/>
                <a:cs typeface="Times New Roman" panose="02020603050405020304" pitchFamily="18" charset="0"/>
              </a:rPr>
              <a:t>：</a:t>
            </a:r>
            <a:endParaRPr lang="en-US" altLang="zh-CN" sz="2800" b="1" kern="100" dirty="0" smtClean="0">
              <a:latin typeface="Calibri" panose="020F0502020204030204" pitchFamily="34" charset="0"/>
              <a:ea typeface="楷体" panose="02010609060101010101" pitchFamily="49" charset="-122"/>
              <a:cs typeface="Times New Roman" panose="02020603050405020304" pitchFamily="18" charset="0"/>
            </a:endParaRPr>
          </a:p>
          <a:p>
            <a:pPr algn="just">
              <a:spcAft>
                <a:spcPts val="0"/>
              </a:spcAft>
            </a:pPr>
            <a:r>
              <a:rPr lang="en-US" altLang="zh-CN" sz="2800" b="1" kern="100" dirty="0">
                <a:latin typeface="Calibri" panose="020F0502020204030204" pitchFamily="34" charset="0"/>
                <a:ea typeface="楷体" panose="02010609060101010101" pitchFamily="49" charset="-122"/>
                <a:cs typeface="Times New Roman" panose="02020603050405020304" pitchFamily="18" charset="0"/>
              </a:rPr>
              <a:t> </a:t>
            </a:r>
            <a:r>
              <a:rPr lang="en-US" altLang="zh-CN" sz="2800" b="1" kern="100" dirty="0" smtClean="0">
                <a:latin typeface="Calibri" panose="020F0502020204030204" pitchFamily="34" charset="0"/>
                <a:ea typeface="楷体" panose="02010609060101010101" pitchFamily="49" charset="-122"/>
                <a:cs typeface="Times New Roman" panose="02020603050405020304" pitchFamily="18" charset="0"/>
              </a:rPr>
              <a:t>         </a:t>
            </a:r>
            <a:r>
              <a:rPr lang="zh-CN" altLang="zh-CN" sz="2800" b="1" kern="100" dirty="0" smtClean="0">
                <a:solidFill>
                  <a:srgbClr val="0000FF"/>
                </a:solidFill>
                <a:latin typeface="Calibri" panose="020F0502020204030204" pitchFamily="34" charset="0"/>
                <a:cs typeface="Times New Roman" panose="02020603050405020304" pitchFamily="18" charset="0"/>
              </a:rPr>
              <a:t>①</a:t>
            </a:r>
            <a:r>
              <a:rPr lang="zh-CN" altLang="zh-CN" sz="2800" b="1" kern="100" dirty="0">
                <a:solidFill>
                  <a:srgbClr val="0000FF"/>
                </a:solidFill>
                <a:latin typeface="Calibri" panose="020F0502020204030204" pitchFamily="34" charset="0"/>
                <a:cs typeface="Times New Roman" panose="02020603050405020304" pitchFamily="18" charset="0"/>
              </a:rPr>
              <a:t>含有</a:t>
            </a:r>
            <a:r>
              <a:rPr lang="zh-CN" altLang="zh-CN" sz="2800" b="1" kern="0" dirty="0">
                <a:solidFill>
                  <a:srgbClr val="0000FF"/>
                </a:solidFill>
                <a:latin typeface="Calibri" panose="020F0502020204030204" pitchFamily="34" charset="0"/>
                <a:cs typeface="Arial" panose="020B0604020202020204" pitchFamily="34" charset="0"/>
              </a:rPr>
              <a:t>汞、铅、镉、铬、砷等重金属的工业废水的排放；</a:t>
            </a:r>
            <a:endParaRPr lang="zh-CN" altLang="zh-CN" sz="2800" b="1" kern="100" dirty="0">
              <a:solidFill>
                <a:srgbClr val="0000FF"/>
              </a:solidFill>
              <a:latin typeface="Calibri" panose="020F0502020204030204" pitchFamily="34" charset="0"/>
              <a:cs typeface="Times New Roman" panose="02020603050405020304" pitchFamily="18" charset="0"/>
            </a:endParaRPr>
          </a:p>
          <a:p>
            <a:pPr marL="933450" indent="-133350" algn="just">
              <a:spcAft>
                <a:spcPts val="0"/>
              </a:spcAft>
            </a:pPr>
            <a:r>
              <a:rPr lang="zh-CN" altLang="zh-CN" sz="2800" b="1" kern="0" dirty="0">
                <a:solidFill>
                  <a:srgbClr val="0000FF"/>
                </a:solidFill>
                <a:latin typeface="Calibri" panose="020F0502020204030204" pitchFamily="34" charset="0"/>
                <a:cs typeface="Arial" panose="020B0604020202020204" pitchFamily="34" charset="0"/>
              </a:rPr>
              <a:t>②农业生产中，污水灌溉</a:t>
            </a:r>
            <a:r>
              <a:rPr lang="zh-CN" altLang="zh-CN" sz="2800" b="1" kern="0" dirty="0" smtClean="0">
                <a:solidFill>
                  <a:srgbClr val="0000FF"/>
                </a:solidFill>
                <a:latin typeface="Calibri" panose="020F0502020204030204" pitchFamily="34" charset="0"/>
                <a:cs typeface="Arial" panose="020B0604020202020204" pitchFamily="34" charset="0"/>
              </a:rPr>
              <a:t>、</a:t>
            </a:r>
            <a:r>
              <a:rPr lang="zh-CN" altLang="en-US" sz="2800" b="1" kern="0" dirty="0" smtClean="0">
                <a:solidFill>
                  <a:srgbClr val="0000FF"/>
                </a:solidFill>
                <a:latin typeface="Calibri" panose="020F0502020204030204" pitchFamily="34" charset="0"/>
                <a:cs typeface="Arial" panose="020B0604020202020204" pitchFamily="34" charset="0"/>
              </a:rPr>
              <a:t>含重金属的</a:t>
            </a:r>
            <a:r>
              <a:rPr lang="zh-CN" altLang="zh-CN" sz="2800" b="1" kern="0" dirty="0" smtClean="0">
                <a:solidFill>
                  <a:srgbClr val="0000FF"/>
                </a:solidFill>
                <a:latin typeface="Calibri" panose="020F0502020204030204" pitchFamily="34" charset="0"/>
                <a:cs typeface="Arial" panose="020B0604020202020204" pitchFamily="34" charset="0"/>
              </a:rPr>
              <a:t>农药、劣质化肥等的不合理使用</a:t>
            </a:r>
            <a:endParaRPr lang="en-US" altLang="zh-CN" sz="2800" b="1" kern="0" dirty="0" smtClean="0">
              <a:solidFill>
                <a:srgbClr val="0000FF"/>
              </a:solidFill>
              <a:latin typeface="Calibri" panose="020F0502020204030204" pitchFamily="34" charset="0"/>
              <a:cs typeface="Arial" panose="020B0604020202020204" pitchFamily="34" charset="0"/>
            </a:endParaRPr>
          </a:p>
          <a:p>
            <a:pPr marL="933450" indent="-133350" algn="just">
              <a:spcAft>
                <a:spcPts val="0"/>
              </a:spcAft>
            </a:pPr>
            <a:r>
              <a:rPr lang="zh-CN" altLang="zh-CN" sz="2800" b="1" kern="0" dirty="0" smtClean="0">
                <a:solidFill>
                  <a:srgbClr val="0000FF"/>
                </a:solidFill>
                <a:latin typeface="Calibri" panose="020F0502020204030204" pitchFamily="34" charset="0"/>
                <a:cs typeface="Arial" panose="020B0604020202020204" pitchFamily="34" charset="0"/>
              </a:rPr>
              <a:t>③</a:t>
            </a:r>
            <a:r>
              <a:rPr lang="zh-CN" altLang="zh-CN" sz="2800" b="1" kern="0" dirty="0">
                <a:solidFill>
                  <a:srgbClr val="0000FF"/>
                </a:solidFill>
                <a:latin typeface="Calibri" panose="020F0502020204030204" pitchFamily="34" charset="0"/>
                <a:cs typeface="Arial" panose="020B0604020202020204" pitchFamily="34" charset="0"/>
              </a:rPr>
              <a:t>垃圾渗滤液的泄漏、含铅汽油的使用</a:t>
            </a:r>
            <a:r>
              <a:rPr lang="zh-CN" altLang="zh-CN" sz="2800" b="1" kern="0" dirty="0" smtClean="0">
                <a:solidFill>
                  <a:srgbClr val="0000FF"/>
                </a:solidFill>
                <a:latin typeface="Calibri" panose="020F0502020204030204" pitchFamily="34" charset="0"/>
                <a:cs typeface="Arial" panose="020B0604020202020204" pitchFamily="34" charset="0"/>
              </a:rPr>
              <a:t>。</a:t>
            </a:r>
            <a:endParaRPr lang="en-US" altLang="zh-CN" sz="2800" b="1" kern="0" dirty="0" smtClean="0">
              <a:solidFill>
                <a:srgbClr val="0000FF"/>
              </a:solidFill>
              <a:latin typeface="Calibri" panose="020F0502020204030204" pitchFamily="34" charset="0"/>
              <a:cs typeface="Arial" panose="020B0604020202020204" pitchFamily="34" charset="0"/>
            </a:endParaRPr>
          </a:p>
          <a:p>
            <a:pPr marL="933450" indent="-133350" algn="just">
              <a:spcAft>
                <a:spcPts val="0"/>
              </a:spcAft>
            </a:pPr>
            <a:r>
              <a:rPr lang="zh-CN" altLang="en-US" sz="2800" b="1" kern="0" dirty="0" smtClean="0">
                <a:solidFill>
                  <a:srgbClr val="0000FF"/>
                </a:solidFill>
                <a:latin typeface="Calibri" panose="020F0502020204030204" pitchFamily="34" charset="0"/>
                <a:cs typeface="Arial" panose="020B0604020202020204" pitchFamily="34" charset="0"/>
              </a:rPr>
              <a:t>④采矿，</a:t>
            </a:r>
            <a:r>
              <a:rPr lang="zh-CN" altLang="en-US" sz="2800" b="1" kern="0" dirty="0">
                <a:solidFill>
                  <a:srgbClr val="0000FF"/>
                </a:solidFill>
                <a:latin typeface="Calibri" panose="020F0502020204030204" pitchFamily="34" charset="0"/>
                <a:cs typeface="Arial" panose="020B0604020202020204" pitchFamily="34" charset="0"/>
              </a:rPr>
              <a:t>废石和尾矿随意堆放</a:t>
            </a:r>
            <a:endParaRPr lang="zh-CN" altLang="zh-CN" sz="2800" b="1" kern="0" dirty="0">
              <a:solidFill>
                <a:srgbClr val="0000FF"/>
              </a:solidFill>
              <a:latin typeface="Calibri" panose="020F0502020204030204" pitchFamily="34" charset="0"/>
              <a:cs typeface="Arial" panose="020B0604020202020204" pitchFamily="34" charset="0"/>
            </a:endParaRPr>
          </a:p>
          <a:p>
            <a:pPr algn="just">
              <a:spcAft>
                <a:spcPts val="0"/>
              </a:spcAft>
            </a:pPr>
            <a:r>
              <a:rPr lang="zh-CN" altLang="zh-CN" sz="2800" b="1" kern="100" dirty="0">
                <a:latin typeface="Calibri" panose="020F0502020204030204" pitchFamily="34" charset="0"/>
                <a:ea typeface="楷体" panose="02010609060101010101" pitchFamily="49" charset="-122"/>
                <a:cs typeface="Times New Roman" panose="02020603050405020304" pitchFamily="18" charset="0"/>
              </a:rPr>
              <a:t>（</a:t>
            </a:r>
            <a:r>
              <a:rPr lang="en-US" altLang="zh-CN" sz="2800" b="1" kern="100" dirty="0">
                <a:latin typeface="Calibri" panose="020F0502020204030204" pitchFamily="34" charset="0"/>
                <a:ea typeface="楷体" panose="02010609060101010101" pitchFamily="49" charset="-122"/>
                <a:cs typeface="Times New Roman" panose="02020603050405020304" pitchFamily="18" charset="0"/>
              </a:rPr>
              <a:t>2</a:t>
            </a:r>
            <a:r>
              <a:rPr lang="zh-CN" altLang="zh-CN" sz="2800" b="1" kern="100" dirty="0">
                <a:latin typeface="Calibri" panose="020F0502020204030204" pitchFamily="34" charset="0"/>
                <a:ea typeface="楷体" panose="02010609060101010101" pitchFamily="49" charset="-122"/>
                <a:cs typeface="Times New Roman" panose="02020603050405020304" pitchFamily="18" charset="0"/>
              </a:rPr>
              <a:t>）危害：</a:t>
            </a:r>
            <a:r>
              <a:rPr lang="zh-CN" altLang="zh-CN" sz="2800" b="1" kern="100" dirty="0">
                <a:latin typeface="Calibri" panose="020F0502020204030204" pitchFamily="34" charset="0"/>
                <a:cs typeface="楷体_GB2312"/>
              </a:rPr>
              <a:t>重金属元素通过食物链放大，最终危害人畜健康。</a:t>
            </a:r>
            <a:endParaRPr lang="zh-CN" altLang="zh-CN" sz="2800" b="1" kern="100" dirty="0">
              <a:latin typeface="Calibri" panose="020F0502020204030204" pitchFamily="34" charset="0"/>
              <a:cs typeface="Times New Roman" panose="02020603050405020304" pitchFamily="18" charset="0"/>
            </a:endParaRPr>
          </a:p>
          <a:p>
            <a:pPr marL="133350" indent="-133350" algn="just">
              <a:spcAft>
                <a:spcPts val="0"/>
              </a:spcAft>
            </a:pPr>
            <a:r>
              <a:rPr lang="zh-CN" altLang="zh-CN" sz="2800" b="1" kern="100" dirty="0">
                <a:latin typeface="Calibri" panose="020F0502020204030204" pitchFamily="34" charset="0"/>
                <a:ea typeface="楷体" panose="02010609060101010101" pitchFamily="49" charset="-122"/>
                <a:cs typeface="Times New Roman" panose="02020603050405020304" pitchFamily="18" charset="0"/>
              </a:rPr>
              <a:t>（</a:t>
            </a:r>
            <a:r>
              <a:rPr lang="en-US" altLang="zh-CN" sz="2800" b="1" kern="100" dirty="0">
                <a:latin typeface="Calibri" panose="020F0502020204030204" pitchFamily="34" charset="0"/>
                <a:ea typeface="楷体" panose="02010609060101010101" pitchFamily="49" charset="-122"/>
                <a:cs typeface="Times New Roman" panose="02020603050405020304" pitchFamily="18" charset="0"/>
              </a:rPr>
              <a:t>3</a:t>
            </a:r>
            <a:r>
              <a:rPr lang="zh-CN" altLang="zh-CN" sz="2800" b="1" kern="100" dirty="0">
                <a:latin typeface="Calibri" panose="020F0502020204030204" pitchFamily="34" charset="0"/>
                <a:ea typeface="楷体" panose="02010609060101010101" pitchFamily="49" charset="-122"/>
                <a:cs typeface="Times New Roman" panose="02020603050405020304" pitchFamily="18" charset="0"/>
              </a:rPr>
              <a:t>）措施</a:t>
            </a:r>
            <a:r>
              <a:rPr lang="zh-CN" altLang="zh-CN" sz="2800" b="1" kern="100" dirty="0" smtClean="0">
                <a:latin typeface="Calibri" panose="020F0502020204030204" pitchFamily="34" charset="0"/>
                <a:ea typeface="楷体" panose="02010609060101010101" pitchFamily="49" charset="-122"/>
                <a:cs typeface="Times New Roman" panose="02020603050405020304" pitchFamily="18" charset="0"/>
              </a:rPr>
              <a:t>：</a:t>
            </a:r>
            <a:endParaRPr lang="en-US" altLang="zh-CN" sz="2800" b="1" kern="100" dirty="0" smtClean="0">
              <a:latin typeface="Calibri" panose="020F0502020204030204" pitchFamily="34" charset="0"/>
              <a:ea typeface="楷体" panose="02010609060101010101" pitchFamily="49" charset="-122"/>
              <a:cs typeface="Times New Roman" panose="02020603050405020304" pitchFamily="18" charset="0"/>
            </a:endParaRPr>
          </a:p>
          <a:p>
            <a:pPr marL="133350" indent="-133350" algn="just">
              <a:spcAft>
                <a:spcPts val="0"/>
              </a:spcAft>
            </a:pPr>
            <a:r>
              <a:rPr lang="en-US" altLang="zh-CN" sz="2800" b="1" kern="100" dirty="0">
                <a:solidFill>
                  <a:srgbClr val="0000FF"/>
                </a:solidFill>
                <a:latin typeface="Calibri" panose="020F0502020204030204" pitchFamily="34" charset="0"/>
                <a:ea typeface="楷体" panose="02010609060101010101" pitchFamily="49" charset="-122"/>
                <a:cs typeface="Times New Roman" panose="02020603050405020304" pitchFamily="18" charset="0"/>
              </a:rPr>
              <a:t> </a:t>
            </a:r>
            <a:r>
              <a:rPr lang="en-US" altLang="zh-CN" sz="2800" b="1" kern="100" dirty="0" smtClean="0">
                <a:solidFill>
                  <a:srgbClr val="0000FF"/>
                </a:solidFill>
                <a:latin typeface="Calibri" panose="020F0502020204030204" pitchFamily="34" charset="0"/>
                <a:ea typeface="楷体" panose="02010609060101010101" pitchFamily="49" charset="-122"/>
                <a:cs typeface="Times New Roman" panose="02020603050405020304" pitchFamily="18" charset="0"/>
              </a:rPr>
              <a:t>        </a:t>
            </a:r>
            <a:r>
              <a:rPr lang="zh-CN" altLang="zh-CN" sz="2800" b="1" kern="100" dirty="0" smtClean="0">
                <a:solidFill>
                  <a:srgbClr val="0000FF"/>
                </a:solidFill>
                <a:latin typeface="Calibri" panose="020F0502020204030204" pitchFamily="34" charset="0"/>
                <a:cs typeface="楷体_GB2312"/>
              </a:rPr>
              <a:t>①</a:t>
            </a:r>
            <a:r>
              <a:rPr lang="zh-CN" altLang="zh-CN" sz="2800" b="1" kern="100" dirty="0">
                <a:solidFill>
                  <a:srgbClr val="0000FF"/>
                </a:solidFill>
                <a:latin typeface="Calibri" panose="020F0502020204030204" pitchFamily="34" charset="0"/>
                <a:cs typeface="楷体_GB2312"/>
              </a:rPr>
              <a:t>工业污水净化处理，达标后排放</a:t>
            </a:r>
            <a:r>
              <a:rPr lang="zh-CN" altLang="zh-CN" sz="2800" b="1" kern="100" dirty="0" smtClean="0">
                <a:solidFill>
                  <a:srgbClr val="0000FF"/>
                </a:solidFill>
                <a:latin typeface="Calibri" panose="020F0502020204030204" pitchFamily="34" charset="0"/>
                <a:cs typeface="楷体_GB2312"/>
              </a:rPr>
              <a:t>；</a:t>
            </a:r>
            <a:endParaRPr lang="en-US" altLang="zh-CN" sz="2800" b="1" kern="100" dirty="0" smtClean="0">
              <a:solidFill>
                <a:srgbClr val="0000FF"/>
              </a:solidFill>
              <a:latin typeface="Calibri" panose="020F0502020204030204" pitchFamily="34" charset="0"/>
              <a:cs typeface="楷体_GB2312"/>
            </a:endParaRPr>
          </a:p>
          <a:p>
            <a:pPr marL="133350" indent="-133350" algn="just">
              <a:spcAft>
                <a:spcPts val="0"/>
              </a:spcAft>
            </a:pPr>
            <a:r>
              <a:rPr lang="en-US" altLang="zh-CN" sz="2800" b="1" kern="100" dirty="0">
                <a:solidFill>
                  <a:srgbClr val="0000FF"/>
                </a:solidFill>
                <a:latin typeface="Calibri" panose="020F0502020204030204" pitchFamily="34" charset="0"/>
                <a:cs typeface="楷体_GB2312"/>
              </a:rPr>
              <a:t> </a:t>
            </a:r>
            <a:r>
              <a:rPr lang="en-US" altLang="zh-CN" sz="2800" b="1" kern="100" dirty="0" smtClean="0">
                <a:solidFill>
                  <a:srgbClr val="0000FF"/>
                </a:solidFill>
                <a:latin typeface="Calibri" panose="020F0502020204030204" pitchFamily="34" charset="0"/>
                <a:cs typeface="楷体_GB2312"/>
              </a:rPr>
              <a:t>        </a:t>
            </a:r>
            <a:r>
              <a:rPr lang="zh-CN" altLang="zh-CN" sz="2800" b="1" kern="100" dirty="0" smtClean="0">
                <a:solidFill>
                  <a:srgbClr val="0000FF"/>
                </a:solidFill>
                <a:latin typeface="Calibri" panose="020F0502020204030204" pitchFamily="34" charset="0"/>
                <a:cs typeface="楷体_GB2312"/>
              </a:rPr>
              <a:t>②</a:t>
            </a:r>
            <a:r>
              <a:rPr lang="zh-CN" altLang="zh-CN" sz="2800" b="1" kern="100" dirty="0">
                <a:solidFill>
                  <a:srgbClr val="0000FF"/>
                </a:solidFill>
                <a:latin typeface="Calibri" panose="020F0502020204030204" pitchFamily="34" charset="0"/>
                <a:cs typeface="楷体_GB2312"/>
              </a:rPr>
              <a:t>合理使用农药化肥；</a:t>
            </a:r>
            <a:endParaRPr lang="zh-CN" altLang="zh-CN" sz="2800" b="1" kern="100" dirty="0">
              <a:solidFill>
                <a:srgbClr val="0000FF"/>
              </a:solidFill>
              <a:latin typeface="Calibri" panose="020F0502020204030204" pitchFamily="34" charset="0"/>
              <a:cs typeface="Times New Roman" panose="02020603050405020304" pitchFamily="18" charset="0"/>
            </a:endParaRPr>
          </a:p>
          <a:p>
            <a:pPr marL="733425" algn="just">
              <a:spcAft>
                <a:spcPts val="0"/>
              </a:spcAft>
            </a:pPr>
            <a:r>
              <a:rPr lang="zh-CN" altLang="zh-CN" sz="2800" b="1" kern="100" dirty="0">
                <a:solidFill>
                  <a:srgbClr val="0000FF"/>
                </a:solidFill>
                <a:latin typeface="Calibri" panose="020F0502020204030204" pitchFamily="34" charset="0"/>
                <a:cs typeface="楷体_GB2312"/>
              </a:rPr>
              <a:t>③不乱扔垃圾，实现垃圾分类回收；</a:t>
            </a:r>
            <a:endParaRPr lang="zh-CN" altLang="zh-CN" sz="2800" b="1" kern="100" dirty="0">
              <a:solidFill>
                <a:srgbClr val="0000FF"/>
              </a:solidFill>
              <a:latin typeface="Calibri" panose="020F0502020204030204" pitchFamily="34" charset="0"/>
              <a:cs typeface="Times New Roman" panose="02020603050405020304" pitchFamily="18" charset="0"/>
            </a:endParaRPr>
          </a:p>
          <a:p>
            <a:pPr marL="733425" algn="just">
              <a:spcAft>
                <a:spcPts val="0"/>
              </a:spcAft>
            </a:pPr>
            <a:r>
              <a:rPr lang="zh-CN" altLang="zh-CN" sz="2800" b="1" kern="100" dirty="0">
                <a:solidFill>
                  <a:srgbClr val="0000FF"/>
                </a:solidFill>
                <a:latin typeface="Calibri" panose="020F0502020204030204" pitchFamily="34" charset="0"/>
                <a:cs typeface="楷体_GB2312"/>
              </a:rPr>
              <a:t>④对已造成的污染可采取物理吸附法，化学沉淀法，电解法，生物净化法等。</a:t>
            </a:r>
            <a:endParaRPr lang="zh-CN" altLang="zh-CN" sz="2800" b="1" kern="100" dirty="0">
              <a:solidFill>
                <a:srgbClr val="0000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6334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1000"/>
                                        <p:tgtEl>
                                          <p:spTgt spid="2">
                                            <p:txEl>
                                              <p:pRg st="1" end="1"/>
                                            </p:txEl>
                                          </p:spTgt>
                                        </p:tgtEl>
                                      </p:cBhvr>
                                    </p:animEffect>
                                    <p:anim calcmode="lin" valueType="num">
                                      <p:cBhvr>
                                        <p:cTn id="1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1000"/>
                                        <p:tgtEl>
                                          <p:spTgt spid="2">
                                            <p:txEl>
                                              <p:pRg st="2" end="2"/>
                                            </p:txEl>
                                          </p:spTgt>
                                        </p:tgtEl>
                                      </p:cBhvr>
                                    </p:animEffect>
                                    <p:anim calcmode="lin" valueType="num">
                                      <p:cBhvr>
                                        <p:cTn id="17"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 calcmode="lin" valueType="num">
                                      <p:cBhvr additive="base">
                                        <p:cTn id="3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 calcmode="lin" valueType="num">
                                      <p:cBhvr additive="base">
                                        <p:cTn id="4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anim calcmode="lin" valueType="num">
                                      <p:cBhvr additive="base">
                                        <p:cTn id="5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anim calcmode="lin" valueType="num">
                                      <p:cBhvr additive="base">
                                        <p:cTn id="5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38915"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0"/>
            <a:ext cx="45751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图片 38916"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6" y="1"/>
            <a:ext cx="45688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38917"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3849688"/>
            <a:ext cx="4741863"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38918" desc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5864" y="3849689"/>
            <a:ext cx="440213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Box 4"/>
          <p:cNvSpPr txBox="1">
            <a:spLocks noChangeArrowheads="1"/>
          </p:cNvSpPr>
          <p:nvPr/>
        </p:nvSpPr>
        <p:spPr bwMode="auto">
          <a:xfrm>
            <a:off x="4178301" y="3081338"/>
            <a:ext cx="3540125" cy="768350"/>
          </a:xfrm>
          <a:prstGeom prst="rect">
            <a:avLst/>
          </a:prstGeom>
          <a:solidFill>
            <a:srgbClr val="F8FA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1pPr>
            <a:lvl2pPr marL="742950" indent="-28575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2pPr>
            <a:lvl3pPr marL="1143000" indent="-22860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3pPr>
            <a:lvl4pPr marL="1600200" indent="-22860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4pPr>
            <a:lvl5pPr marL="2057400" indent="-228600">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rgbClr val="FFFF00"/>
                </a:solidFill>
                <a:latin typeface="Arial" panose="020B0604020202020204" pitchFamily="34" charset="0"/>
                <a:ea typeface="华文中宋" panose="02010600040101010101" pitchFamily="2" charset="-122"/>
              </a:defRPr>
            </a:lvl9pPr>
          </a:lstStyle>
          <a:p>
            <a:pPr algn="ctr" eaLnBrk="1" hangingPunct="1"/>
            <a:r>
              <a:rPr lang="zh-CN" altLang="zh-CN" sz="4400">
                <a:solidFill>
                  <a:srgbClr val="FF0000"/>
                </a:solidFill>
                <a:latin typeface="华文行楷" panose="02010800040101010101" pitchFamily="2" charset="-122"/>
                <a:ea typeface="华文行楷" panose="02010800040101010101" pitchFamily="2" charset="-122"/>
              </a:rPr>
              <a:t>海洋石油污染</a:t>
            </a:r>
          </a:p>
        </p:txBody>
      </p:sp>
    </p:spTree>
    <p:extLst>
      <p:ext uri="{BB962C8B-B14F-4D97-AF65-F5344CB8AC3E}">
        <p14:creationId xmlns:p14="http://schemas.microsoft.com/office/powerpoint/2010/main" val="233652089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828" y="430296"/>
            <a:ext cx="11076214" cy="6494085"/>
          </a:xfrm>
          <a:prstGeom prst="rect">
            <a:avLst/>
          </a:prstGeom>
        </p:spPr>
        <p:txBody>
          <a:bodyPr wrap="square">
            <a:spAutoFit/>
          </a:bodyPr>
          <a:lstStyle/>
          <a:p>
            <a:pPr marL="133350" indent="-133350" algn="just">
              <a:spcAft>
                <a:spcPts val="0"/>
              </a:spcAft>
            </a:pPr>
            <a:r>
              <a:rPr lang="en-US" altLang="zh-CN" sz="3200" b="1" kern="100" dirty="0" smtClean="0">
                <a:latin typeface="Calibri" panose="020F0502020204030204" pitchFamily="34" charset="0"/>
                <a:ea typeface="楷体" panose="02010609060101010101" pitchFamily="49" charset="-122"/>
                <a:cs typeface="Times New Roman" panose="02020603050405020304" pitchFamily="18" charset="0"/>
              </a:rPr>
              <a:t>3</a:t>
            </a:r>
            <a:r>
              <a:rPr lang="zh-CN" altLang="en-US" sz="3200" b="1" kern="100" dirty="0" smtClean="0">
                <a:latin typeface="Calibri" panose="020F0502020204030204" pitchFamily="34" charset="0"/>
                <a:ea typeface="楷体" panose="02010609060101010101" pitchFamily="49" charset="-122"/>
                <a:cs typeface="Times New Roman" panose="02020603050405020304" pitchFamily="18" charset="0"/>
              </a:rPr>
              <a:t>、</a:t>
            </a:r>
            <a:r>
              <a:rPr lang="zh-CN" altLang="zh-CN" sz="3200" b="1" kern="100" dirty="0" smtClean="0">
                <a:latin typeface="Calibri" panose="020F0502020204030204" pitchFamily="34" charset="0"/>
                <a:ea typeface="楷体" panose="02010609060101010101" pitchFamily="49" charset="-122"/>
                <a:cs typeface="Times New Roman" panose="02020603050405020304" pitchFamily="18" charset="0"/>
              </a:rPr>
              <a:t>海洋</a:t>
            </a:r>
            <a:r>
              <a:rPr lang="zh-CN" altLang="zh-CN" sz="3200" b="1" kern="100" dirty="0">
                <a:latin typeface="Calibri" panose="020F0502020204030204" pitchFamily="34" charset="0"/>
                <a:ea typeface="楷体" panose="02010609060101010101" pitchFamily="49" charset="-122"/>
                <a:cs typeface="Times New Roman" panose="02020603050405020304" pitchFamily="18" charset="0"/>
              </a:rPr>
              <a:t>石油污染</a:t>
            </a:r>
            <a:r>
              <a:rPr lang="zh-CN" altLang="zh-CN" sz="3200" b="1" kern="100" dirty="0" smtClean="0">
                <a:latin typeface="Calibri" panose="020F0502020204030204" pitchFamily="34" charset="0"/>
                <a:ea typeface="楷体" panose="02010609060101010101" pitchFamily="49" charset="-122"/>
                <a:cs typeface="Times New Roman" panose="02020603050405020304" pitchFamily="18" charset="0"/>
              </a:rPr>
              <a:t>：</a:t>
            </a:r>
            <a:r>
              <a:rPr lang="zh-CN" altLang="en-US" sz="3200" b="1" kern="100" dirty="0" smtClean="0">
                <a:latin typeface="Calibri" panose="020F0502020204030204" pitchFamily="34" charset="0"/>
                <a:ea typeface="楷体" panose="02010609060101010101" pitchFamily="49" charset="-122"/>
                <a:cs typeface="Times New Roman" panose="02020603050405020304" pitchFamily="18" charset="0"/>
              </a:rPr>
              <a:t>常发区域（港湾、航线、油井）</a:t>
            </a:r>
            <a:endParaRPr lang="zh-CN" altLang="zh-CN" sz="3200" b="1" kern="100" dirty="0">
              <a:latin typeface="Calibri" panose="020F0502020204030204" pitchFamily="34" charset="0"/>
              <a:cs typeface="Times New Roman" panose="02020603050405020304" pitchFamily="18" charset="0"/>
            </a:endParaRPr>
          </a:p>
          <a:p>
            <a:pPr marL="133350" indent="-133350" algn="just">
              <a:spcAft>
                <a:spcPts val="0"/>
              </a:spcAft>
            </a:pPr>
            <a:r>
              <a:rPr lang="zh-CN" altLang="zh-CN" sz="2400" b="1" kern="100" dirty="0">
                <a:latin typeface="Calibri" panose="020F0502020204030204" pitchFamily="34" charset="0"/>
                <a:cs typeface="楷体_GB2312"/>
              </a:rPr>
              <a:t>（</a:t>
            </a:r>
            <a:r>
              <a:rPr lang="en-US" altLang="zh-CN" sz="2400" b="1" kern="100" dirty="0">
                <a:latin typeface="楷体" panose="02010609060101010101" pitchFamily="49" charset="-122"/>
                <a:cs typeface="Times New Roman" panose="02020603050405020304" pitchFamily="18" charset="0"/>
              </a:rPr>
              <a:t>1</a:t>
            </a:r>
            <a:r>
              <a:rPr lang="zh-CN" altLang="zh-CN" sz="2400" b="1" kern="100" dirty="0">
                <a:latin typeface="Calibri" panose="020F0502020204030204" pitchFamily="34" charset="0"/>
                <a:ea typeface="楷体" panose="02010609060101010101" pitchFamily="49" charset="-122"/>
                <a:cs typeface="Times New Roman" panose="02020603050405020304" pitchFamily="18" charset="0"/>
              </a:rPr>
              <a:t>）原因</a:t>
            </a:r>
            <a:r>
              <a:rPr lang="zh-CN" altLang="zh-CN" sz="2400" b="1" kern="100" dirty="0" smtClean="0">
                <a:latin typeface="Calibri" panose="020F0502020204030204" pitchFamily="34" charset="0"/>
                <a:cs typeface="楷体_GB2312"/>
              </a:rPr>
              <a:t>：</a:t>
            </a:r>
            <a:endParaRPr lang="en-US" altLang="zh-CN" sz="2400" b="1" kern="100" dirty="0" smtClean="0">
              <a:latin typeface="Calibri" panose="020F0502020204030204" pitchFamily="34" charset="0"/>
              <a:cs typeface="楷体_GB2312"/>
            </a:endParaRPr>
          </a:p>
          <a:p>
            <a:pPr marL="133350" indent="-133350" algn="just">
              <a:spcAft>
                <a:spcPts val="0"/>
              </a:spcAft>
            </a:pPr>
            <a:r>
              <a:rPr lang="zh-CN" altLang="en-US" sz="2400" b="1" kern="100" dirty="0" smtClean="0">
                <a:solidFill>
                  <a:srgbClr val="0000FF"/>
                </a:solidFill>
                <a:latin typeface="Calibri" panose="020F0502020204030204" pitchFamily="34" charset="0"/>
                <a:cs typeface="楷体_GB2312"/>
              </a:rPr>
              <a:t>①</a:t>
            </a:r>
            <a:r>
              <a:rPr lang="zh-CN" altLang="zh-CN" sz="2400" b="1" kern="100" dirty="0" smtClean="0">
                <a:solidFill>
                  <a:srgbClr val="0000FF"/>
                </a:solidFill>
                <a:latin typeface="Calibri" panose="020F0502020204030204" pitchFamily="34" charset="0"/>
                <a:cs typeface="楷体_GB2312"/>
              </a:rPr>
              <a:t>近海</a:t>
            </a:r>
            <a:r>
              <a:rPr lang="zh-CN" altLang="zh-CN" sz="2400" b="1" kern="100" dirty="0">
                <a:solidFill>
                  <a:srgbClr val="0000FF"/>
                </a:solidFill>
                <a:latin typeface="Calibri" panose="020F0502020204030204" pitchFamily="34" charset="0"/>
                <a:cs typeface="楷体_GB2312"/>
              </a:rPr>
              <a:t>石油的开采、加工和运输，海上油轮泄漏</a:t>
            </a:r>
            <a:r>
              <a:rPr lang="zh-CN" altLang="zh-CN" sz="2400" b="1" kern="100" dirty="0" smtClean="0">
                <a:solidFill>
                  <a:srgbClr val="0000FF"/>
                </a:solidFill>
                <a:latin typeface="Calibri" panose="020F0502020204030204" pitchFamily="34" charset="0"/>
                <a:cs typeface="楷体_GB2312"/>
              </a:rPr>
              <a:t>。</a:t>
            </a:r>
            <a:endParaRPr lang="en-US" altLang="zh-CN" sz="2400" b="1" kern="100" dirty="0" smtClean="0">
              <a:solidFill>
                <a:srgbClr val="0000FF"/>
              </a:solidFill>
              <a:latin typeface="Calibri" panose="020F0502020204030204" pitchFamily="34" charset="0"/>
              <a:cs typeface="楷体_GB2312"/>
            </a:endParaRPr>
          </a:p>
          <a:p>
            <a:pPr marL="133350" indent="-133350" algn="just">
              <a:spcAft>
                <a:spcPts val="0"/>
              </a:spcAft>
            </a:pPr>
            <a:r>
              <a:rPr lang="zh-CN" altLang="en-US" sz="2400" b="1" kern="100" dirty="0" smtClean="0">
                <a:solidFill>
                  <a:srgbClr val="0000FF"/>
                </a:solidFill>
                <a:latin typeface="Calibri" panose="020F0502020204030204" pitchFamily="34" charset="0"/>
                <a:cs typeface="Times New Roman" panose="02020603050405020304" pitchFamily="18" charset="0"/>
              </a:rPr>
              <a:t>②轮船废油废水排放</a:t>
            </a:r>
            <a:endParaRPr lang="en-US" altLang="zh-CN" sz="2400" b="1" kern="100" dirty="0" smtClean="0">
              <a:solidFill>
                <a:srgbClr val="0000FF"/>
              </a:solidFill>
              <a:latin typeface="Calibri" panose="020F0502020204030204" pitchFamily="34" charset="0"/>
              <a:cs typeface="Times New Roman" panose="02020603050405020304" pitchFamily="18" charset="0"/>
            </a:endParaRPr>
          </a:p>
          <a:p>
            <a:pPr marL="133350" indent="-133350" algn="just">
              <a:spcAft>
                <a:spcPts val="0"/>
              </a:spcAft>
            </a:pPr>
            <a:r>
              <a:rPr lang="zh-CN" altLang="en-US" sz="2400" b="1" kern="100" dirty="0" smtClean="0">
                <a:solidFill>
                  <a:srgbClr val="0000FF"/>
                </a:solidFill>
                <a:latin typeface="Calibri" panose="020F0502020204030204" pitchFamily="34" charset="0"/>
                <a:cs typeface="Times New Roman" panose="02020603050405020304" pitchFamily="18" charset="0"/>
              </a:rPr>
              <a:t>③陆地污水排放，工业垃圾倾倒</a:t>
            </a:r>
            <a:endParaRPr lang="zh-CN" altLang="zh-CN" sz="2400" b="1" kern="100" dirty="0">
              <a:solidFill>
                <a:srgbClr val="0000FF"/>
              </a:solidFill>
              <a:latin typeface="Calibri" panose="020F0502020204030204" pitchFamily="34" charset="0"/>
              <a:cs typeface="Times New Roman" panose="02020603050405020304" pitchFamily="18" charset="0"/>
            </a:endParaRPr>
          </a:p>
          <a:p>
            <a:pPr algn="just">
              <a:spcAft>
                <a:spcPts val="0"/>
              </a:spcAft>
            </a:pPr>
            <a:r>
              <a:rPr lang="zh-CN" altLang="zh-CN" sz="2400" b="1" kern="100" dirty="0">
                <a:latin typeface="Calibri" panose="020F0502020204030204" pitchFamily="34" charset="0"/>
                <a:cs typeface="楷体_GB2312"/>
              </a:rPr>
              <a:t>（</a:t>
            </a:r>
            <a:r>
              <a:rPr lang="en-US" altLang="zh-CN" sz="2400" b="1" kern="100" dirty="0">
                <a:latin typeface="楷体" panose="02010609060101010101" pitchFamily="49" charset="-122"/>
                <a:cs typeface="Times New Roman" panose="02020603050405020304" pitchFamily="18" charset="0"/>
              </a:rPr>
              <a:t>2</a:t>
            </a:r>
            <a:r>
              <a:rPr lang="zh-CN" altLang="zh-CN" sz="2400" b="1" kern="100" dirty="0">
                <a:latin typeface="Calibri" panose="020F0502020204030204" pitchFamily="34" charset="0"/>
                <a:ea typeface="楷体" panose="02010609060101010101" pitchFamily="49" charset="-122"/>
                <a:cs typeface="Times New Roman" panose="02020603050405020304" pitchFamily="18" charset="0"/>
              </a:rPr>
              <a:t>）危害</a:t>
            </a:r>
            <a:r>
              <a:rPr lang="zh-CN" altLang="zh-CN" sz="2400" b="1" kern="100" dirty="0" smtClean="0">
                <a:latin typeface="Calibri" panose="020F0502020204030204" pitchFamily="34" charset="0"/>
                <a:cs typeface="楷体_GB2312"/>
              </a:rPr>
              <a:t>：</a:t>
            </a:r>
            <a:endParaRPr lang="en-US" altLang="zh-CN" sz="2400" b="1" kern="100" dirty="0" smtClean="0">
              <a:latin typeface="Calibri" panose="020F0502020204030204" pitchFamily="34" charset="0"/>
              <a:cs typeface="楷体_GB2312"/>
            </a:endParaRPr>
          </a:p>
          <a:p>
            <a:pPr algn="just">
              <a:spcAft>
                <a:spcPts val="0"/>
              </a:spcAft>
            </a:pPr>
            <a:r>
              <a:rPr lang="zh-CN" altLang="zh-CN" sz="2400" b="1" kern="100" dirty="0" smtClean="0">
                <a:solidFill>
                  <a:srgbClr val="0000FF"/>
                </a:solidFill>
                <a:latin typeface="Calibri" panose="020F0502020204030204" pitchFamily="34" charset="0"/>
                <a:cs typeface="楷体_GB2312"/>
              </a:rPr>
              <a:t>① </a:t>
            </a:r>
            <a:r>
              <a:rPr lang="zh-CN" altLang="en-US" sz="2400" b="1" kern="100" dirty="0" smtClean="0">
                <a:solidFill>
                  <a:srgbClr val="0000FF"/>
                </a:solidFill>
                <a:latin typeface="Calibri" panose="020F0502020204030204" pitchFamily="34" charset="0"/>
                <a:cs typeface="楷体_GB2312"/>
              </a:rPr>
              <a:t>阻隔氧气，影响光合作用，堵塞呼吸，</a:t>
            </a:r>
            <a:r>
              <a:rPr lang="zh-CN" altLang="zh-CN" sz="2400" b="1" kern="100" dirty="0" smtClean="0">
                <a:solidFill>
                  <a:srgbClr val="0000FF"/>
                </a:solidFill>
                <a:latin typeface="Calibri" panose="020F0502020204030204" pitchFamily="34" charset="0"/>
                <a:cs typeface="楷体_GB2312"/>
              </a:rPr>
              <a:t>使</a:t>
            </a:r>
            <a:r>
              <a:rPr lang="zh-CN" altLang="zh-CN" sz="2400" b="1" kern="100" dirty="0">
                <a:solidFill>
                  <a:srgbClr val="FF0000"/>
                </a:solidFill>
                <a:latin typeface="Calibri" panose="020F0502020204030204" pitchFamily="34" charset="0"/>
                <a:cs typeface="楷体_GB2312"/>
              </a:rPr>
              <a:t>海洋生物死亡</a:t>
            </a:r>
            <a:r>
              <a:rPr lang="zh-CN" altLang="zh-CN" sz="2400" b="1" kern="100" dirty="0">
                <a:solidFill>
                  <a:srgbClr val="0000FF"/>
                </a:solidFill>
                <a:latin typeface="Calibri" panose="020F0502020204030204" pitchFamily="34" charset="0"/>
                <a:cs typeface="楷体_GB2312"/>
              </a:rPr>
              <a:t>，生物多样性减少，破坏海洋生态环境； </a:t>
            </a:r>
            <a:endParaRPr lang="en-US" altLang="zh-CN" sz="2400" b="1" kern="100" dirty="0" smtClean="0">
              <a:solidFill>
                <a:srgbClr val="0000FF"/>
              </a:solidFill>
              <a:latin typeface="Calibri" panose="020F0502020204030204" pitchFamily="34" charset="0"/>
              <a:cs typeface="楷体_GB2312"/>
            </a:endParaRPr>
          </a:p>
          <a:p>
            <a:pPr algn="just">
              <a:spcAft>
                <a:spcPts val="0"/>
              </a:spcAft>
            </a:pPr>
            <a:r>
              <a:rPr lang="zh-CN" altLang="zh-CN" sz="2400" b="1" kern="100" dirty="0" smtClean="0">
                <a:solidFill>
                  <a:srgbClr val="0000FF"/>
                </a:solidFill>
                <a:latin typeface="Calibri" panose="020F0502020204030204" pitchFamily="34" charset="0"/>
                <a:cs typeface="楷体_GB2312"/>
              </a:rPr>
              <a:t>②</a:t>
            </a:r>
            <a:r>
              <a:rPr lang="zh-CN" altLang="zh-CN" sz="2400" b="1" kern="100" dirty="0">
                <a:solidFill>
                  <a:srgbClr val="0000FF"/>
                </a:solidFill>
                <a:latin typeface="Calibri" panose="020F0502020204030204" pitchFamily="34" charset="0"/>
                <a:cs typeface="楷体_GB2312"/>
              </a:rPr>
              <a:t>油气挥发</a:t>
            </a:r>
            <a:r>
              <a:rPr lang="zh-CN" altLang="zh-CN" sz="2400" b="1" kern="100" dirty="0">
                <a:solidFill>
                  <a:srgbClr val="FF0000"/>
                </a:solidFill>
                <a:latin typeface="Calibri" panose="020F0502020204030204" pitchFamily="34" charset="0"/>
                <a:cs typeface="楷体_GB2312"/>
              </a:rPr>
              <a:t>污染大气</a:t>
            </a:r>
            <a:r>
              <a:rPr lang="zh-CN" altLang="zh-CN" sz="2400" b="1" kern="100" dirty="0" smtClean="0">
                <a:solidFill>
                  <a:srgbClr val="0000FF"/>
                </a:solidFill>
                <a:latin typeface="Calibri" panose="020F0502020204030204" pitchFamily="34" charset="0"/>
                <a:cs typeface="楷体_GB2312"/>
              </a:rPr>
              <a:t>；</a:t>
            </a:r>
            <a:endParaRPr lang="en-US" altLang="zh-CN" sz="2400" b="1" kern="100" dirty="0" smtClean="0">
              <a:solidFill>
                <a:srgbClr val="0000FF"/>
              </a:solidFill>
              <a:latin typeface="Calibri" panose="020F0502020204030204" pitchFamily="34" charset="0"/>
              <a:cs typeface="楷体_GB2312"/>
            </a:endParaRPr>
          </a:p>
          <a:p>
            <a:pPr algn="just">
              <a:spcAft>
                <a:spcPts val="0"/>
              </a:spcAft>
            </a:pPr>
            <a:r>
              <a:rPr lang="zh-CN" altLang="zh-CN" sz="2400" b="1" kern="100" dirty="0" smtClean="0">
                <a:solidFill>
                  <a:srgbClr val="0000FF"/>
                </a:solidFill>
                <a:latin typeface="Calibri" panose="020F0502020204030204" pitchFamily="34" charset="0"/>
                <a:cs typeface="楷体_GB2312"/>
              </a:rPr>
              <a:t>③</a:t>
            </a:r>
            <a:r>
              <a:rPr lang="zh-CN" altLang="en-US" sz="2400" b="1" kern="100" dirty="0" smtClean="0">
                <a:solidFill>
                  <a:srgbClr val="0000FF"/>
                </a:solidFill>
                <a:latin typeface="Calibri" panose="020F0502020204030204" pitchFamily="34" charset="0"/>
                <a:cs typeface="楷体_GB2312"/>
              </a:rPr>
              <a:t>污染</a:t>
            </a:r>
            <a:r>
              <a:rPr lang="zh-CN" altLang="en-US" sz="2400" b="1" kern="100" dirty="0">
                <a:solidFill>
                  <a:srgbClr val="0000FF"/>
                </a:solidFill>
                <a:latin typeface="Calibri" panose="020F0502020204030204" pitchFamily="34" charset="0"/>
                <a:cs typeface="楷体_GB2312"/>
              </a:rPr>
              <a:t>海区</a:t>
            </a:r>
            <a:r>
              <a:rPr lang="zh-CN" altLang="en-US" sz="2400" b="1" kern="100" dirty="0" smtClean="0">
                <a:solidFill>
                  <a:srgbClr val="0000FF"/>
                </a:solidFill>
                <a:latin typeface="Calibri" panose="020F0502020204030204" pitchFamily="34" charset="0"/>
                <a:cs typeface="楷体_GB2312"/>
              </a:rPr>
              <a:t>空气湿度</a:t>
            </a:r>
            <a:r>
              <a:rPr lang="zh-CN" altLang="en-US" sz="2400" b="1" kern="100" dirty="0">
                <a:solidFill>
                  <a:srgbClr val="0000FF"/>
                </a:solidFill>
                <a:latin typeface="Calibri" panose="020F0502020204030204" pitchFamily="34" charset="0"/>
                <a:cs typeface="楷体_GB2312"/>
              </a:rPr>
              <a:t>降低</a:t>
            </a:r>
            <a:r>
              <a:rPr lang="zh-CN" altLang="en-US" sz="2400" b="1" kern="100" dirty="0">
                <a:solidFill>
                  <a:srgbClr val="FF0000"/>
                </a:solidFill>
                <a:latin typeface="Calibri" panose="020F0502020204030204" pitchFamily="34" charset="0"/>
                <a:cs typeface="楷体_GB2312"/>
              </a:rPr>
              <a:t>，降水</a:t>
            </a:r>
            <a:r>
              <a:rPr lang="zh-CN" altLang="en-US" sz="2400" b="1" kern="100" dirty="0" smtClean="0">
                <a:solidFill>
                  <a:srgbClr val="FF0000"/>
                </a:solidFill>
                <a:latin typeface="Calibri" panose="020F0502020204030204" pitchFamily="34" charset="0"/>
                <a:cs typeface="楷体_GB2312"/>
              </a:rPr>
              <a:t>减少</a:t>
            </a:r>
            <a:endParaRPr lang="en-US" altLang="zh-CN" sz="2400" b="1" kern="100" dirty="0" smtClean="0">
              <a:solidFill>
                <a:srgbClr val="FF0000"/>
              </a:solidFill>
              <a:latin typeface="Calibri" panose="020F0502020204030204" pitchFamily="34" charset="0"/>
              <a:cs typeface="楷体_GB2312"/>
            </a:endParaRPr>
          </a:p>
          <a:p>
            <a:pPr algn="just">
              <a:spcAft>
                <a:spcPts val="0"/>
              </a:spcAft>
            </a:pPr>
            <a:r>
              <a:rPr lang="zh-CN" altLang="zh-CN" sz="2400" b="1" kern="100" dirty="0" smtClean="0">
                <a:solidFill>
                  <a:srgbClr val="0000FF"/>
                </a:solidFill>
                <a:latin typeface="Calibri" panose="020F0502020204030204" pitchFamily="34" charset="0"/>
                <a:cs typeface="楷体_GB2312"/>
              </a:rPr>
              <a:t>④</a:t>
            </a:r>
            <a:r>
              <a:rPr lang="zh-CN" altLang="zh-CN" sz="2400" b="1" kern="100" dirty="0">
                <a:solidFill>
                  <a:srgbClr val="0000FF"/>
                </a:solidFill>
                <a:latin typeface="Calibri" panose="020F0502020204030204" pitchFamily="34" charset="0"/>
                <a:cs typeface="楷体_GB2312"/>
              </a:rPr>
              <a:t>影响</a:t>
            </a:r>
            <a:r>
              <a:rPr lang="zh-CN" altLang="zh-CN" sz="2400" b="1" kern="100" dirty="0">
                <a:solidFill>
                  <a:srgbClr val="FF0000"/>
                </a:solidFill>
                <a:latin typeface="Calibri" panose="020F0502020204030204" pitchFamily="34" charset="0"/>
                <a:cs typeface="楷体_GB2312"/>
              </a:rPr>
              <a:t>海洋捕捞和水产养殖业</a:t>
            </a:r>
            <a:r>
              <a:rPr lang="zh-CN" altLang="zh-CN" sz="2400" b="1" kern="100" dirty="0">
                <a:solidFill>
                  <a:srgbClr val="0000FF"/>
                </a:solidFill>
                <a:latin typeface="Calibri" panose="020F0502020204030204" pitchFamily="34" charset="0"/>
                <a:cs typeface="楷体_GB2312"/>
              </a:rPr>
              <a:t>的发展。</a:t>
            </a:r>
            <a:endParaRPr lang="zh-CN" altLang="zh-CN" sz="2400" b="1" kern="100" dirty="0">
              <a:solidFill>
                <a:srgbClr val="0000FF"/>
              </a:solidFill>
              <a:latin typeface="Calibri" panose="020F0502020204030204" pitchFamily="34" charset="0"/>
              <a:cs typeface="Times New Roman" panose="02020603050405020304" pitchFamily="18" charset="0"/>
            </a:endParaRPr>
          </a:p>
          <a:p>
            <a:pPr algn="just">
              <a:spcAft>
                <a:spcPts val="0"/>
              </a:spcAft>
            </a:pPr>
            <a:r>
              <a:rPr lang="zh-CN" altLang="zh-CN" sz="2400" b="1" kern="100" dirty="0">
                <a:latin typeface="Calibri" panose="020F0502020204030204" pitchFamily="34" charset="0"/>
                <a:ea typeface="楷体" panose="02010609060101010101" pitchFamily="49" charset="-122"/>
                <a:cs typeface="楷体_GB2312"/>
              </a:rPr>
              <a:t>（</a:t>
            </a:r>
            <a:r>
              <a:rPr lang="en-US" altLang="zh-CN" sz="2400" b="1" kern="100" dirty="0">
                <a:latin typeface="Calibri" panose="020F0502020204030204" pitchFamily="34" charset="0"/>
                <a:ea typeface="楷体" panose="02010609060101010101" pitchFamily="49" charset="-122"/>
                <a:cs typeface="楷体_GB2312"/>
              </a:rPr>
              <a:t>3</a:t>
            </a:r>
            <a:r>
              <a:rPr lang="zh-CN" altLang="zh-CN" sz="2400" b="1" kern="100" dirty="0">
                <a:latin typeface="Calibri" panose="020F0502020204030204" pitchFamily="34" charset="0"/>
                <a:ea typeface="楷体" panose="02010609060101010101" pitchFamily="49" charset="-122"/>
                <a:cs typeface="楷体_GB2312"/>
              </a:rPr>
              <a:t>）措施</a:t>
            </a:r>
            <a:r>
              <a:rPr lang="zh-CN" altLang="zh-CN" sz="2400" b="1" kern="100" dirty="0" smtClean="0">
                <a:latin typeface="Calibri" panose="020F0502020204030204" pitchFamily="34" charset="0"/>
                <a:cs typeface="楷体_GB2312"/>
              </a:rPr>
              <a:t>：</a:t>
            </a:r>
            <a:endParaRPr lang="en-US" altLang="zh-CN" sz="2400" b="1" kern="100" dirty="0" smtClean="0">
              <a:latin typeface="Calibri" panose="020F0502020204030204" pitchFamily="34" charset="0"/>
              <a:cs typeface="楷体_GB2312"/>
            </a:endParaRPr>
          </a:p>
          <a:p>
            <a:pPr algn="just">
              <a:spcAft>
                <a:spcPts val="0"/>
              </a:spcAft>
            </a:pPr>
            <a:r>
              <a:rPr lang="zh-CN" altLang="zh-CN" sz="2400" b="1" kern="100" dirty="0" smtClean="0">
                <a:solidFill>
                  <a:srgbClr val="0000FF"/>
                </a:solidFill>
                <a:latin typeface="Calibri" panose="020F0502020204030204" pitchFamily="34" charset="0"/>
                <a:cs typeface="楷体_GB2312"/>
              </a:rPr>
              <a:t>①</a:t>
            </a:r>
            <a:r>
              <a:rPr lang="zh-CN" altLang="zh-CN" sz="2400" b="1" kern="100" dirty="0">
                <a:solidFill>
                  <a:srgbClr val="0000FF"/>
                </a:solidFill>
                <a:latin typeface="Calibri" panose="020F0502020204030204" pitchFamily="34" charset="0"/>
                <a:cs typeface="楷体_GB2312"/>
              </a:rPr>
              <a:t>制定有关法规</a:t>
            </a:r>
            <a:r>
              <a:rPr lang="zh-CN" altLang="zh-CN" sz="2400" b="1" kern="100" dirty="0" smtClean="0">
                <a:solidFill>
                  <a:srgbClr val="0000FF"/>
                </a:solidFill>
                <a:latin typeface="Calibri" panose="020F0502020204030204" pitchFamily="34" charset="0"/>
                <a:cs typeface="楷体_GB2312"/>
              </a:rPr>
              <a:t>，</a:t>
            </a:r>
            <a:r>
              <a:rPr lang="zh-CN" altLang="en-US" sz="2400" b="1" kern="100" dirty="0" smtClean="0">
                <a:solidFill>
                  <a:srgbClr val="0000FF"/>
                </a:solidFill>
                <a:latin typeface="Calibri" panose="020F0502020204030204" pitchFamily="34" charset="0"/>
                <a:cs typeface="楷体_GB2312"/>
              </a:rPr>
              <a:t>严禁非</a:t>
            </a:r>
            <a:r>
              <a:rPr lang="zh-CN" altLang="zh-CN" sz="2400" b="1" kern="100" dirty="0" smtClean="0">
                <a:solidFill>
                  <a:srgbClr val="0000FF"/>
                </a:solidFill>
                <a:latin typeface="Calibri" panose="020F0502020204030204" pitchFamily="34" charset="0"/>
                <a:cs typeface="楷体_GB2312"/>
              </a:rPr>
              <a:t>法</a:t>
            </a:r>
            <a:r>
              <a:rPr lang="zh-CN" altLang="zh-CN" sz="2400" b="1" kern="100" dirty="0">
                <a:solidFill>
                  <a:srgbClr val="0000FF"/>
                </a:solidFill>
                <a:latin typeface="Calibri" panose="020F0502020204030204" pitchFamily="34" charset="0"/>
                <a:cs typeface="楷体_GB2312"/>
              </a:rPr>
              <a:t>排放含油污水；</a:t>
            </a:r>
            <a:endParaRPr lang="zh-CN" altLang="zh-CN" sz="2400" b="1" kern="100" dirty="0">
              <a:solidFill>
                <a:srgbClr val="0000FF"/>
              </a:solidFill>
              <a:latin typeface="Calibri" panose="020F0502020204030204" pitchFamily="34" charset="0"/>
              <a:cs typeface="Times New Roman" panose="02020603050405020304" pitchFamily="18" charset="0"/>
            </a:endParaRPr>
          </a:p>
          <a:p>
            <a:pPr algn="just">
              <a:spcAft>
                <a:spcPts val="0"/>
              </a:spcAft>
            </a:pPr>
            <a:r>
              <a:rPr lang="zh-CN" altLang="zh-CN" sz="2400" b="1" kern="100" dirty="0">
                <a:solidFill>
                  <a:srgbClr val="0000FF"/>
                </a:solidFill>
                <a:latin typeface="Calibri" panose="020F0502020204030204" pitchFamily="34" charset="0"/>
                <a:cs typeface="楷体_GB2312"/>
              </a:rPr>
              <a:t>②监测监视海区石油污染状况，制定应急预案。 </a:t>
            </a:r>
            <a:endParaRPr lang="en-US" altLang="zh-CN" sz="2400" b="1" kern="100" dirty="0" smtClean="0">
              <a:solidFill>
                <a:srgbClr val="0000FF"/>
              </a:solidFill>
              <a:latin typeface="Calibri" panose="020F0502020204030204" pitchFamily="34" charset="0"/>
              <a:cs typeface="楷体_GB2312"/>
            </a:endParaRPr>
          </a:p>
          <a:p>
            <a:pPr algn="just">
              <a:spcAft>
                <a:spcPts val="0"/>
              </a:spcAft>
            </a:pPr>
            <a:r>
              <a:rPr lang="zh-CN" altLang="zh-CN" sz="2400" b="1" kern="100" dirty="0" smtClean="0">
                <a:solidFill>
                  <a:srgbClr val="0000FF"/>
                </a:solidFill>
                <a:latin typeface="Calibri" panose="020F0502020204030204" pitchFamily="34" charset="0"/>
                <a:cs typeface="楷体_GB2312"/>
              </a:rPr>
              <a:t>③</a:t>
            </a:r>
            <a:r>
              <a:rPr lang="zh-CN" altLang="zh-CN" sz="2400" b="1" kern="100" dirty="0">
                <a:solidFill>
                  <a:srgbClr val="0000FF"/>
                </a:solidFill>
                <a:latin typeface="Calibri" panose="020F0502020204030204" pitchFamily="34" charset="0"/>
                <a:cs typeface="楷体_GB2312"/>
              </a:rPr>
              <a:t>采用围栏阻止石油扩散，然后再回收；</a:t>
            </a:r>
            <a:endParaRPr lang="zh-CN" altLang="zh-CN" sz="2400" b="1" kern="100" dirty="0">
              <a:solidFill>
                <a:srgbClr val="0000FF"/>
              </a:solidFill>
              <a:latin typeface="Calibri" panose="020F0502020204030204" pitchFamily="34" charset="0"/>
              <a:cs typeface="Times New Roman" panose="02020603050405020304" pitchFamily="18" charset="0"/>
            </a:endParaRPr>
          </a:p>
          <a:p>
            <a:pPr algn="just">
              <a:spcAft>
                <a:spcPts val="0"/>
              </a:spcAft>
            </a:pPr>
            <a:r>
              <a:rPr lang="zh-CN" altLang="zh-CN" sz="2400" b="1" kern="100" dirty="0">
                <a:solidFill>
                  <a:srgbClr val="0000FF"/>
                </a:solidFill>
                <a:latin typeface="Calibri" panose="020F0502020204030204" pitchFamily="34" charset="0"/>
                <a:cs typeface="楷体_GB2312"/>
              </a:rPr>
              <a:t>④喷洒低毒性的化学消油剂，如粉状石灰；</a:t>
            </a:r>
            <a:r>
              <a:rPr lang="en-US" altLang="zh-CN" sz="2400" b="1" kern="100" dirty="0">
                <a:solidFill>
                  <a:srgbClr val="0000FF"/>
                </a:solidFill>
                <a:latin typeface="Calibri" panose="020F0502020204030204" pitchFamily="34" charset="0"/>
                <a:cs typeface="楷体_GB2312"/>
              </a:rPr>
              <a:t>   </a:t>
            </a:r>
            <a:endParaRPr lang="en-US" altLang="zh-CN" sz="2400" b="1" kern="100" dirty="0" smtClean="0">
              <a:solidFill>
                <a:srgbClr val="0000FF"/>
              </a:solidFill>
              <a:latin typeface="Calibri" panose="020F0502020204030204" pitchFamily="34" charset="0"/>
              <a:cs typeface="楷体_GB2312"/>
            </a:endParaRPr>
          </a:p>
          <a:p>
            <a:pPr algn="just">
              <a:spcAft>
                <a:spcPts val="0"/>
              </a:spcAft>
            </a:pPr>
            <a:r>
              <a:rPr lang="zh-CN" altLang="zh-CN" sz="2400" b="1" kern="100" dirty="0" smtClean="0">
                <a:solidFill>
                  <a:srgbClr val="0000FF"/>
                </a:solidFill>
                <a:latin typeface="Calibri" panose="020F0502020204030204" pitchFamily="34" charset="0"/>
                <a:cs typeface="楷体_GB2312"/>
              </a:rPr>
              <a:t>⑤</a:t>
            </a:r>
            <a:r>
              <a:rPr lang="zh-CN" altLang="zh-CN" sz="2400" b="1" kern="100" dirty="0">
                <a:solidFill>
                  <a:srgbClr val="0000FF"/>
                </a:solidFill>
                <a:latin typeface="Calibri" panose="020F0502020204030204" pitchFamily="34" charset="0"/>
                <a:cs typeface="楷体_GB2312"/>
              </a:rPr>
              <a:t>投放微生物加快降解。</a:t>
            </a:r>
            <a:endParaRPr lang="zh-CN" altLang="zh-CN" sz="2400" b="1" kern="100" dirty="0">
              <a:solidFill>
                <a:srgbClr val="0000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824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 calcmode="lin" valueType="num">
                                      <p:cBhvr additive="base">
                                        <p:cTn id="2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 calcmode="lin" valueType="num">
                                      <p:cBhvr additive="base">
                                        <p:cTn id="2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 calcmode="lin" valueType="num">
                                      <p:cBhvr additive="base">
                                        <p:cTn id="33"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anim calcmode="lin" valueType="num">
                                      <p:cBhvr additive="base">
                                        <p:cTn id="39"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 calcmode="lin" valueType="num">
                                      <p:cBhvr additive="base">
                                        <p:cTn id="4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anim calcmode="lin" valueType="num">
                                      <p:cBhvr additive="base">
                                        <p:cTn id="4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13" end="1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anim calcmode="lin" valueType="num">
                                      <p:cBhvr additive="base">
                                        <p:cTn id="51"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14" end="1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15" end="15"/>
                                            </p:txEl>
                                          </p:spTgt>
                                        </p:tgtEl>
                                        <p:attrNameLst>
                                          <p:attrName>style.visibility</p:attrName>
                                        </p:attrNameLst>
                                      </p:cBhvr>
                                      <p:to>
                                        <p:strVal val="visible"/>
                                      </p:to>
                                    </p:set>
                                    <p:anim calcmode="lin" valueType="num">
                                      <p:cBhvr additive="base">
                                        <p:cTn id="55" dur="5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5" name="内容占位符 2"/>
          <p:cNvSpPr>
            <a:spLocks noGrp="1"/>
          </p:cNvSpPr>
          <p:nvPr>
            <p:ph idx="1"/>
          </p:nvPr>
        </p:nvSpPr>
        <p:spPr bwMode="auto">
          <a:xfrm>
            <a:off x="349249" y="262845"/>
            <a:ext cx="11614151" cy="2139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0" indent="0">
              <a:buNone/>
            </a:pPr>
            <a:r>
              <a:rPr lang="zh-CN" altLang="en-US" b="1" dirty="0">
                <a:solidFill>
                  <a:srgbClr val="FF0000"/>
                </a:solidFill>
                <a:ea typeface="宋体" panose="02010600030101010101" pitchFamily="2" charset="-122"/>
              </a:rPr>
              <a:t>【典例】</a:t>
            </a:r>
            <a:r>
              <a:rPr lang="zh-CN" altLang="en-US" sz="2400" dirty="0">
                <a:ea typeface="宋体" panose="02010600030101010101" pitchFamily="2" charset="-122"/>
              </a:rPr>
              <a:t>马拉开波湖是委内瑞拉重要的“石油湖”，湖区有7000多口油井，为了方便大吨位油轮驶入，20世纪60年代人们将连接外海的水道拓宽、挖深。马拉开波市等湖区周边城市积极发展炼油工业。20世纪60年代以来，马拉开波湖的水质逐渐变差，湖区生态环境恶化。试分析其水质变化原因及提出综合治理的措施。</a:t>
            </a:r>
          </a:p>
          <a:p>
            <a:pPr marL="0" indent="0"/>
            <a:endParaRPr lang="zh-CN" altLang="en-US" dirty="0" smtClean="0">
              <a:ea typeface="宋体" panose="02010600030101010101" pitchFamily="2" charset="-122"/>
            </a:endParaRPr>
          </a:p>
          <a:p>
            <a:pPr marL="0" indent="0"/>
            <a:endParaRPr lang="zh-CN" altLang="en-US" dirty="0" smtClean="0">
              <a:ea typeface="宋体" panose="02010600030101010101" pitchFamily="2" charset="-122"/>
            </a:endParaRPr>
          </a:p>
          <a:p>
            <a:pPr marL="0" indent="0"/>
            <a:endParaRPr lang="zh-CN" altLang="en-US" dirty="0" smtClean="0">
              <a:ea typeface="宋体" panose="02010600030101010101" pitchFamily="2" charset="-122"/>
            </a:endParaRPr>
          </a:p>
          <a:p>
            <a:pPr marL="0" indent="0"/>
            <a:endParaRPr lang="zh-CN" altLang="en-US" dirty="0" smtClean="0">
              <a:ea typeface="宋体" panose="02010600030101010101" pitchFamily="2" charset="-122"/>
            </a:endParaRPr>
          </a:p>
          <a:p>
            <a:pPr marL="0" indent="0"/>
            <a:endParaRPr lang="zh-CN" altLang="en-US" dirty="0" smtClean="0">
              <a:ea typeface="宋体" panose="02010600030101010101" pitchFamily="2" charset="-122"/>
            </a:endParaRPr>
          </a:p>
          <a:p>
            <a:pPr marL="0" indent="0"/>
            <a:endParaRPr lang="zh-CN" altLang="en-US" dirty="0" smtClean="0">
              <a:ea typeface="宋体" panose="02010600030101010101" pitchFamily="2" charset="-122"/>
            </a:endParaRPr>
          </a:p>
          <a:p>
            <a:pPr marL="0" indent="0"/>
            <a:endParaRPr lang="zh-CN" altLang="en-US" dirty="0" smtClean="0">
              <a:ea typeface="宋体" panose="02010600030101010101" pitchFamily="2" charset="-122"/>
            </a:endParaRPr>
          </a:p>
          <a:p>
            <a:pPr marL="0" indent="0"/>
            <a:endParaRPr lang="zh-CN" altLang="en-US" dirty="0" smtClean="0">
              <a:ea typeface="宋体" panose="02010600030101010101" pitchFamily="2" charset="-122"/>
            </a:endParaRPr>
          </a:p>
          <a:p>
            <a:pPr marL="0" indent="0"/>
            <a:endParaRPr lang="zh-CN" altLang="en-US" dirty="0" smtClean="0">
              <a:ea typeface="宋体" panose="02010600030101010101" pitchFamily="2" charset="-122"/>
            </a:endParaRPr>
          </a:p>
        </p:txBody>
      </p:sp>
      <p:pic>
        <p:nvPicPr>
          <p:cNvPr id="38916" name="图片 6" descr="6dec0884gdaee5ddeeac6&amp;690"/>
          <p:cNvPicPr>
            <a:picLocks noChangeAspect="1" noChangeArrowheads="1"/>
          </p:cNvPicPr>
          <p:nvPr/>
        </p:nvPicPr>
        <p:blipFill>
          <a:blip r:embed="rId2">
            <a:lum contrast="24000"/>
            <a:extLst>
              <a:ext uri="{28A0092B-C50C-407E-A947-70E740481C1C}">
                <a14:useLocalDpi xmlns:a14="http://schemas.microsoft.com/office/drawing/2010/main" val="0"/>
              </a:ext>
            </a:extLst>
          </a:blip>
          <a:srcRect/>
          <a:stretch>
            <a:fillRect/>
          </a:stretch>
        </p:blipFill>
        <p:spPr bwMode="auto">
          <a:xfrm>
            <a:off x="4000500" y="2885041"/>
            <a:ext cx="8502649" cy="3645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a:spLocks noChangeArrowheads="1"/>
          </p:cNvSpPr>
          <p:nvPr/>
        </p:nvSpPr>
        <p:spPr bwMode="auto">
          <a:xfrm>
            <a:off x="219303" y="2070553"/>
            <a:ext cx="12283846" cy="37226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ea typeface="宋体" panose="02010600030101010101" pitchFamily="2" charset="-122"/>
              </a:rPr>
              <a:t>原因：①开挖出海航道，</a:t>
            </a:r>
            <a:r>
              <a:rPr lang="zh-CN" altLang="en-US" dirty="0" smtClean="0">
                <a:solidFill>
                  <a:srgbClr val="FF0000"/>
                </a:solidFill>
                <a:ea typeface="宋体" panose="02010600030101010101" pitchFamily="2" charset="-122"/>
              </a:rPr>
              <a:t>海水倒灌</a:t>
            </a:r>
            <a:r>
              <a:rPr lang="zh-CN" altLang="en-US" dirty="0" smtClean="0">
                <a:ea typeface="宋体" panose="02010600030101010101" pitchFamily="2" charset="-122"/>
              </a:rPr>
              <a:t>湖区，湖水变咸；②湖区</a:t>
            </a:r>
            <a:r>
              <a:rPr lang="zh-CN" altLang="en-US" dirty="0" smtClean="0">
                <a:solidFill>
                  <a:srgbClr val="FF0000"/>
                </a:solidFill>
                <a:ea typeface="宋体" panose="02010600030101010101" pitchFamily="2" charset="-122"/>
              </a:rPr>
              <a:t>周边城市生活污水</a:t>
            </a:r>
            <a:r>
              <a:rPr lang="zh-CN" altLang="en-US" dirty="0" smtClean="0">
                <a:ea typeface="宋体" panose="02010600030101010101" pitchFamily="2" charset="-122"/>
              </a:rPr>
              <a:t>排入；③</a:t>
            </a:r>
            <a:r>
              <a:rPr lang="zh-CN" altLang="en-US" dirty="0" smtClean="0">
                <a:solidFill>
                  <a:srgbClr val="FF0000"/>
                </a:solidFill>
                <a:ea typeface="宋体" panose="02010600030101010101" pitchFamily="2" charset="-122"/>
              </a:rPr>
              <a:t>油井开采</a:t>
            </a:r>
            <a:r>
              <a:rPr lang="zh-CN" altLang="en-US" dirty="0" smtClean="0">
                <a:ea typeface="宋体" panose="02010600030101010101" pitchFamily="2" charset="-122"/>
              </a:rPr>
              <a:t>过程中出现的油污； ④</a:t>
            </a:r>
            <a:r>
              <a:rPr lang="zh-CN" altLang="en-US" dirty="0" smtClean="0">
                <a:solidFill>
                  <a:srgbClr val="FF0000"/>
                </a:solidFill>
                <a:ea typeface="宋体" panose="02010600030101010101" pitchFamily="2" charset="-122"/>
              </a:rPr>
              <a:t>炼油工业排放</a:t>
            </a:r>
            <a:r>
              <a:rPr lang="zh-CN" altLang="en-US" dirty="0" smtClean="0">
                <a:ea typeface="宋体" panose="02010600030101010101" pitchFamily="2" charset="-122"/>
              </a:rPr>
              <a:t>污水；⑤</a:t>
            </a:r>
            <a:r>
              <a:rPr lang="zh-CN" altLang="en-US" dirty="0" smtClean="0">
                <a:solidFill>
                  <a:srgbClr val="FF0000"/>
                </a:solidFill>
                <a:ea typeface="宋体" panose="02010600030101010101" pitchFamily="2" charset="-122"/>
              </a:rPr>
              <a:t>石油运输</a:t>
            </a:r>
            <a:r>
              <a:rPr lang="zh-CN" altLang="en-US" dirty="0" smtClean="0">
                <a:ea typeface="宋体" panose="02010600030101010101" pitchFamily="2" charset="-122"/>
              </a:rPr>
              <a:t>中的石油泄漏等。</a:t>
            </a:r>
          </a:p>
          <a:p>
            <a:r>
              <a:rPr lang="zh-CN" altLang="en-US" dirty="0" smtClean="0">
                <a:ea typeface="宋体" panose="02010600030101010101" pitchFamily="2" charset="-122"/>
              </a:rPr>
              <a:t>措施：①将湖区炼油</a:t>
            </a:r>
            <a:endParaRPr lang="en-US" altLang="zh-CN" dirty="0" smtClean="0">
              <a:ea typeface="宋体" panose="02010600030101010101" pitchFamily="2" charset="-122"/>
            </a:endParaRPr>
          </a:p>
          <a:p>
            <a:pPr marL="0" indent="0">
              <a:buNone/>
            </a:pPr>
            <a:r>
              <a:rPr lang="zh-CN" altLang="en-US" dirty="0" smtClean="0">
                <a:ea typeface="宋体" panose="02010600030101010101" pitchFamily="2" charset="-122"/>
              </a:rPr>
              <a:t>工业和原油装载点</a:t>
            </a:r>
            <a:r>
              <a:rPr lang="zh-CN" altLang="en-US" dirty="0" smtClean="0">
                <a:solidFill>
                  <a:srgbClr val="FF0000"/>
                </a:solidFill>
                <a:ea typeface="宋体" panose="02010600030101010101" pitchFamily="2" charset="-122"/>
              </a:rPr>
              <a:t>外移</a:t>
            </a:r>
            <a:r>
              <a:rPr lang="zh-CN" altLang="en-US" dirty="0" smtClean="0">
                <a:ea typeface="宋体" panose="02010600030101010101" pitchFamily="2" charset="-122"/>
              </a:rPr>
              <a:t>；</a:t>
            </a:r>
            <a:endParaRPr lang="en-US" altLang="zh-CN" dirty="0" smtClean="0">
              <a:ea typeface="宋体" panose="02010600030101010101" pitchFamily="2" charset="-122"/>
            </a:endParaRPr>
          </a:p>
          <a:p>
            <a:pPr marL="0" indent="0">
              <a:buNone/>
            </a:pPr>
            <a:r>
              <a:rPr lang="zh-CN" altLang="en-US" dirty="0" smtClean="0">
                <a:ea typeface="宋体" panose="02010600030101010101" pitchFamily="2" charset="-122"/>
              </a:rPr>
              <a:t> ②建</a:t>
            </a:r>
            <a:r>
              <a:rPr lang="zh-CN" altLang="en-US" dirty="0" smtClean="0">
                <a:solidFill>
                  <a:srgbClr val="FF0000"/>
                </a:solidFill>
                <a:ea typeface="宋体" panose="02010600030101010101" pitchFamily="2" charset="-122"/>
              </a:rPr>
              <a:t>污水处理</a:t>
            </a:r>
            <a:r>
              <a:rPr lang="zh-CN" altLang="en-US" dirty="0" smtClean="0">
                <a:ea typeface="宋体" panose="02010600030101010101" pitchFamily="2" charset="-122"/>
              </a:rPr>
              <a:t>厂；</a:t>
            </a:r>
            <a:endParaRPr lang="en-US" altLang="zh-CN" dirty="0" smtClean="0">
              <a:ea typeface="宋体" panose="02010600030101010101" pitchFamily="2" charset="-122"/>
            </a:endParaRPr>
          </a:p>
          <a:p>
            <a:pPr marL="0" indent="0">
              <a:buNone/>
            </a:pPr>
            <a:r>
              <a:rPr lang="zh-CN" altLang="en-US" dirty="0" smtClean="0">
                <a:ea typeface="宋体" panose="02010600030101010101" pitchFamily="2" charset="-122"/>
              </a:rPr>
              <a:t>③</a:t>
            </a:r>
            <a:r>
              <a:rPr lang="zh-CN" altLang="en-US" dirty="0" smtClean="0">
                <a:solidFill>
                  <a:srgbClr val="FF0000"/>
                </a:solidFill>
                <a:ea typeface="宋体" panose="02010600030101010101" pitchFamily="2" charset="-122"/>
              </a:rPr>
              <a:t>提高</a:t>
            </a:r>
            <a:r>
              <a:rPr lang="zh-CN" altLang="en-US" dirty="0" smtClean="0">
                <a:ea typeface="宋体" panose="02010600030101010101" pitchFamily="2" charset="-122"/>
              </a:rPr>
              <a:t>采油、炼油</a:t>
            </a:r>
            <a:r>
              <a:rPr lang="zh-CN" altLang="en-US" dirty="0" smtClean="0">
                <a:solidFill>
                  <a:srgbClr val="FF0000"/>
                </a:solidFill>
                <a:ea typeface="宋体" panose="02010600030101010101" pitchFamily="2" charset="-122"/>
              </a:rPr>
              <a:t>技术</a:t>
            </a:r>
            <a:r>
              <a:rPr lang="zh-CN" altLang="en-US" dirty="0" smtClean="0">
                <a:ea typeface="宋体" panose="02010600030101010101" pitchFamily="2" charset="-122"/>
              </a:rPr>
              <a:t>，</a:t>
            </a:r>
            <a:endParaRPr lang="en-US" altLang="zh-CN" dirty="0" smtClean="0">
              <a:ea typeface="宋体" panose="02010600030101010101" pitchFamily="2" charset="-122"/>
            </a:endParaRPr>
          </a:p>
          <a:p>
            <a:pPr marL="0" indent="0">
              <a:buNone/>
            </a:pPr>
            <a:r>
              <a:rPr lang="zh-CN" altLang="en-US" dirty="0" smtClean="0">
                <a:solidFill>
                  <a:srgbClr val="FF0000"/>
                </a:solidFill>
                <a:ea typeface="宋体" panose="02010600030101010101" pitchFamily="2" charset="-122"/>
              </a:rPr>
              <a:t>减少污水排放</a:t>
            </a:r>
            <a:r>
              <a:rPr lang="zh-CN" altLang="en-US" dirty="0" smtClean="0">
                <a:ea typeface="宋体" panose="02010600030101010101" pitchFamily="2" charset="-122"/>
              </a:rPr>
              <a:t>。 </a:t>
            </a:r>
          </a:p>
          <a:p>
            <a:endParaRPr lang="zh-CN" altLang="en-US" dirty="0" smtClean="0">
              <a:ea typeface="宋体" panose="02010600030101010101" pitchFamily="2" charset="-122"/>
            </a:endParaRPr>
          </a:p>
        </p:txBody>
      </p:sp>
    </p:spTree>
    <p:extLst>
      <p:ext uri="{BB962C8B-B14F-4D97-AF65-F5344CB8AC3E}">
        <p14:creationId xmlns:p14="http://schemas.microsoft.com/office/powerpoint/2010/main" val="3819400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gy2_1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7689" y="2941638"/>
            <a:ext cx="4079875" cy="3262312"/>
          </a:xfrm>
          <a:prstGeom prst="rect">
            <a:avLst/>
          </a:prstGeom>
          <a:noFill/>
          <a:extLst>
            <a:ext uri="{909E8E84-426E-40DD-AFC4-6F175D3DCCD1}">
              <a14:hiddenFill xmlns:a14="http://schemas.microsoft.com/office/drawing/2010/main">
                <a:solidFill>
                  <a:srgbClr val="FFFFFF"/>
                </a:solidFill>
              </a14:hiddenFill>
            </a:ext>
          </a:extLst>
        </p:spPr>
      </p:pic>
      <p:pic>
        <p:nvPicPr>
          <p:cNvPr id="52228" name="Picture 4" descr="IMG_039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0125" y="2951164"/>
            <a:ext cx="4294188" cy="3221037"/>
          </a:xfrm>
          <a:prstGeom prst="rect">
            <a:avLst/>
          </a:prstGeom>
          <a:noFill/>
          <a:extLst>
            <a:ext uri="{909E8E84-426E-40DD-AFC4-6F175D3DCCD1}">
              <a14:hiddenFill xmlns:a14="http://schemas.microsoft.com/office/drawing/2010/main">
                <a:solidFill>
                  <a:srgbClr val="FFFFFF"/>
                </a:solidFill>
              </a14:hiddenFill>
            </a:ext>
          </a:extLst>
        </p:spPr>
      </p:pic>
      <p:sp>
        <p:nvSpPr>
          <p:cNvPr id="52229" name="Text Box 5"/>
          <p:cNvSpPr txBox="1">
            <a:spLocks noChangeArrowheads="1"/>
          </p:cNvSpPr>
          <p:nvPr/>
        </p:nvSpPr>
        <p:spPr bwMode="auto">
          <a:xfrm>
            <a:off x="1668464" y="931862"/>
            <a:ext cx="8458200"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dirty="0" smtClean="0">
                <a:latin typeface="华文细黑" panose="02010600040101010101" pitchFamily="2" charset="-122"/>
                <a:ea typeface="华文细黑" panose="02010600040101010101" pitchFamily="2" charset="-122"/>
              </a:rPr>
              <a:t>固体</a:t>
            </a:r>
            <a:r>
              <a:rPr kumimoji="1" lang="zh-CN" altLang="en-US" sz="3200" b="1" dirty="0">
                <a:latin typeface="华文细黑" panose="02010600040101010101" pitchFamily="2" charset="-122"/>
                <a:ea typeface="华文细黑" panose="02010600040101010101" pitchFamily="2" charset="-122"/>
              </a:rPr>
              <a:t>废弃物（</a:t>
            </a:r>
            <a:r>
              <a:rPr kumimoji="1" lang="en-US" altLang="zh-CN" sz="3200" b="1" dirty="0">
                <a:latin typeface="华文细黑" panose="02010600040101010101" pitchFamily="2" charset="-122"/>
                <a:ea typeface="华文细黑" panose="02010600040101010101" pitchFamily="2" charset="-122"/>
              </a:rPr>
              <a:t>Solid wastes</a:t>
            </a:r>
            <a:r>
              <a:rPr kumimoji="1" lang="zh-CN" altLang="en-US" sz="3200" b="1" dirty="0">
                <a:latin typeface="华文细黑" panose="02010600040101010101" pitchFamily="2" charset="-122"/>
                <a:ea typeface="华文细黑" panose="02010600040101010101" pitchFamily="2" charset="-122"/>
              </a:rPr>
              <a:t>）</a:t>
            </a:r>
          </a:p>
          <a:p>
            <a:pPr>
              <a:spcBef>
                <a:spcPct val="50000"/>
              </a:spcBef>
            </a:pPr>
            <a:r>
              <a:rPr kumimoji="1" lang="zh-CN" altLang="en-US" sz="3200" b="1" dirty="0">
                <a:latin typeface="华文细黑" panose="02010600040101010101" pitchFamily="2" charset="-122"/>
                <a:ea typeface="华文细黑" panose="02010600040101010101" pitchFamily="2" charset="-122"/>
              </a:rPr>
              <a:t>在社会的生产、流通、消费等活动中产生的，污染环境的各类固态、半固态废弃物质。</a:t>
            </a:r>
          </a:p>
        </p:txBody>
      </p:sp>
      <p:sp>
        <p:nvSpPr>
          <p:cNvPr id="5" name="矩形 4"/>
          <p:cNvSpPr/>
          <p:nvPr>
            <p:custDataLst>
              <p:tags r:id="rId1"/>
            </p:custDataLst>
          </p:nvPr>
        </p:nvSpPr>
        <p:spPr>
          <a:xfrm>
            <a:off x="-136753" y="74613"/>
            <a:ext cx="5697993" cy="646112"/>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algn="ctr" eaLnBrk="1" hangingPunct="1">
              <a:spcBef>
                <a:spcPct val="0"/>
              </a:spcBef>
              <a:buNone/>
            </a:pPr>
            <a:r>
              <a:rPr lang="zh-CN" altLang="en-US" sz="3600" b="1" dirty="0" smtClean="0">
                <a:latin typeface="微软雅黑" pitchFamily="34" charset="-122"/>
                <a:ea typeface="微软雅黑" pitchFamily="34" charset="-122"/>
              </a:rPr>
              <a:t>（二）固体废弃物污染</a:t>
            </a:r>
            <a:endParaRPr lang="en-US" altLang="zh-CN" sz="3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70605382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descr="http://n.sinaimg.cn/news/transform/20160713/n0m_-fxtwihv0297866.jpg"/>
          <p:cNvPicPr>
            <a:picLocks noChangeAspect="1" noChangeArrowheads="1"/>
          </p:cNvPicPr>
          <p:nvPr/>
        </p:nvPicPr>
        <p:blipFill>
          <a:blip r:embed="rId2"/>
          <a:srcRect/>
          <a:stretch>
            <a:fillRect/>
          </a:stretch>
        </p:blipFill>
        <p:spPr bwMode="auto">
          <a:xfrm>
            <a:off x="1524000" y="0"/>
            <a:ext cx="4762500" cy="2886076"/>
          </a:xfrm>
          <a:prstGeom prst="rect">
            <a:avLst/>
          </a:prstGeom>
          <a:noFill/>
        </p:spPr>
      </p:pic>
      <p:pic>
        <p:nvPicPr>
          <p:cNvPr id="219140" name="Picture 4" descr="http://p0.so.qhmsg.com/t01d09aafc35c4cc6cd.jpg"/>
          <p:cNvPicPr>
            <a:picLocks noChangeAspect="1" noChangeArrowheads="1"/>
          </p:cNvPicPr>
          <p:nvPr/>
        </p:nvPicPr>
        <p:blipFill>
          <a:blip r:embed="rId3"/>
          <a:srcRect/>
          <a:stretch>
            <a:fillRect/>
          </a:stretch>
        </p:blipFill>
        <p:spPr bwMode="auto">
          <a:xfrm>
            <a:off x="1524000" y="3289654"/>
            <a:ext cx="4757794" cy="3568346"/>
          </a:xfrm>
          <a:prstGeom prst="rect">
            <a:avLst/>
          </a:prstGeom>
          <a:noFill/>
        </p:spPr>
      </p:pic>
      <p:pic>
        <p:nvPicPr>
          <p:cNvPr id="219142" name="Picture 6" descr="http://www.hb114.cc/textqi/201612/hangyuhong/image/20161214/20161214101839_7749.jpg"/>
          <p:cNvPicPr>
            <a:picLocks noChangeAspect="1" noChangeArrowheads="1"/>
          </p:cNvPicPr>
          <p:nvPr/>
        </p:nvPicPr>
        <p:blipFill>
          <a:blip r:embed="rId4"/>
          <a:srcRect/>
          <a:stretch>
            <a:fillRect/>
          </a:stretch>
        </p:blipFill>
        <p:spPr bwMode="auto">
          <a:xfrm>
            <a:off x="6381753" y="1"/>
            <a:ext cx="4286248" cy="2871787"/>
          </a:xfrm>
          <a:prstGeom prst="rect">
            <a:avLst/>
          </a:prstGeom>
          <a:noFill/>
        </p:spPr>
      </p:pic>
      <p:pic>
        <p:nvPicPr>
          <p:cNvPr id="219144" name="Picture 8" descr="https://ss1.baidu.com/6ONXsjip0QIZ8tyhnq/it/u=3206861935,1497350640&amp;fm=173&amp;s=FC382ED790195FCE621AEC630300F01B&amp;w=505&amp;h=310&amp;img.JPEG"/>
          <p:cNvPicPr>
            <a:picLocks noChangeAspect="1" noChangeArrowheads="1"/>
          </p:cNvPicPr>
          <p:nvPr/>
        </p:nvPicPr>
        <p:blipFill>
          <a:blip r:embed="rId5"/>
          <a:srcRect/>
          <a:stretch>
            <a:fillRect/>
          </a:stretch>
        </p:blipFill>
        <p:spPr bwMode="auto">
          <a:xfrm>
            <a:off x="6310315" y="3286124"/>
            <a:ext cx="4357686" cy="3571876"/>
          </a:xfrm>
          <a:prstGeom prst="rect">
            <a:avLst/>
          </a:prstGeom>
          <a:noFill/>
        </p:spPr>
      </p:pic>
    </p:spTree>
    <p:extLst>
      <p:ext uri="{BB962C8B-B14F-4D97-AF65-F5344CB8AC3E}">
        <p14:creationId xmlns:p14="http://schemas.microsoft.com/office/powerpoint/2010/main" val="21208956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69" name="Group 21"/>
          <p:cNvGraphicFramePr>
            <a:graphicFrameLocks noGrp="1"/>
          </p:cNvGraphicFramePr>
          <p:nvPr>
            <p:extLst>
              <p:ext uri="{D42A27DB-BD31-4B8C-83A1-F6EECF244321}">
                <p14:modId xmlns:p14="http://schemas.microsoft.com/office/powerpoint/2010/main" val="3608779056"/>
              </p:ext>
            </p:extLst>
          </p:nvPr>
        </p:nvGraphicFramePr>
        <p:xfrm>
          <a:off x="261257" y="1735139"/>
          <a:ext cx="11103429" cy="3310390"/>
        </p:xfrm>
        <a:graphic>
          <a:graphicData uri="http://schemas.openxmlformats.org/drawingml/2006/table">
            <a:tbl>
              <a:tblPr/>
              <a:tblGrid>
                <a:gridCol w="3507487"/>
                <a:gridCol w="7595942"/>
              </a:tblGrid>
              <a:tr h="6405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种类</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9E3"/>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主要固体废弃物</a:t>
                      </a:r>
                      <a:endParaRPr kumimoji="0" lang="zh-CN" altLang="en-US" sz="2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9E3"/>
                    </a:solidFill>
                  </a:tcPr>
                </a:tc>
              </a:tr>
              <a:tr h="79178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工业固体废弃物</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工业原料的废渣、粉尘、碎屑和污泥等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tr>
              <a:tr h="72506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rPr>
                        <a:t>城市垃圾</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生活垃圾、城建废渣、粪便等</a:t>
                      </a:r>
                      <a:endParaRPr kumimoji="1" lang="zh-CN" altLang="en-US" sz="28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15298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危险废物</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含放射性元素的废渣、粉尘、污泥和建筑材料</a:t>
                      </a:r>
                      <a:endParaRPr kumimoji="1"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tr>
            </a:tbl>
          </a:graphicData>
        </a:graphic>
      </p:graphicFrame>
      <p:sp>
        <p:nvSpPr>
          <p:cNvPr id="53267" name="Text Box 19"/>
          <p:cNvSpPr txBox="1">
            <a:spLocks noChangeArrowheads="1"/>
          </p:cNvSpPr>
          <p:nvPr/>
        </p:nvSpPr>
        <p:spPr bwMode="auto">
          <a:xfrm>
            <a:off x="3581400" y="457201"/>
            <a:ext cx="5086350" cy="8239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4800" b="1">
                <a:solidFill>
                  <a:srgbClr val="CC0000"/>
                </a:solidFill>
                <a:latin typeface="黑体" panose="02010609060101010101" pitchFamily="49" charset="-122"/>
                <a:ea typeface="黑体" panose="02010609060101010101" pitchFamily="49" charset="-122"/>
              </a:rPr>
              <a:t>固体废弃物的种类</a:t>
            </a:r>
          </a:p>
        </p:txBody>
      </p:sp>
    </p:spTree>
    <p:extLst>
      <p:ext uri="{BB962C8B-B14F-4D97-AF65-F5344CB8AC3E}">
        <p14:creationId xmlns:p14="http://schemas.microsoft.com/office/powerpoint/2010/main" val="29154546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2007291348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88914"/>
            <a:ext cx="4572000" cy="30194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8611" name="Picture 3" descr="10297641_979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3405188"/>
            <a:ext cx="4608512" cy="345281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8612" name="Picture 4" descr="221428537"/>
          <p:cNvPicPr>
            <a:picLocks noChangeAspect="1" noChangeArrowheads="1"/>
          </p:cNvPicPr>
          <p:nvPr/>
        </p:nvPicPr>
        <p:blipFill>
          <a:blip r:embed="rId4">
            <a:extLst>
              <a:ext uri="{28A0092B-C50C-407E-A947-70E740481C1C}">
                <a14:useLocalDpi xmlns:a14="http://schemas.microsoft.com/office/drawing/2010/main" val="0"/>
              </a:ext>
            </a:extLst>
          </a:blip>
          <a:srcRect l="47275" r="1700" b="5286"/>
          <a:stretch>
            <a:fillRect/>
          </a:stretch>
        </p:blipFill>
        <p:spPr bwMode="auto">
          <a:xfrm>
            <a:off x="6953251" y="1052514"/>
            <a:ext cx="3535363" cy="51847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613" name="Text Box 5"/>
          <p:cNvSpPr txBox="1">
            <a:spLocks noChangeArrowheads="1"/>
          </p:cNvSpPr>
          <p:nvPr/>
        </p:nvSpPr>
        <p:spPr bwMode="auto">
          <a:xfrm>
            <a:off x="1668464" y="260351"/>
            <a:ext cx="5746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工业垃圾</a:t>
            </a:r>
          </a:p>
        </p:txBody>
      </p:sp>
      <p:sp>
        <p:nvSpPr>
          <p:cNvPr id="68614" name="Text Box 6"/>
          <p:cNvSpPr txBox="1">
            <a:spLocks noChangeArrowheads="1"/>
          </p:cNvSpPr>
          <p:nvPr/>
        </p:nvSpPr>
        <p:spPr bwMode="auto">
          <a:xfrm>
            <a:off x="1668463" y="3644901"/>
            <a:ext cx="6477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城市垃圾</a:t>
            </a:r>
          </a:p>
        </p:txBody>
      </p:sp>
      <p:sp>
        <p:nvSpPr>
          <p:cNvPr id="68615" name="Text Box 7"/>
          <p:cNvSpPr txBox="1">
            <a:spLocks noChangeArrowheads="1"/>
          </p:cNvSpPr>
          <p:nvPr/>
        </p:nvSpPr>
        <p:spPr bwMode="auto">
          <a:xfrm>
            <a:off x="8112125" y="404813"/>
            <a:ext cx="2268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危险废物</a:t>
            </a:r>
          </a:p>
        </p:txBody>
      </p:sp>
    </p:spTree>
    <p:extLst>
      <p:ext uri="{BB962C8B-B14F-4D97-AF65-F5344CB8AC3E}">
        <p14:creationId xmlns:p14="http://schemas.microsoft.com/office/powerpoint/2010/main" val="48949392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p:nvPr>
            <p:custDataLst>
              <p:tags r:id="rId1"/>
            </p:custDataLst>
          </p:nvPr>
        </p:nvSpPr>
        <p:spPr>
          <a:xfrm>
            <a:off x="1631950" y="720725"/>
            <a:ext cx="2160588" cy="522288"/>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ts val="4200"/>
              </a:spcBef>
              <a:buNone/>
            </a:pPr>
            <a:r>
              <a:rPr lang="en-US" altLang="zh-CN" sz="2800" b="1">
                <a:latin typeface="微软雅黑" pitchFamily="34" charset="-122"/>
                <a:ea typeface="微软雅黑" pitchFamily="34" charset="-122"/>
                <a:sym typeface="Arial" pitchFamily="34" charset="0"/>
              </a:rPr>
              <a:t>1</a:t>
            </a:r>
            <a:r>
              <a:rPr lang="zh-CN" altLang="en-US" sz="2800" b="1">
                <a:latin typeface="微软雅黑" pitchFamily="34" charset="-122"/>
                <a:ea typeface="微软雅黑" pitchFamily="34" charset="-122"/>
                <a:sym typeface="Arial" pitchFamily="34" charset="0"/>
              </a:rPr>
              <a:t>、来源：</a:t>
            </a:r>
            <a:endParaRPr lang="en-US" altLang="zh-CN" sz="2800" b="1">
              <a:latin typeface="微软雅黑" pitchFamily="34" charset="-122"/>
              <a:ea typeface="微软雅黑" pitchFamily="34" charset="-122"/>
              <a:sym typeface="Arial" pitchFamily="34" charset="0"/>
            </a:endParaRPr>
          </a:p>
        </p:txBody>
      </p:sp>
      <p:sp>
        <p:nvSpPr>
          <p:cNvPr id="15363" name="矩形 4"/>
          <p:cNvSpPr/>
          <p:nvPr>
            <p:custDataLst>
              <p:tags r:id="rId2"/>
            </p:custDataLst>
          </p:nvPr>
        </p:nvSpPr>
        <p:spPr>
          <a:xfrm>
            <a:off x="-136753" y="74613"/>
            <a:ext cx="5697993" cy="646112"/>
          </a:xfrm>
          <a:prstGeom prst="rect">
            <a:avLst/>
          </a:prstGeom>
          <a:noFill/>
          <a:ln>
            <a:noFill/>
            <a:miter lim="800000"/>
          </a:ln>
        </p:spPr>
        <p:txBody>
          <a:bodyPr wrap="square">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algn="ctr" eaLnBrk="1" hangingPunct="1">
              <a:spcBef>
                <a:spcPct val="0"/>
              </a:spcBef>
              <a:buNone/>
            </a:pPr>
            <a:r>
              <a:rPr lang="zh-CN" altLang="en-US" sz="3600" b="1" dirty="0" smtClean="0">
                <a:latin typeface="微软雅黑" pitchFamily="34" charset="-122"/>
                <a:ea typeface="微软雅黑" pitchFamily="34" charset="-122"/>
              </a:rPr>
              <a:t>（二）固体废弃物污染</a:t>
            </a:r>
            <a:endParaRPr lang="en-US" altLang="zh-CN" sz="3600" b="1" dirty="0">
              <a:solidFill>
                <a:srgbClr val="0000FF"/>
              </a:solidFill>
              <a:latin typeface="微软雅黑" pitchFamily="34" charset="-122"/>
              <a:ea typeface="微软雅黑" pitchFamily="34" charset="-122"/>
            </a:endParaRPr>
          </a:p>
        </p:txBody>
      </p:sp>
      <p:sp>
        <p:nvSpPr>
          <p:cNvPr id="15364" name="矩形 6"/>
          <p:cNvSpPr/>
          <p:nvPr>
            <p:custDataLst>
              <p:tags r:id="rId3"/>
            </p:custDataLst>
          </p:nvPr>
        </p:nvSpPr>
        <p:spPr>
          <a:xfrm>
            <a:off x="3143250" y="720725"/>
            <a:ext cx="6901898" cy="954107"/>
          </a:xfrm>
          <a:prstGeom prst="rect">
            <a:avLst/>
          </a:prstGeom>
          <a:noFill/>
          <a:ln w="9525" cap="flat" cmpd="sng" algn="ctr">
            <a:noFill/>
            <a:prstDash val="solid"/>
            <a:round/>
            <a:headEnd type="none" w="med" len="med"/>
            <a:tailEnd type="none" w="med" len="med"/>
          </a:ln>
        </p:spPr>
        <p:txBody>
          <a:bodyPr>
            <a:spAutoFit/>
          </a:bodyPr>
          <a:lstStyle/>
          <a:p>
            <a:pPr eaLnBrk="0" fontAlgn="base" hangingPunct="0">
              <a:spcBef>
                <a:spcPct val="0"/>
              </a:spcBef>
              <a:spcAft>
                <a:spcPct val="0"/>
              </a:spcAft>
            </a:pPr>
            <a:r>
              <a:rPr lang="zh-CN" altLang="en-US" sz="2800" b="1" dirty="0">
                <a:solidFill>
                  <a:srgbClr val="FF0000"/>
                </a:solidFill>
                <a:latin typeface="微软雅黑" pitchFamily="34" charset="-122"/>
                <a:ea typeface="微软雅黑" pitchFamily="34" charset="-122"/>
              </a:rPr>
              <a:t>城市</a:t>
            </a:r>
            <a:r>
              <a:rPr lang="zh-CN" altLang="zh-CN" sz="2800" b="1" dirty="0">
                <a:solidFill>
                  <a:srgbClr val="FF0000"/>
                </a:solidFill>
                <a:latin typeface="微软雅黑" pitchFamily="34" charset="-122"/>
                <a:ea typeface="微软雅黑" pitchFamily="34" charset="-122"/>
              </a:rPr>
              <a:t>垃圾</a:t>
            </a:r>
            <a:r>
              <a:rPr lang="zh-CN" altLang="en-US" sz="2800" b="1" dirty="0">
                <a:solidFill>
                  <a:srgbClr val="FF0000"/>
                </a:solidFill>
                <a:latin typeface="微软雅黑" pitchFamily="34" charset="-122"/>
                <a:ea typeface="微软雅黑" pitchFamily="34" charset="-122"/>
              </a:rPr>
              <a:t>、工业固体废弃物、危险废物</a:t>
            </a:r>
          </a:p>
          <a:p>
            <a:pPr eaLnBrk="0" fontAlgn="base" hangingPunct="0">
              <a:spcBef>
                <a:spcPct val="0"/>
              </a:spcBef>
              <a:spcAft>
                <a:spcPct val="0"/>
              </a:spcAft>
            </a:pPr>
            <a:endParaRPr lang="zh-CN" altLang="zh-CN" sz="2800" b="1" dirty="0">
              <a:solidFill>
                <a:srgbClr val="FF0000"/>
              </a:solidFill>
              <a:latin typeface="微软雅黑" pitchFamily="34" charset="-122"/>
              <a:ea typeface="微软雅黑" pitchFamily="34" charset="-122"/>
            </a:endParaRPr>
          </a:p>
        </p:txBody>
      </p:sp>
      <p:sp>
        <p:nvSpPr>
          <p:cNvPr id="15365" name="矩形 1"/>
          <p:cNvSpPr/>
          <p:nvPr>
            <p:custDataLst>
              <p:tags r:id="rId4"/>
            </p:custDataLst>
          </p:nvPr>
        </p:nvSpPr>
        <p:spPr>
          <a:xfrm>
            <a:off x="1631950" y="1728789"/>
            <a:ext cx="2160588" cy="522287"/>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ts val="4200"/>
              </a:spcBef>
              <a:buNone/>
            </a:pPr>
            <a:r>
              <a:rPr lang="en-US" altLang="zh-CN" sz="2800" b="1">
                <a:latin typeface="微软雅黑" pitchFamily="34" charset="-122"/>
                <a:ea typeface="微软雅黑" pitchFamily="34" charset="-122"/>
                <a:sym typeface="Arial" pitchFamily="34" charset="0"/>
              </a:rPr>
              <a:t>2</a:t>
            </a:r>
            <a:r>
              <a:rPr lang="zh-CN" altLang="en-US" sz="2800" b="1">
                <a:latin typeface="微软雅黑" pitchFamily="34" charset="-122"/>
                <a:ea typeface="微软雅黑" pitchFamily="34" charset="-122"/>
                <a:sym typeface="Arial" pitchFamily="34" charset="0"/>
              </a:rPr>
              <a:t>、危害：</a:t>
            </a:r>
            <a:endParaRPr lang="en-US" altLang="zh-CN" sz="2800" b="1">
              <a:latin typeface="微软雅黑" pitchFamily="34" charset="-122"/>
              <a:ea typeface="微软雅黑" pitchFamily="34" charset="-122"/>
              <a:sym typeface="Arial" pitchFamily="34" charset="0"/>
            </a:endParaRPr>
          </a:p>
        </p:txBody>
      </p:sp>
      <p:sp>
        <p:nvSpPr>
          <p:cNvPr id="15366" name="矩形 8"/>
          <p:cNvSpPr/>
          <p:nvPr>
            <p:custDataLst>
              <p:tags r:id="rId5"/>
            </p:custDataLst>
          </p:nvPr>
        </p:nvSpPr>
        <p:spPr>
          <a:xfrm>
            <a:off x="3143251" y="1728789"/>
            <a:ext cx="7273925" cy="954087"/>
          </a:xfrm>
          <a:prstGeom prst="rect">
            <a:avLst/>
          </a:prstGeom>
          <a:noFill/>
          <a:ln w="9525" cap="flat" cmpd="sng" algn="ctr">
            <a:noFill/>
            <a:prstDash val="solid"/>
            <a:round/>
            <a:headEnd type="none" w="med" len="med"/>
            <a:tailEnd type="none" w="med" len="med"/>
          </a:ln>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5pPr>
          </a:lstStyle>
          <a:p>
            <a:r>
              <a:rPr lang="zh-CN" altLang="zh-CN" sz="2800" b="1" dirty="0">
                <a:solidFill>
                  <a:srgbClr val="FF0000"/>
                </a:solidFill>
                <a:latin typeface="微软雅黑" pitchFamily="34" charset="-122"/>
                <a:ea typeface="微软雅黑" pitchFamily="34" charset="-122"/>
              </a:rPr>
              <a:t>污染大气、水体、土壤，占用耕地，影响环境卫生，危害人类健康</a:t>
            </a:r>
          </a:p>
        </p:txBody>
      </p:sp>
      <p:sp>
        <p:nvSpPr>
          <p:cNvPr id="15367" name="矩形 1"/>
          <p:cNvSpPr/>
          <p:nvPr>
            <p:custDataLst>
              <p:tags r:id="rId6"/>
            </p:custDataLst>
          </p:nvPr>
        </p:nvSpPr>
        <p:spPr>
          <a:xfrm>
            <a:off x="1631950" y="2987676"/>
            <a:ext cx="2160588" cy="523875"/>
          </a:xfrm>
          <a:prstGeom prst="rect">
            <a:avLst/>
          </a:prstGeom>
          <a:noFill/>
          <a:ln>
            <a:noFill/>
            <a:miter lim="800000"/>
          </a:ln>
        </p:spPr>
        <p:txBody>
          <a:bodyPr>
            <a:spAutoFit/>
          </a:bodyPr>
          <a:lstStyle>
            <a:lvl1pPr marL="342900" indent="-342900" algn="l" defTabSz="914400" rtl="0" eaLnBrk="0" fontAlgn="base" hangingPunct="0">
              <a:lnSpc>
                <a:spcPct val="100000"/>
              </a:lnSpc>
              <a:spcBef>
                <a:spcPct val="20000"/>
              </a:spcBef>
              <a:spcAft>
                <a:spcPct val="0"/>
              </a:spcAft>
              <a:buClrTx/>
              <a:buSzTx/>
              <a:buFontTx/>
              <a:buChar char="•"/>
              <a:defRPr kumimoji="0" lang="en-US"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en-US"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Tx/>
              <a:buChar char="•"/>
              <a:defRPr kumimoji="0" lang="en-US"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Tx/>
              <a:buChar char="»"/>
              <a:defRPr kumimoji="0" lang="en-US" altLang="en-US" sz="2000" b="0" i="0" u="none" kern="1200" baseline="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ts val="4200"/>
              </a:spcBef>
              <a:buNone/>
            </a:pPr>
            <a:r>
              <a:rPr lang="en-US" altLang="zh-CN" sz="2800" b="1">
                <a:latin typeface="微软雅黑" pitchFamily="34" charset="-122"/>
                <a:ea typeface="微软雅黑" pitchFamily="34" charset="-122"/>
                <a:sym typeface="Arial" pitchFamily="34" charset="0"/>
              </a:rPr>
              <a:t>3</a:t>
            </a:r>
            <a:r>
              <a:rPr lang="zh-CN" altLang="en-US" sz="2800" b="1">
                <a:latin typeface="微软雅黑" pitchFamily="34" charset="-122"/>
                <a:ea typeface="微软雅黑" pitchFamily="34" charset="-122"/>
                <a:sym typeface="Arial" pitchFamily="34" charset="0"/>
              </a:rPr>
              <a:t>、措施：</a:t>
            </a:r>
            <a:endParaRPr lang="en-US" altLang="zh-CN" sz="2800" b="1">
              <a:latin typeface="微软雅黑" pitchFamily="34" charset="-122"/>
              <a:ea typeface="微软雅黑" pitchFamily="34" charset="-122"/>
              <a:sym typeface="Arial" pitchFamily="34" charset="0"/>
            </a:endParaRPr>
          </a:p>
        </p:txBody>
      </p:sp>
      <p:sp>
        <p:nvSpPr>
          <p:cNvPr id="15368" name="矩形 10"/>
          <p:cNvSpPr/>
          <p:nvPr>
            <p:custDataLst>
              <p:tags r:id="rId7"/>
            </p:custDataLst>
          </p:nvPr>
        </p:nvSpPr>
        <p:spPr>
          <a:xfrm>
            <a:off x="3143251" y="3500439"/>
            <a:ext cx="7129463" cy="523875"/>
          </a:xfrm>
          <a:prstGeom prst="rect">
            <a:avLst/>
          </a:prstGeom>
          <a:noFill/>
          <a:ln w="9525" cap="flat" cmpd="sng" algn="ctr">
            <a:noFill/>
            <a:prstDash val="solid"/>
            <a:round/>
            <a:headEnd type="none" w="med" len="med"/>
            <a:tailEnd type="none" w="med" len="med"/>
          </a:ln>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5pPr>
          </a:lstStyle>
          <a:p>
            <a:pPr algn="just"/>
            <a:r>
              <a:rPr lang="zh-CN" altLang="zh-CN" sz="2800" b="1">
                <a:solidFill>
                  <a:srgbClr val="FF0000"/>
                </a:solidFill>
                <a:latin typeface="微软雅黑" pitchFamily="34" charset="-122"/>
                <a:ea typeface="微软雅黑" pitchFamily="34" charset="-122"/>
              </a:rPr>
              <a:t>填埋、焚烧、堆肥、分类处理并回收利用</a:t>
            </a:r>
          </a:p>
        </p:txBody>
      </p:sp>
      <p:sp>
        <p:nvSpPr>
          <p:cNvPr id="15369" name="矩形 11"/>
          <p:cNvSpPr>
            <a:spLocks noChangeArrowheads="1"/>
          </p:cNvSpPr>
          <p:nvPr>
            <p:custDataLst>
              <p:tags r:id="rId8"/>
            </p:custDataLst>
          </p:nvPr>
        </p:nvSpPr>
        <p:spPr bwMode="auto">
          <a:xfrm>
            <a:off x="3143250" y="2987676"/>
            <a:ext cx="5886450" cy="523875"/>
          </a:xfrm>
          <a:prstGeom prst="rect">
            <a:avLst/>
          </a:prstGeom>
          <a:noFill/>
          <a:ln>
            <a:noFill/>
          </a:ln>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Arial" pitchFamily="34" charset="0"/>
                <a:ea typeface="Arial" pitchFamily="34" charset="0"/>
              </a:defRPr>
            </a:lvl5pPr>
            <a:lvl6pPr marL="2514600" indent="-228600" eaLnBrk="0" fontAlgn="base" hangingPunct="0">
              <a:spcBef>
                <a:spcPct val="20000"/>
              </a:spcBef>
              <a:spcAft>
                <a:spcPct val="0"/>
              </a:spcAft>
              <a:buChar char="»"/>
              <a:defRPr lang="en-US" altLang="en-US"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lang="en-US" altLang="en-US"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lang="en-US" altLang="en-US"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lang="en-US" altLang="en-US" sz="2000">
                <a:solidFill>
                  <a:schemeClr val="tx1"/>
                </a:solidFill>
                <a:latin typeface="Arial" pitchFamily="34" charset="0"/>
                <a:cs typeface="Arial" pitchFamily="34" charset="0"/>
              </a:defRPr>
            </a:lvl9pPr>
          </a:lstStyle>
          <a:p>
            <a:r>
              <a:rPr lang="zh-CN" altLang="en-US" sz="2800" b="1">
                <a:solidFill>
                  <a:srgbClr val="FF0000"/>
                </a:solidFill>
                <a:latin typeface="微软雅黑" pitchFamily="34" charset="-122"/>
                <a:ea typeface="微软雅黑" pitchFamily="34" charset="-122"/>
                <a:sym typeface="Arial" pitchFamily="34" charset="0"/>
              </a:rPr>
              <a:t>“资源化、减量化、无害化”</a:t>
            </a:r>
            <a:endParaRPr lang="zh-CN" altLang="zh-CN" sz="2800" b="1">
              <a:solidFill>
                <a:srgbClr val="FF0000"/>
              </a:solidFill>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381962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additive="base">
                                        <p:cTn id="6" dur="1" fill="hold">
                                          <p:stCondLst>
                                            <p:cond delay="0"/>
                                          </p:stCondLst>
                                        </p:cTn>
                                        <p:tgtEl>
                                          <p:spTgt spid="153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additive="base">
                                        <p:cTn id="8" dur="1" fill="hold">
                                          <p:stCondLst>
                                            <p:cond delay="0"/>
                                          </p:stCondLst>
                                        </p:cTn>
                                        <p:tgtEl>
                                          <p:spTgt spid="153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additive="base">
                                        <p:cTn id="10" dur="1" fill="hold">
                                          <p:stCondLst>
                                            <p:cond delay="0"/>
                                          </p:stCondLst>
                                        </p:cTn>
                                        <p:tgtEl>
                                          <p:spTgt spid="153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indefinite"/>
                            </p:stCondLst>
                          </p:cTn>
                        </p:par>
                        <p:par>
                          <p:cTn id="13" fill="hold" nodeType="afterGroup">
                            <p:stCondLst>
                              <p:cond delay="0"/>
                            </p:stCondLst>
                            <p:childTnLst>
                              <p:par>
                                <p:cTn id="14" presetID="1" presetClass="entr" presetSubtype="0" fill="hold" grpId="0" nodeType="clickEffect">
                                  <p:stCondLst>
                                    <p:cond delay="0"/>
                                  </p:stCondLst>
                                  <p:childTnLst>
                                    <p:set>
                                      <p:cBhvr additive="base">
                                        <p:cTn id="15" dur="1" fill="hold">
                                          <p:stCondLst>
                                            <p:cond delay="0"/>
                                          </p:stCondLst>
                                        </p:cTn>
                                        <p:tgtEl>
                                          <p:spTgt spid="1536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indefinite"/>
                            </p:stCondLst>
                          </p:cTn>
                        </p:par>
                        <p:par>
                          <p:cTn id="18" fill="hold" nodeType="afterGroup">
                            <p:stCondLst>
                              <p:cond delay="0"/>
                            </p:stCondLst>
                            <p:childTnLst>
                              <p:par>
                                <p:cTn id="19" presetID="1" presetClass="entr" presetSubtype="0" fill="hold" grpId="0" nodeType="clickEffect">
                                  <p:stCondLst>
                                    <p:cond delay="0"/>
                                  </p:stCondLst>
                                  <p:childTnLst>
                                    <p:set>
                                      <p:cBhvr additive="base">
                                        <p:cTn id="20" dur="1" fill="hold">
                                          <p:stCondLst>
                                            <p:cond delay="0"/>
                                          </p:stCondLst>
                                        </p:cTn>
                                        <p:tgtEl>
                                          <p:spTgt spid="1536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indefinite"/>
                            </p:stCondLst>
                          </p:cTn>
                        </p:par>
                        <p:par>
                          <p:cTn id="23" fill="hold" nodeType="afterGroup">
                            <p:stCondLst>
                              <p:cond delay="0"/>
                            </p:stCondLst>
                            <p:childTnLst>
                              <p:par>
                                <p:cTn id="24" presetID="1" presetClass="entr" presetSubtype="0" fill="hold" grpId="0" nodeType="clickEffect">
                                  <p:stCondLst>
                                    <p:cond delay="0"/>
                                  </p:stCondLst>
                                  <p:childTnLst>
                                    <p:set>
                                      <p:cBhvr additive="base">
                                        <p:cTn id="25" dur="1" fill="hold">
                                          <p:stCondLst>
                                            <p:cond delay="0"/>
                                          </p:stCondLst>
                                        </p:cTn>
                                        <p:tgtEl>
                                          <p:spTgt spid="1536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1" presetClass="entr" presetSubtype="0" fill="hold" grpId="0" nodeType="clickEffect">
                                  <p:stCondLst>
                                    <p:cond delay="0"/>
                                  </p:stCondLst>
                                  <p:childTnLst>
                                    <p:set>
                                      <p:cBhvr additive="base">
                                        <p:cTn id="30" dur="1" fill="hold">
                                          <p:stCondLst>
                                            <p:cond delay="0"/>
                                          </p:stCondLst>
                                        </p:cTn>
                                        <p:tgtEl>
                                          <p:spTgt spid="15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4" grpId="0"/>
      <p:bldP spid="15365" grpId="0"/>
      <p:bldP spid="15366" grpId="0"/>
      <p:bldP spid="15367" grpId="0"/>
      <p:bldP spid="15368" grpId="0"/>
      <p:bldP spid="153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279558" descr="BK031"/>
          <p:cNvPicPr>
            <a:picLocks noChangeAspect="1" noChangeArrowheads="1"/>
          </p:cNvPicPr>
          <p:nvPr/>
        </p:nvPicPr>
        <p:blipFill>
          <a:blip r:embed="rId2" cstate="print"/>
          <a:srcRect/>
          <a:stretch>
            <a:fillRect/>
          </a:stretch>
        </p:blipFill>
        <p:spPr bwMode="auto">
          <a:xfrm>
            <a:off x="-194733" y="1874838"/>
            <a:ext cx="5634567" cy="2817812"/>
          </a:xfrm>
          <a:prstGeom prst="rect">
            <a:avLst/>
          </a:prstGeom>
          <a:noFill/>
          <a:ln w="9525">
            <a:noFill/>
            <a:miter lim="800000"/>
            <a:headEnd/>
            <a:tailEnd/>
          </a:ln>
        </p:spPr>
      </p:pic>
      <p:pic>
        <p:nvPicPr>
          <p:cNvPr id="15362" name="图片 279559" descr="BK047"/>
          <p:cNvPicPr>
            <a:picLocks noChangeAspect="1" noChangeArrowheads="1"/>
          </p:cNvPicPr>
          <p:nvPr/>
        </p:nvPicPr>
        <p:blipFill>
          <a:blip r:embed="rId3" cstate="print"/>
          <a:srcRect/>
          <a:stretch>
            <a:fillRect/>
          </a:stretch>
        </p:blipFill>
        <p:spPr bwMode="auto">
          <a:xfrm>
            <a:off x="6142567" y="3821113"/>
            <a:ext cx="6068484" cy="3033712"/>
          </a:xfrm>
          <a:prstGeom prst="rect">
            <a:avLst/>
          </a:prstGeom>
          <a:noFill/>
          <a:ln w="9525">
            <a:noFill/>
            <a:miter lim="800000"/>
            <a:headEnd/>
            <a:tailEnd/>
          </a:ln>
        </p:spPr>
      </p:pic>
      <p:pic>
        <p:nvPicPr>
          <p:cNvPr id="15363" name="图片 279560" descr="BK013"/>
          <p:cNvPicPr>
            <a:picLocks noChangeAspect="1" noChangeArrowheads="1"/>
          </p:cNvPicPr>
          <p:nvPr/>
        </p:nvPicPr>
        <p:blipFill>
          <a:blip r:embed="rId4" cstate="print"/>
          <a:srcRect/>
          <a:stretch>
            <a:fillRect/>
          </a:stretch>
        </p:blipFill>
        <p:spPr bwMode="auto">
          <a:xfrm>
            <a:off x="6083301" y="-66675"/>
            <a:ext cx="6127751" cy="3063875"/>
          </a:xfrm>
          <a:prstGeom prst="rect">
            <a:avLst/>
          </a:prstGeom>
          <a:noFill/>
          <a:ln w="9525">
            <a:noFill/>
            <a:miter lim="800000"/>
            <a:headEnd/>
            <a:tailEnd/>
          </a:ln>
        </p:spPr>
      </p:pic>
      <p:pic>
        <p:nvPicPr>
          <p:cNvPr id="2" name="图片 1"/>
          <p:cNvPicPr>
            <a:picLocks noChangeAspect="1" noChangeArrowheads="1"/>
          </p:cNvPicPr>
          <p:nvPr/>
        </p:nvPicPr>
        <p:blipFill>
          <a:blip r:embed="rId5" cstate="print"/>
          <a:srcRect/>
          <a:stretch>
            <a:fillRect/>
          </a:stretch>
        </p:blipFill>
        <p:spPr bwMode="auto">
          <a:xfrm>
            <a:off x="218018" y="174626"/>
            <a:ext cx="5422900" cy="4518025"/>
          </a:xfrm>
          <a:prstGeom prst="rect">
            <a:avLst/>
          </a:prstGeom>
          <a:noFill/>
          <a:ln w="9525">
            <a:noFill/>
            <a:miter lim="800000"/>
            <a:headEnd/>
            <a:tailEnd/>
          </a:ln>
        </p:spPr>
      </p:pic>
      <p:pic>
        <p:nvPicPr>
          <p:cNvPr id="5" name="图片 4"/>
          <p:cNvPicPr>
            <a:picLocks noChangeAspect="1" noChangeArrowheads="1"/>
          </p:cNvPicPr>
          <p:nvPr/>
        </p:nvPicPr>
        <p:blipFill>
          <a:blip r:embed="rId6" cstate="print"/>
          <a:srcRect/>
          <a:stretch>
            <a:fillRect/>
          </a:stretch>
        </p:blipFill>
        <p:spPr bwMode="auto">
          <a:xfrm>
            <a:off x="2034117" y="2824163"/>
            <a:ext cx="8125883" cy="4570412"/>
          </a:xfrm>
          <a:prstGeom prst="rect">
            <a:avLst/>
          </a:prstGeom>
          <a:noFill/>
          <a:ln w="9525">
            <a:noFill/>
            <a:miter lim="800000"/>
            <a:headEnd/>
            <a:tailEnd/>
          </a:ln>
        </p:spPr>
      </p:pic>
      <p:pic>
        <p:nvPicPr>
          <p:cNvPr id="3" name="图片 2"/>
          <p:cNvPicPr>
            <a:picLocks noChangeAspect="1" noChangeArrowheads="1"/>
          </p:cNvPicPr>
          <p:nvPr/>
        </p:nvPicPr>
        <p:blipFill>
          <a:blip r:embed="rId7" cstate="print"/>
          <a:srcRect/>
          <a:stretch>
            <a:fillRect/>
          </a:stretch>
        </p:blipFill>
        <p:spPr bwMode="auto">
          <a:xfrm>
            <a:off x="6515101" y="174626"/>
            <a:ext cx="5264151" cy="3948113"/>
          </a:xfrm>
          <a:prstGeom prst="rect">
            <a:avLst/>
          </a:prstGeom>
          <a:noFill/>
          <a:ln w="9525">
            <a:noFill/>
            <a:miter lim="800000"/>
            <a:headEnd/>
            <a:tailEnd/>
          </a:ln>
        </p:spPr>
      </p:pic>
      <p:sp>
        <p:nvSpPr>
          <p:cNvPr id="4" name="爆炸形 1 3"/>
          <p:cNvSpPr/>
          <p:nvPr/>
        </p:nvSpPr>
        <p:spPr>
          <a:xfrm>
            <a:off x="4881034" y="2744789"/>
            <a:ext cx="3039533" cy="139223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4000" b="1" noProof="1">
                <a:solidFill>
                  <a:schemeClr val="tx1">
                    <a:lumMod val="95000"/>
                    <a:lumOff val="5000"/>
                  </a:schemeClr>
                </a:solidFill>
              </a:rPr>
              <a:t>石油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animEffect transition="in" filter="blinds(horizontal)">
                                      <p:cBhvr>
                                        <p:cTn id="7" dur="500"/>
                                        <p:tgtEl>
                                          <p:spTgt spid="15361"/>
                                        </p:tgtEl>
                                      </p:cBhvr>
                                    </p:animEffect>
                                  </p:childTnLst>
                                </p:cTn>
                              </p:par>
                              <p:par>
                                <p:cTn id="8" presetID="3" presetClass="entr" presetSubtype="10" fill="hold" nodeType="withEffect">
                                  <p:stCondLst>
                                    <p:cond delay="0"/>
                                  </p:stCondLst>
                                  <p:childTnLst>
                                    <p:set>
                                      <p:cBhvr>
                                        <p:cTn id="9" dur="1" fill="hold">
                                          <p:stCondLst>
                                            <p:cond delay="0"/>
                                          </p:stCondLst>
                                        </p:cTn>
                                        <p:tgtEl>
                                          <p:spTgt spid="15363"/>
                                        </p:tgtEl>
                                        <p:attrNameLst>
                                          <p:attrName>style.visibility</p:attrName>
                                        </p:attrNameLst>
                                      </p:cBhvr>
                                      <p:to>
                                        <p:strVal val="visible"/>
                                      </p:to>
                                    </p:set>
                                    <p:animEffect transition="in" filter="blinds(horizontal)">
                                      <p:cBhvr>
                                        <p:cTn id="10" dur="500"/>
                                        <p:tgtEl>
                                          <p:spTgt spid="15363"/>
                                        </p:tgtEl>
                                      </p:cBhvr>
                                    </p:animEffect>
                                  </p:childTnLst>
                                </p:cTn>
                              </p:par>
                              <p:par>
                                <p:cTn id="11" presetID="3" presetClass="entr" presetSubtype="10" fill="hold" nodeType="withEffect">
                                  <p:stCondLst>
                                    <p:cond delay="0"/>
                                  </p:stCondLst>
                                  <p:childTnLst>
                                    <p:set>
                                      <p:cBhvr>
                                        <p:cTn id="12" dur="1" fill="hold">
                                          <p:stCondLst>
                                            <p:cond delay="0"/>
                                          </p:stCondLst>
                                        </p:cTn>
                                        <p:tgtEl>
                                          <p:spTgt spid="15362"/>
                                        </p:tgtEl>
                                        <p:attrNameLst>
                                          <p:attrName>style.visibility</p:attrName>
                                        </p:attrNameLst>
                                      </p:cBhvr>
                                      <p:to>
                                        <p:strVal val="visible"/>
                                      </p:to>
                                    </p:set>
                                    <p:animEffect transition="in" filter="blinds(horizontal)">
                                      <p:cBhvr>
                                        <p:cTn id="13" dur="500"/>
                                        <p:tgtEl>
                                          <p:spTgt spid="1536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15363"/>
                                        </p:tgtEl>
                                        <p:attrNameLst>
                                          <p:attrName>ppt_x</p:attrName>
                                        </p:attrNameLst>
                                      </p:cBhvr>
                                      <p:tavLst>
                                        <p:tav tm="0">
                                          <p:val>
                                            <p:strVal val="ppt_x"/>
                                          </p:val>
                                        </p:tav>
                                        <p:tav tm="100000">
                                          <p:val>
                                            <p:strVal val="ppt_x"/>
                                          </p:val>
                                        </p:tav>
                                      </p:tavLst>
                                    </p:anim>
                                    <p:anim calcmode="lin" valueType="num">
                                      <p:cBhvr additive="base">
                                        <p:cTn id="18" dur="500"/>
                                        <p:tgtEl>
                                          <p:spTgt spid="15363"/>
                                        </p:tgtEl>
                                        <p:attrNameLst>
                                          <p:attrName>ppt_y</p:attrName>
                                        </p:attrNameLst>
                                      </p:cBhvr>
                                      <p:tavLst>
                                        <p:tav tm="0">
                                          <p:val>
                                            <p:strVal val="ppt_y"/>
                                          </p:val>
                                        </p:tav>
                                        <p:tav tm="100000">
                                          <p:val>
                                            <p:strVal val="1+ppt_h/2"/>
                                          </p:val>
                                        </p:tav>
                                      </p:tavLst>
                                    </p:anim>
                                    <p:set>
                                      <p:cBhvr>
                                        <p:cTn id="19" dur="1" fill="hold">
                                          <p:stCondLst>
                                            <p:cond delay="499"/>
                                          </p:stCondLst>
                                        </p:cTn>
                                        <p:tgtEl>
                                          <p:spTgt spid="15363"/>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15361"/>
                                        </p:tgtEl>
                                        <p:attrNameLst>
                                          <p:attrName>ppt_x</p:attrName>
                                        </p:attrNameLst>
                                      </p:cBhvr>
                                      <p:tavLst>
                                        <p:tav tm="0">
                                          <p:val>
                                            <p:strVal val="ppt_x"/>
                                          </p:val>
                                        </p:tav>
                                        <p:tav tm="100000">
                                          <p:val>
                                            <p:strVal val="ppt_x"/>
                                          </p:val>
                                        </p:tav>
                                      </p:tavLst>
                                    </p:anim>
                                    <p:anim calcmode="lin" valueType="num">
                                      <p:cBhvr additive="base">
                                        <p:cTn id="22" dur="500"/>
                                        <p:tgtEl>
                                          <p:spTgt spid="15361"/>
                                        </p:tgtEl>
                                        <p:attrNameLst>
                                          <p:attrName>ppt_y</p:attrName>
                                        </p:attrNameLst>
                                      </p:cBhvr>
                                      <p:tavLst>
                                        <p:tav tm="0">
                                          <p:val>
                                            <p:strVal val="ppt_y"/>
                                          </p:val>
                                        </p:tav>
                                        <p:tav tm="100000">
                                          <p:val>
                                            <p:strVal val="1+ppt_h/2"/>
                                          </p:val>
                                        </p:tav>
                                      </p:tavLst>
                                    </p:anim>
                                    <p:set>
                                      <p:cBhvr>
                                        <p:cTn id="23" dur="1" fill="hold">
                                          <p:stCondLst>
                                            <p:cond delay="499"/>
                                          </p:stCondLst>
                                        </p:cTn>
                                        <p:tgtEl>
                                          <p:spTgt spid="15361"/>
                                        </p:tgtEl>
                                        <p:attrNameLst>
                                          <p:attrName>style.visibility</p:attrName>
                                        </p:attrNameLst>
                                      </p:cBhvr>
                                      <p:to>
                                        <p:strVal val="hidden"/>
                                      </p:to>
                                    </p:set>
                                  </p:childTnLst>
                                </p:cTn>
                              </p:par>
                              <p:par>
                                <p:cTn id="24" presetID="2" presetClass="exit" presetSubtype="4" fill="hold" nodeType="withEffect">
                                  <p:stCondLst>
                                    <p:cond delay="0"/>
                                  </p:stCondLst>
                                  <p:childTnLst>
                                    <p:anim calcmode="lin" valueType="num">
                                      <p:cBhvr additive="base">
                                        <p:cTn id="25" dur="500"/>
                                        <p:tgtEl>
                                          <p:spTgt spid="15362"/>
                                        </p:tgtEl>
                                        <p:attrNameLst>
                                          <p:attrName>ppt_x</p:attrName>
                                        </p:attrNameLst>
                                      </p:cBhvr>
                                      <p:tavLst>
                                        <p:tav tm="0">
                                          <p:val>
                                            <p:strVal val="ppt_x"/>
                                          </p:val>
                                        </p:tav>
                                        <p:tav tm="100000">
                                          <p:val>
                                            <p:strVal val="ppt_x"/>
                                          </p:val>
                                        </p:tav>
                                      </p:tavLst>
                                    </p:anim>
                                    <p:anim calcmode="lin" valueType="num">
                                      <p:cBhvr additive="base">
                                        <p:cTn id="26" dur="500"/>
                                        <p:tgtEl>
                                          <p:spTgt spid="15362"/>
                                        </p:tgtEl>
                                        <p:attrNameLst>
                                          <p:attrName>ppt_y</p:attrName>
                                        </p:attrNameLst>
                                      </p:cBhvr>
                                      <p:tavLst>
                                        <p:tav tm="0">
                                          <p:val>
                                            <p:strVal val="ppt_y"/>
                                          </p:val>
                                        </p:tav>
                                        <p:tav tm="100000">
                                          <p:val>
                                            <p:strVal val="1+ppt_h/2"/>
                                          </p:val>
                                        </p:tav>
                                      </p:tavLst>
                                    </p:anim>
                                    <p:set>
                                      <p:cBhvr>
                                        <p:cTn id="27" dur="1" fill="hold">
                                          <p:stCondLst>
                                            <p:cond delay="499"/>
                                          </p:stCondLst>
                                        </p:cTn>
                                        <p:tgtEl>
                                          <p:spTgt spid="15362"/>
                                        </p:tgtEl>
                                        <p:attrNameLst>
                                          <p:attrName>style.visibility</p:attrName>
                                        </p:attrNameLst>
                                      </p:cBhvr>
                                      <p:to>
                                        <p:strVal val="hidden"/>
                                      </p:to>
                                    </p:se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par>
                          <p:cTn id="32" fill="hold">
                            <p:stCondLst>
                              <p:cond delay="1000"/>
                            </p:stCondLst>
                            <p:childTnLst>
                              <p:par>
                                <p:cTn id="33" presetID="3" presetClass="entr" presetSubtype="1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par>
                          <p:cTn id="36" fill="hold">
                            <p:stCondLst>
                              <p:cond delay="1500"/>
                            </p:stCondLst>
                            <p:childTnLst>
                              <p:par>
                                <p:cTn id="37" presetID="3" presetClass="entr" presetSubtype="1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垃圾分类回收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3519488"/>
            <a:ext cx="4210050" cy="3035300"/>
          </a:xfrm>
          <a:prstGeom prst="rect">
            <a:avLst/>
          </a:prstGeom>
          <a:noFill/>
          <a:extLst>
            <a:ext uri="{909E8E84-426E-40DD-AFC4-6F175D3DCCD1}">
              <a14:hiddenFill xmlns:a14="http://schemas.microsoft.com/office/drawing/2010/main">
                <a:solidFill>
                  <a:srgbClr val="FFFFFF"/>
                </a:solidFill>
              </a14:hiddenFill>
            </a:ext>
          </a:extLst>
        </p:spPr>
      </p:pic>
      <p:pic>
        <p:nvPicPr>
          <p:cNvPr id="60419" name="Picture 3" desc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463" y="430214"/>
            <a:ext cx="3975100" cy="2981325"/>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126" y="457200"/>
            <a:ext cx="4194175" cy="3898900"/>
          </a:xfrm>
          <a:prstGeom prst="rect">
            <a:avLst/>
          </a:prstGeom>
          <a:noFill/>
          <a:extLst>
            <a:ext uri="{909E8E84-426E-40DD-AFC4-6F175D3DCCD1}">
              <a14:hiddenFill xmlns:a14="http://schemas.microsoft.com/office/drawing/2010/main">
                <a:solidFill>
                  <a:srgbClr val="FFFFFF"/>
                </a:solidFill>
              </a14:hiddenFill>
            </a:ext>
          </a:extLst>
        </p:spPr>
      </p:pic>
      <p:sp>
        <p:nvSpPr>
          <p:cNvPr id="60421" name="Text Box 5"/>
          <p:cNvSpPr txBox="1">
            <a:spLocks noChangeArrowheads="1"/>
          </p:cNvSpPr>
          <p:nvPr/>
        </p:nvSpPr>
        <p:spPr bwMode="auto">
          <a:xfrm>
            <a:off x="6338889" y="4776789"/>
            <a:ext cx="40417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latin typeface="宋体" panose="02010600030101010101" pitchFamily="2" charset="-122"/>
              </a:rPr>
              <a:t>    </a:t>
            </a:r>
            <a:r>
              <a:rPr lang="zh-CN" altLang="en-US" sz="2000" b="1"/>
              <a:t>固体废弃物可以回收利用。对固体废弃物的处理应实现</a:t>
            </a:r>
            <a:r>
              <a:rPr lang="zh-CN" altLang="en-US" sz="2000" b="1">
                <a:latin typeface="宋体" panose="02010600030101010101" pitchFamily="2" charset="-122"/>
              </a:rPr>
              <a:t>“</a:t>
            </a:r>
            <a:r>
              <a:rPr lang="zh-CN" altLang="en-US" sz="2000" b="1"/>
              <a:t>资源化、减量化、无害化</a:t>
            </a:r>
            <a:r>
              <a:rPr lang="zh-CN" altLang="en-US" sz="2000" b="1">
                <a:latin typeface="宋体" panose="02010600030101010101" pitchFamily="2" charset="-122"/>
              </a:rPr>
              <a:t>”</a:t>
            </a:r>
            <a:r>
              <a:rPr lang="zh-CN" altLang="en-US" sz="2000" b="1"/>
              <a:t>。</a:t>
            </a:r>
          </a:p>
        </p:txBody>
      </p:sp>
    </p:spTree>
    <p:extLst>
      <p:ext uri="{BB962C8B-B14F-4D97-AF65-F5344CB8AC3E}">
        <p14:creationId xmlns:p14="http://schemas.microsoft.com/office/powerpoint/2010/main" val="327946908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301828229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475" y="1901826"/>
            <a:ext cx="4311650" cy="3235325"/>
          </a:xfrm>
          <a:prstGeom prst="rect">
            <a:avLst/>
          </a:prstGeom>
          <a:noFill/>
          <a:extLst>
            <a:ext uri="{909E8E84-426E-40DD-AFC4-6F175D3DCCD1}">
              <a14:hiddenFill xmlns:a14="http://schemas.microsoft.com/office/drawing/2010/main">
                <a:solidFill>
                  <a:srgbClr val="FFFFFF"/>
                </a:solidFill>
              </a14:hiddenFill>
            </a:ext>
          </a:extLst>
        </p:spPr>
      </p:pic>
      <p:pic>
        <p:nvPicPr>
          <p:cNvPr id="61443" name="Picture 3" descr="12443884063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0625" y="1935163"/>
            <a:ext cx="4222750" cy="3168650"/>
          </a:xfrm>
          <a:prstGeom prst="rect">
            <a:avLst/>
          </a:prstGeom>
          <a:noFill/>
          <a:extLst>
            <a:ext uri="{909E8E84-426E-40DD-AFC4-6F175D3DCCD1}">
              <a14:hiddenFill xmlns:a14="http://schemas.microsoft.com/office/drawing/2010/main">
                <a:solidFill>
                  <a:srgbClr val="FFFFFF"/>
                </a:solidFill>
              </a14:hiddenFill>
            </a:ext>
          </a:extLst>
        </p:spPr>
      </p:pic>
      <p:sp>
        <p:nvSpPr>
          <p:cNvPr id="61444" name="Text Box 4"/>
          <p:cNvSpPr txBox="1">
            <a:spLocks noChangeArrowheads="1"/>
          </p:cNvSpPr>
          <p:nvPr/>
        </p:nvSpPr>
        <p:spPr bwMode="auto">
          <a:xfrm>
            <a:off x="4730751" y="5513388"/>
            <a:ext cx="27162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日本公共场所的分类收集</a:t>
            </a:r>
          </a:p>
        </p:txBody>
      </p:sp>
      <p:sp>
        <p:nvSpPr>
          <p:cNvPr id="61445" name="Text Box 5"/>
          <p:cNvSpPr txBox="1">
            <a:spLocks noChangeArrowheads="1"/>
          </p:cNvSpPr>
          <p:nvPr/>
        </p:nvSpPr>
        <p:spPr bwMode="auto">
          <a:xfrm>
            <a:off x="2203450" y="696914"/>
            <a:ext cx="77533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latin typeface="宋体" panose="02010600030101010101" pitchFamily="2" charset="-122"/>
              </a:rPr>
              <a:t>    </a:t>
            </a:r>
            <a:r>
              <a:rPr lang="zh-CN" altLang="en-US" sz="2000" b="1"/>
              <a:t>分类收集是采用不同容器、不同颜色或特定的收集器和收集袋等对废弃物进行收集。</a:t>
            </a:r>
          </a:p>
        </p:txBody>
      </p:sp>
    </p:spTree>
    <p:extLst>
      <p:ext uri="{BB962C8B-B14F-4D97-AF65-F5344CB8AC3E}">
        <p14:creationId xmlns:p14="http://schemas.microsoft.com/office/powerpoint/2010/main" val="4026615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743" y="344919"/>
            <a:ext cx="10972800" cy="4247317"/>
          </a:xfrm>
          <a:prstGeom prst="rect">
            <a:avLst/>
          </a:prstGeom>
        </p:spPr>
        <p:txBody>
          <a:bodyPr wrap="square">
            <a:spAutoFit/>
          </a:bodyPr>
          <a:lstStyle/>
          <a:p>
            <a:pPr>
              <a:lnSpc>
                <a:spcPct val="150000"/>
              </a:lnSpc>
            </a:pPr>
            <a:r>
              <a:rPr lang="zh-CN" altLang="en-US" sz="2000" b="1" dirty="0">
                <a:solidFill>
                  <a:srgbClr val="C00000"/>
                </a:solidFill>
              </a:rPr>
              <a:t>洋垃圾产生的原因、</a:t>
            </a:r>
            <a:r>
              <a:rPr lang="zh-CN" altLang="en-US" sz="2000" b="1" dirty="0" smtClean="0">
                <a:solidFill>
                  <a:srgbClr val="C00000"/>
                </a:solidFill>
              </a:rPr>
              <a:t>危害</a:t>
            </a:r>
            <a:endParaRPr lang="en-US" altLang="zh-CN" sz="2000" b="1" dirty="0">
              <a:solidFill>
                <a:srgbClr val="C00000"/>
              </a:solidFill>
            </a:endParaRPr>
          </a:p>
          <a:p>
            <a:pPr>
              <a:lnSpc>
                <a:spcPct val="150000"/>
              </a:lnSpc>
            </a:pPr>
            <a:r>
              <a:rPr lang="zh-CN" altLang="en-US" sz="2000" b="1" dirty="0">
                <a:solidFill>
                  <a:srgbClr val="C00000"/>
                </a:solidFill>
              </a:rPr>
              <a:t>转移原因：</a:t>
            </a:r>
            <a:endParaRPr lang="en-US" altLang="zh-CN" sz="2000" b="1" dirty="0">
              <a:solidFill>
                <a:srgbClr val="C00000"/>
              </a:solidFill>
            </a:endParaRPr>
          </a:p>
          <a:p>
            <a:pPr>
              <a:lnSpc>
                <a:spcPct val="150000"/>
              </a:lnSpc>
            </a:pPr>
            <a:r>
              <a:rPr lang="en-US" altLang="zh-CN" sz="2000" b="1" dirty="0">
                <a:solidFill>
                  <a:srgbClr val="002060"/>
                </a:solidFill>
              </a:rPr>
              <a:t>1</a:t>
            </a:r>
            <a:r>
              <a:rPr lang="zh-CN" altLang="en-US" sz="2000" b="1" dirty="0">
                <a:solidFill>
                  <a:srgbClr val="002060"/>
                </a:solidFill>
              </a:rPr>
              <a:t>、发达国家：垃圾处理费用高；废弃物数量庞大；环保意识强烈。（根源：发达国家主导世界经济的发展）</a:t>
            </a:r>
            <a:endParaRPr lang="en-US" altLang="zh-CN" sz="2000" b="1" dirty="0">
              <a:solidFill>
                <a:srgbClr val="002060"/>
              </a:solidFill>
            </a:endParaRPr>
          </a:p>
          <a:p>
            <a:pPr>
              <a:lnSpc>
                <a:spcPct val="150000"/>
              </a:lnSpc>
            </a:pPr>
            <a:r>
              <a:rPr lang="en-US" altLang="zh-CN" sz="2000" b="1" dirty="0">
                <a:solidFill>
                  <a:srgbClr val="002060"/>
                </a:solidFill>
              </a:rPr>
              <a:t>2</a:t>
            </a:r>
            <a:r>
              <a:rPr lang="zh-CN" altLang="en-US" sz="2000" b="1" dirty="0">
                <a:solidFill>
                  <a:srgbClr val="002060"/>
                </a:solidFill>
              </a:rPr>
              <a:t>发展中国家：环保意识薄弱；眼前利益的驱使；废弃物市场机制不完善；相关法律不完善；执法不力。（根源：受教育水平低）</a:t>
            </a:r>
            <a:endParaRPr lang="en-US" altLang="zh-CN" sz="2000" b="1" dirty="0">
              <a:solidFill>
                <a:srgbClr val="002060"/>
              </a:solidFill>
            </a:endParaRPr>
          </a:p>
          <a:p>
            <a:pPr>
              <a:lnSpc>
                <a:spcPct val="150000"/>
              </a:lnSpc>
            </a:pPr>
            <a:endParaRPr lang="en-US" altLang="zh-CN" sz="2000" b="1" dirty="0">
              <a:solidFill>
                <a:srgbClr val="002060"/>
              </a:solidFill>
            </a:endParaRPr>
          </a:p>
          <a:p>
            <a:pPr>
              <a:lnSpc>
                <a:spcPct val="150000"/>
              </a:lnSpc>
            </a:pPr>
            <a:r>
              <a:rPr lang="zh-CN" altLang="en-US" sz="2000" b="1" dirty="0">
                <a:solidFill>
                  <a:srgbClr val="C00000"/>
                </a:solidFill>
              </a:rPr>
              <a:t>转移的危害：</a:t>
            </a:r>
            <a:endParaRPr lang="en-US" altLang="zh-CN" sz="2000" b="1" dirty="0">
              <a:solidFill>
                <a:srgbClr val="C00000"/>
              </a:solidFill>
            </a:endParaRPr>
          </a:p>
          <a:p>
            <a:pPr>
              <a:lnSpc>
                <a:spcPct val="150000"/>
              </a:lnSpc>
            </a:pPr>
            <a:r>
              <a:rPr lang="zh-CN" altLang="en-US" sz="2000" b="1" dirty="0">
                <a:solidFill>
                  <a:srgbClr val="002060"/>
                </a:solidFill>
              </a:rPr>
              <a:t>危害人们的身体健康；危害生态环境</a:t>
            </a:r>
            <a:endParaRPr lang="zh-CN" altLang="en-US" sz="2000" dirty="0"/>
          </a:p>
        </p:txBody>
      </p:sp>
      <p:pic>
        <p:nvPicPr>
          <p:cNvPr id="182274" name="Picture 2" descr="http://img1.gtimg.com/finance/pics/hv1/161/199/585/38090531.jpg"/>
          <p:cNvPicPr>
            <a:picLocks noChangeAspect="1" noChangeArrowheads="1"/>
          </p:cNvPicPr>
          <p:nvPr/>
        </p:nvPicPr>
        <p:blipFill>
          <a:blip r:embed="rId2"/>
          <a:srcRect/>
          <a:stretch>
            <a:fillRect/>
          </a:stretch>
        </p:blipFill>
        <p:spPr bwMode="auto">
          <a:xfrm>
            <a:off x="7596198" y="3071810"/>
            <a:ext cx="2643186" cy="3524248"/>
          </a:xfrm>
          <a:prstGeom prst="rect">
            <a:avLst/>
          </a:prstGeom>
          <a:noFill/>
        </p:spPr>
      </p:pic>
    </p:spTree>
    <p:extLst>
      <p:ext uri="{BB962C8B-B14F-4D97-AF65-F5344CB8AC3E}">
        <p14:creationId xmlns:p14="http://schemas.microsoft.com/office/powerpoint/2010/main" val="23096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amond(in)">
                                      <p:cBhvr>
                                        <p:cTn id="13" dur="2000"/>
                                        <p:tgtEl>
                                          <p:spTgt spid="4">
                                            <p:txEl>
                                              <p:pRg st="2" end="2"/>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amond(in)">
                                      <p:cBhvr>
                                        <p:cTn id="16" dur="20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amond(in)">
                                      <p:cBhvr>
                                        <p:cTn id="21" dur="2000"/>
                                        <p:tgtEl>
                                          <p:spTgt spid="4">
                                            <p:txEl>
                                              <p:pRg st="5" end="5"/>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amond(in)">
                                      <p:cBhvr>
                                        <p:cTn id="24"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污染在中国 | Jandan.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113088"/>
            <a:ext cx="4603750"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descr="污染在中国 | Jandan.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0" y="3141663"/>
            <a:ext cx="45402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 Box 6"/>
          <p:cNvSpPr txBox="1">
            <a:spLocks noChangeArrowheads="1"/>
          </p:cNvSpPr>
          <p:nvPr/>
        </p:nvSpPr>
        <p:spPr bwMode="auto">
          <a:xfrm>
            <a:off x="225911" y="838200"/>
            <a:ext cx="1111264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7200" b="1" dirty="0" smtClean="0">
                <a:solidFill>
                  <a:schemeClr val="accent2"/>
                </a:solidFill>
                <a:ea typeface="黑体" panose="02010609060101010101" pitchFamily="49" charset="-122"/>
              </a:rPr>
              <a:t>（三）大气污染</a:t>
            </a:r>
            <a:r>
              <a:rPr lang="zh-CN" altLang="en-US" sz="7200" b="1" dirty="0">
                <a:solidFill>
                  <a:schemeClr val="accent2"/>
                </a:solidFill>
                <a:ea typeface="黑体" panose="02010609060101010101" pitchFamily="49" charset="-122"/>
              </a:rPr>
              <a:t>及其防治</a:t>
            </a:r>
          </a:p>
        </p:txBody>
      </p:sp>
    </p:spTree>
    <p:extLst>
      <p:ext uri="{BB962C8B-B14F-4D97-AF65-F5344CB8AC3E}">
        <p14:creationId xmlns:p14="http://schemas.microsoft.com/office/powerpoint/2010/main" val="386403782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http://img.mp.itc.cn/upload/20160803/96f2aeb9ae47447ca0942712e26bf87f_th.jpg"/>
          <p:cNvPicPr>
            <a:picLocks noChangeAspect="1" noChangeArrowheads="1"/>
          </p:cNvPicPr>
          <p:nvPr/>
        </p:nvPicPr>
        <p:blipFill>
          <a:blip r:embed="rId2"/>
          <a:srcRect/>
          <a:stretch>
            <a:fillRect/>
          </a:stretch>
        </p:blipFill>
        <p:spPr bwMode="auto">
          <a:xfrm>
            <a:off x="0" y="0"/>
            <a:ext cx="6082748" cy="6858000"/>
          </a:xfrm>
          <a:prstGeom prst="rect">
            <a:avLst/>
          </a:prstGeom>
          <a:noFill/>
        </p:spPr>
      </p:pic>
      <p:pic>
        <p:nvPicPr>
          <p:cNvPr id="218116" name="Picture 4" descr="http://imgtianqi.eastday.com/res/upload/ue/image/20160517/1463478677584625.jpg"/>
          <p:cNvPicPr>
            <a:picLocks noChangeAspect="1" noChangeArrowheads="1"/>
          </p:cNvPicPr>
          <p:nvPr/>
        </p:nvPicPr>
        <p:blipFill>
          <a:blip r:embed="rId3"/>
          <a:srcRect/>
          <a:stretch>
            <a:fillRect/>
          </a:stretch>
        </p:blipFill>
        <p:spPr bwMode="auto">
          <a:xfrm>
            <a:off x="6281530" y="1"/>
            <a:ext cx="5910470" cy="6858000"/>
          </a:xfrm>
          <a:prstGeom prst="rect">
            <a:avLst/>
          </a:prstGeom>
          <a:noFill/>
        </p:spPr>
      </p:pic>
    </p:spTree>
    <p:extLst>
      <p:ext uri="{BB962C8B-B14F-4D97-AF65-F5344CB8AC3E}">
        <p14:creationId xmlns:p14="http://schemas.microsoft.com/office/powerpoint/2010/main" val="41687371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254" y="791633"/>
            <a:ext cx="11230984" cy="4401205"/>
          </a:xfrm>
          <a:prstGeom prst="rect">
            <a:avLst/>
          </a:prstGeom>
        </p:spPr>
        <p:txBody>
          <a:bodyPr wrap="square">
            <a:spAutoFit/>
          </a:bodyPr>
          <a:lstStyle/>
          <a:p>
            <a:pPr algn="just">
              <a:spcAft>
                <a:spcPts val="0"/>
              </a:spcAft>
            </a:pPr>
            <a:r>
              <a:rPr lang="zh-CN" altLang="zh-CN" sz="2800" b="1" kern="100" dirty="0">
                <a:solidFill>
                  <a:srgbClr val="000000"/>
                </a:solidFill>
                <a:latin typeface="Times New Roman" panose="02020603050405020304" pitchFamily="18" charset="0"/>
              </a:rPr>
              <a:t>影响大气污染扩散和自净的因素</a:t>
            </a:r>
            <a:r>
              <a:rPr lang="zh-CN" altLang="zh-CN" sz="2800" b="1" kern="100" dirty="0" smtClean="0">
                <a:solidFill>
                  <a:srgbClr val="000000"/>
                </a:solidFill>
                <a:latin typeface="Times New Roman" panose="02020603050405020304" pitchFamily="18" charset="0"/>
              </a:rPr>
              <a:t>：</a:t>
            </a:r>
            <a:endParaRPr lang="en-US" altLang="zh-CN" sz="2800" kern="100" dirty="0" smtClean="0">
              <a:latin typeface="Times New Roman" panose="02020603050405020304" pitchFamily="18" charset="0"/>
            </a:endParaRPr>
          </a:p>
          <a:p>
            <a:pPr algn="just">
              <a:spcAft>
                <a:spcPts val="0"/>
              </a:spcAft>
            </a:pPr>
            <a:r>
              <a:rPr lang="en-US" altLang="zh-CN" sz="2800" b="1" kern="100" dirty="0" smtClean="0">
                <a:solidFill>
                  <a:srgbClr val="000000"/>
                </a:solidFill>
                <a:latin typeface="Times New Roman" panose="02020603050405020304" pitchFamily="18" charset="0"/>
              </a:rPr>
              <a:t>⑴</a:t>
            </a:r>
            <a:r>
              <a:rPr lang="zh-CN" altLang="zh-CN" sz="2800" b="1" kern="100" dirty="0">
                <a:solidFill>
                  <a:srgbClr val="000000"/>
                </a:solidFill>
                <a:latin typeface="Times New Roman" panose="02020603050405020304" pitchFamily="18" charset="0"/>
              </a:rPr>
              <a:t>污染物排放量大小：若排放量小，则易</a:t>
            </a:r>
            <a:r>
              <a:rPr lang="zh-CN" altLang="zh-CN" sz="2800" b="1" kern="100" dirty="0" smtClean="0">
                <a:solidFill>
                  <a:srgbClr val="000000"/>
                </a:solidFill>
                <a:latin typeface="Times New Roman" panose="02020603050405020304" pitchFamily="18" charset="0"/>
              </a:rPr>
              <a:t>扩散</a:t>
            </a:r>
            <a:endParaRPr lang="en-US" altLang="zh-CN" sz="2800" kern="100" dirty="0" smtClean="0">
              <a:latin typeface="Times New Roman" panose="02020603050405020304" pitchFamily="18" charset="0"/>
            </a:endParaRPr>
          </a:p>
          <a:p>
            <a:pPr algn="just">
              <a:spcAft>
                <a:spcPts val="0"/>
              </a:spcAft>
            </a:pPr>
            <a:r>
              <a:rPr lang="en-US" altLang="zh-CN" sz="2800" b="1" kern="100" dirty="0" smtClean="0">
                <a:solidFill>
                  <a:srgbClr val="000000"/>
                </a:solidFill>
                <a:latin typeface="Times New Roman" panose="02020603050405020304" pitchFamily="18" charset="0"/>
              </a:rPr>
              <a:t>⑵</a:t>
            </a:r>
            <a:r>
              <a:rPr lang="zh-CN" altLang="zh-CN" sz="2800" b="1" kern="100" dirty="0">
                <a:solidFill>
                  <a:srgbClr val="000000"/>
                </a:solidFill>
                <a:latin typeface="Times New Roman" panose="02020603050405020304" pitchFamily="18" charset="0"/>
              </a:rPr>
              <a:t>气象条件：风速、风向、气温、湿度、云况、辐射等</a:t>
            </a:r>
            <a:endParaRPr lang="zh-CN" altLang="zh-CN" sz="2800" kern="100" dirty="0">
              <a:latin typeface="Times New Roman" panose="02020603050405020304" pitchFamily="18" charset="0"/>
            </a:endParaRPr>
          </a:p>
          <a:p>
            <a:r>
              <a:rPr lang="zh-CN" altLang="zh-CN" sz="2800" dirty="0" smtClean="0"/>
              <a:t>风速</a:t>
            </a:r>
            <a:r>
              <a:rPr lang="en-US" altLang="zh-CN" sz="2800" dirty="0"/>
              <a:t>-</a:t>
            </a:r>
            <a:r>
              <a:rPr lang="zh-CN" altLang="zh-CN" sz="2800" dirty="0"/>
              <a:t>风速较大时，易于污染物扩散，降低污染物浓度；反之，容易积聚。</a:t>
            </a:r>
          </a:p>
          <a:p>
            <a:r>
              <a:rPr lang="zh-CN" altLang="zh-CN" sz="2800" dirty="0"/>
              <a:t>气温</a:t>
            </a:r>
            <a:r>
              <a:rPr lang="en-US" altLang="zh-CN" sz="2800" dirty="0"/>
              <a:t>-</a:t>
            </a:r>
            <a:r>
              <a:rPr lang="zh-CN" altLang="zh-CN" sz="2800" dirty="0"/>
              <a:t>近地面气温较高时，大气对流作用加剧，可以降低污染物浓度；</a:t>
            </a:r>
          </a:p>
          <a:p>
            <a:r>
              <a:rPr lang="zh-CN" altLang="zh-CN" sz="2800" dirty="0"/>
              <a:t>反之，大气出现逆温层时，污染物不易扩散。</a:t>
            </a:r>
          </a:p>
          <a:p>
            <a:r>
              <a:rPr lang="zh-CN" altLang="zh-CN" sz="2800" dirty="0"/>
              <a:t>降水</a:t>
            </a:r>
            <a:r>
              <a:rPr lang="en-US" altLang="zh-CN" sz="2800" dirty="0"/>
              <a:t>-</a:t>
            </a:r>
            <a:r>
              <a:rPr lang="zh-CN" altLang="zh-CN" sz="2800" dirty="0"/>
              <a:t>降水有利于降低污染物浓度。</a:t>
            </a:r>
          </a:p>
          <a:p>
            <a:pPr indent="196850" algn="just">
              <a:spcAft>
                <a:spcPts val="0"/>
              </a:spcAft>
            </a:pPr>
            <a:endParaRPr lang="zh-CN" altLang="zh-CN" sz="2800" kern="100" dirty="0">
              <a:latin typeface="Times New Roman" panose="02020603050405020304" pitchFamily="18" charset="0"/>
            </a:endParaRPr>
          </a:p>
          <a:p>
            <a:pPr indent="-1270" algn="just">
              <a:spcAft>
                <a:spcPts val="0"/>
              </a:spcAft>
            </a:pPr>
            <a:r>
              <a:rPr lang="en-US" altLang="zh-CN" sz="2800" b="1" kern="100" dirty="0">
                <a:solidFill>
                  <a:srgbClr val="000000"/>
                </a:solidFill>
                <a:latin typeface="Times New Roman" panose="02020603050405020304" pitchFamily="18" charset="0"/>
              </a:rPr>
              <a:t>⑶</a:t>
            </a:r>
            <a:r>
              <a:rPr lang="zh-CN" altLang="zh-CN" sz="2800" b="1" kern="100" dirty="0">
                <a:solidFill>
                  <a:srgbClr val="000000"/>
                </a:solidFill>
                <a:latin typeface="Times New Roman" panose="02020603050405020304" pitchFamily="18" charset="0"/>
              </a:rPr>
              <a:t>地形：盆地、河谷地形，不利于污染物扩散</a:t>
            </a:r>
            <a:endParaRPr lang="zh-CN" altLang="zh-CN" sz="2800" kern="100" dirty="0">
              <a:latin typeface="Times New Roman" panose="02020603050405020304" pitchFamily="18" charset="0"/>
            </a:endParaRPr>
          </a:p>
        </p:txBody>
      </p:sp>
    </p:spTree>
    <p:extLst>
      <p:ext uri="{BB962C8B-B14F-4D97-AF65-F5344CB8AC3E}">
        <p14:creationId xmlns:p14="http://schemas.microsoft.com/office/powerpoint/2010/main" val="244527262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 Box 4"/>
          <p:cNvSpPr txBox="1">
            <a:spLocks noChangeArrowheads="1"/>
          </p:cNvSpPr>
          <p:nvPr/>
        </p:nvSpPr>
        <p:spPr bwMode="auto">
          <a:xfrm>
            <a:off x="1905000" y="228601"/>
            <a:ext cx="1962150" cy="519113"/>
          </a:xfrm>
          <a:prstGeom prst="rect">
            <a:avLst/>
          </a:prstGeom>
          <a:solidFill>
            <a:srgbClr val="FFCC99"/>
          </a:solidFill>
          <a:ln>
            <a:noFill/>
          </a:ln>
          <a:effectLst>
            <a:outerShdw dist="45791" dir="3378596"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a:latin typeface="Times New Roman" panose="02020603050405020304" pitchFamily="18" charset="0"/>
                <a:ea typeface="黑体" panose="02010609060101010101" pitchFamily="49" charset="-122"/>
              </a:rPr>
              <a:t>大气污染物</a:t>
            </a:r>
          </a:p>
        </p:txBody>
      </p:sp>
      <p:sp>
        <p:nvSpPr>
          <p:cNvPr id="61445" name="AutoShape 5"/>
          <p:cNvSpPr>
            <a:spLocks/>
          </p:cNvSpPr>
          <p:nvPr/>
        </p:nvSpPr>
        <p:spPr bwMode="auto">
          <a:xfrm>
            <a:off x="2057400" y="1066800"/>
            <a:ext cx="152400" cy="990600"/>
          </a:xfrm>
          <a:prstGeom prst="leftBrace">
            <a:avLst>
              <a:gd name="adj1" fmla="val 54167"/>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6" name="Text Box 6"/>
          <p:cNvSpPr txBox="1">
            <a:spLocks noChangeArrowheads="1"/>
          </p:cNvSpPr>
          <p:nvPr/>
        </p:nvSpPr>
        <p:spPr bwMode="auto">
          <a:xfrm>
            <a:off x="2286000" y="990600"/>
            <a:ext cx="739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accent2"/>
                </a:solidFill>
                <a:ea typeface="黑体" panose="02010609060101010101" pitchFamily="49" charset="-122"/>
              </a:rPr>
              <a:t>气溶胶状污染物：粉尘、雾、降尘、飘尘、悬浮物等</a:t>
            </a:r>
            <a:endParaRPr lang="zh-CN" altLang="en-US" sz="2400" b="1">
              <a:solidFill>
                <a:schemeClr val="accent2"/>
              </a:solidFill>
              <a:ea typeface="黑体" panose="02010609060101010101" pitchFamily="49" charset="-122"/>
            </a:endParaRPr>
          </a:p>
        </p:txBody>
      </p:sp>
      <p:sp>
        <p:nvSpPr>
          <p:cNvPr id="61447" name="Text Box 7"/>
          <p:cNvSpPr txBox="1">
            <a:spLocks noChangeArrowheads="1"/>
          </p:cNvSpPr>
          <p:nvPr/>
        </p:nvSpPr>
        <p:spPr bwMode="auto">
          <a:xfrm>
            <a:off x="2286000" y="17526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accent2"/>
                </a:solidFill>
                <a:ea typeface="黑体" panose="02010609060101010101" pitchFamily="49" charset="-122"/>
              </a:rPr>
              <a:t>气体状态污染物：硫氧化物、氮氧化物和碳氢化合物等</a:t>
            </a:r>
            <a:endParaRPr lang="zh-CN" altLang="en-US" sz="2400" b="1">
              <a:solidFill>
                <a:schemeClr val="accent2"/>
              </a:solidFill>
              <a:ea typeface="黑体" panose="02010609060101010101" pitchFamily="49" charset="-122"/>
            </a:endParaRPr>
          </a:p>
        </p:txBody>
      </p:sp>
      <p:sp>
        <p:nvSpPr>
          <p:cNvPr id="61448" name="Text Box 8"/>
          <p:cNvSpPr txBox="1">
            <a:spLocks noChangeArrowheads="1"/>
          </p:cNvSpPr>
          <p:nvPr/>
        </p:nvSpPr>
        <p:spPr bwMode="auto">
          <a:xfrm>
            <a:off x="1905000" y="3048001"/>
            <a:ext cx="1962150" cy="519113"/>
          </a:xfrm>
          <a:prstGeom prst="rect">
            <a:avLst/>
          </a:prstGeom>
          <a:solidFill>
            <a:srgbClr val="008000"/>
          </a:solidFill>
          <a:ln>
            <a:noFill/>
          </a:ln>
          <a:effectLst>
            <a:outerShdw dist="45791" dir="3378596"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a:solidFill>
                  <a:schemeClr val="bg1"/>
                </a:solidFill>
                <a:latin typeface="Times New Roman" panose="02020603050405020304" pitchFamily="18" charset="0"/>
                <a:ea typeface="黑体" panose="02010609060101010101" pitchFamily="49" charset="-122"/>
              </a:rPr>
              <a:t>大气污染源</a:t>
            </a:r>
          </a:p>
        </p:txBody>
      </p:sp>
      <p:sp>
        <p:nvSpPr>
          <p:cNvPr id="61449" name="Text Box 9"/>
          <p:cNvSpPr txBox="1">
            <a:spLocks noChangeArrowheads="1"/>
          </p:cNvSpPr>
          <p:nvPr/>
        </p:nvSpPr>
        <p:spPr bwMode="auto">
          <a:xfrm>
            <a:off x="2209800" y="4038600"/>
            <a:ext cx="1708150" cy="457200"/>
          </a:xfrm>
          <a:prstGeom prst="rect">
            <a:avLst/>
          </a:prstGeom>
          <a:solidFill>
            <a:schemeClr val="bg1"/>
          </a:solidFill>
          <a:ln>
            <a:noFill/>
          </a:ln>
          <a:effectLst>
            <a:outerShdw dist="45791" dir="3378596"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400">
                <a:latin typeface="Times New Roman" panose="02020603050405020304" pitchFamily="18" charset="0"/>
                <a:ea typeface="黑体" panose="02010609060101010101" pitchFamily="49" charset="-122"/>
              </a:rPr>
              <a:t>天然污染源</a:t>
            </a:r>
          </a:p>
        </p:txBody>
      </p:sp>
      <p:sp>
        <p:nvSpPr>
          <p:cNvPr id="61450" name="Text Box 10"/>
          <p:cNvSpPr txBox="1">
            <a:spLocks noChangeArrowheads="1"/>
          </p:cNvSpPr>
          <p:nvPr/>
        </p:nvSpPr>
        <p:spPr bwMode="auto">
          <a:xfrm>
            <a:off x="2209800" y="5791200"/>
            <a:ext cx="1708150" cy="457200"/>
          </a:xfrm>
          <a:prstGeom prst="rect">
            <a:avLst/>
          </a:prstGeom>
          <a:solidFill>
            <a:schemeClr val="bg1"/>
          </a:solidFill>
          <a:ln>
            <a:noFill/>
          </a:ln>
          <a:effectLst>
            <a:outerShdw dist="45791" dir="3378596"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400">
                <a:latin typeface="Times New Roman" panose="02020603050405020304" pitchFamily="18" charset="0"/>
                <a:ea typeface="黑体" panose="02010609060101010101" pitchFamily="49" charset="-122"/>
              </a:rPr>
              <a:t>人为污染源</a:t>
            </a:r>
          </a:p>
        </p:txBody>
      </p:sp>
      <p:sp>
        <p:nvSpPr>
          <p:cNvPr id="61451" name="AutoShape 11"/>
          <p:cNvSpPr>
            <a:spLocks/>
          </p:cNvSpPr>
          <p:nvPr/>
        </p:nvSpPr>
        <p:spPr bwMode="auto">
          <a:xfrm>
            <a:off x="1828800" y="4191000"/>
            <a:ext cx="228600" cy="2089150"/>
          </a:xfrm>
          <a:prstGeom prst="leftBrace">
            <a:avLst>
              <a:gd name="adj1" fmla="val 76157"/>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4" name="Text Box 14"/>
          <p:cNvSpPr txBox="1">
            <a:spLocks noChangeArrowheads="1"/>
          </p:cNvSpPr>
          <p:nvPr/>
        </p:nvSpPr>
        <p:spPr bwMode="auto">
          <a:xfrm>
            <a:off x="4343400" y="40386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accent2"/>
                </a:solidFill>
                <a:latin typeface="黑体" panose="02010609060101010101" pitchFamily="49" charset="-122"/>
                <a:ea typeface="黑体" panose="02010609060101010101" pitchFamily="49" charset="-122"/>
              </a:rPr>
              <a:t>自然界自行向大气环境排放物质的场所 </a:t>
            </a:r>
            <a:endParaRPr lang="zh-CN" altLang="en-US" sz="2400" b="1">
              <a:solidFill>
                <a:schemeClr val="accent2"/>
              </a:solidFill>
              <a:latin typeface="黑体" panose="02010609060101010101" pitchFamily="49" charset="-122"/>
              <a:ea typeface="黑体" panose="02010609060101010101" pitchFamily="49" charset="-122"/>
            </a:endParaRPr>
          </a:p>
        </p:txBody>
      </p:sp>
      <p:sp>
        <p:nvSpPr>
          <p:cNvPr id="61455" name="Text Box 15"/>
          <p:cNvSpPr txBox="1">
            <a:spLocks noChangeArrowheads="1"/>
          </p:cNvSpPr>
          <p:nvPr/>
        </p:nvSpPr>
        <p:spPr bwMode="auto">
          <a:xfrm>
            <a:off x="4060826" y="5715001"/>
            <a:ext cx="6607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accent2"/>
                </a:solidFill>
                <a:latin typeface="黑体" panose="02010609060101010101" pitchFamily="49" charset="-122"/>
                <a:ea typeface="黑体" panose="02010609060101010101" pitchFamily="49" charset="-122"/>
              </a:rPr>
              <a:t>人类的生产和生活活动所形成的污染源，可分为</a:t>
            </a:r>
            <a:r>
              <a:rPr kumimoji="1" lang="zh-CN" altLang="en-US" sz="2400" b="1">
                <a:solidFill>
                  <a:srgbClr val="FF0000"/>
                </a:solidFill>
                <a:latin typeface="黑体" panose="02010609060101010101" pitchFamily="49" charset="-122"/>
                <a:ea typeface="黑体" panose="02010609060101010101" pitchFamily="49" charset="-122"/>
              </a:rPr>
              <a:t>工业污染源</a:t>
            </a:r>
            <a:r>
              <a:rPr kumimoji="1" lang="zh-CN" altLang="en-US" sz="2400" b="1">
                <a:solidFill>
                  <a:schemeClr val="accent2"/>
                </a:solidFill>
                <a:latin typeface="黑体" panose="02010609060101010101" pitchFamily="49" charset="-122"/>
                <a:ea typeface="黑体" panose="02010609060101010101" pitchFamily="49" charset="-122"/>
              </a:rPr>
              <a:t>、</a:t>
            </a:r>
            <a:r>
              <a:rPr kumimoji="1" lang="zh-CN" altLang="en-US" sz="2400" b="1">
                <a:solidFill>
                  <a:srgbClr val="FF0000"/>
                </a:solidFill>
                <a:latin typeface="黑体" panose="02010609060101010101" pitchFamily="49" charset="-122"/>
                <a:ea typeface="黑体" panose="02010609060101010101" pitchFamily="49" charset="-122"/>
              </a:rPr>
              <a:t>生活污染源</a:t>
            </a:r>
            <a:r>
              <a:rPr kumimoji="1" lang="zh-CN" altLang="en-US" sz="2400" b="1">
                <a:solidFill>
                  <a:schemeClr val="accent2"/>
                </a:solidFill>
                <a:latin typeface="黑体" panose="02010609060101010101" pitchFamily="49" charset="-122"/>
                <a:ea typeface="黑体" panose="02010609060101010101" pitchFamily="49" charset="-122"/>
              </a:rPr>
              <a:t>和</a:t>
            </a:r>
            <a:r>
              <a:rPr kumimoji="1" lang="zh-CN" altLang="en-US" sz="2400" b="1">
                <a:solidFill>
                  <a:srgbClr val="FF0000"/>
                </a:solidFill>
                <a:latin typeface="黑体" panose="02010609060101010101" pitchFamily="49" charset="-122"/>
                <a:ea typeface="黑体" panose="02010609060101010101" pitchFamily="49" charset="-122"/>
              </a:rPr>
              <a:t>交通污染源</a:t>
            </a:r>
            <a:r>
              <a:rPr kumimoji="1" lang="zh-CN" altLang="en-US" sz="2400" b="1">
                <a:solidFill>
                  <a:schemeClr val="accent2"/>
                </a:solidFill>
                <a:latin typeface="黑体" panose="02010609060101010101" pitchFamily="49" charset="-122"/>
                <a:ea typeface="黑体" panose="02010609060101010101" pitchFamily="49" charset="-122"/>
              </a:rPr>
              <a:t>等 </a:t>
            </a:r>
            <a:endParaRPr lang="zh-CN" altLang="en-US" sz="2400" b="1">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84984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8"/>
                                        </p:tgtEl>
                                        <p:attrNameLst>
                                          <p:attrName>style.visibility</p:attrName>
                                        </p:attrNameLst>
                                      </p:cBhvr>
                                      <p:to>
                                        <p:strVal val="visible"/>
                                      </p:to>
                                    </p:set>
                                    <p:animEffect transition="in" filter="blinds(horizontal)">
                                      <p:cBhvr>
                                        <p:cTn id="7" dur="500"/>
                                        <p:tgtEl>
                                          <p:spTgt spid="614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449"/>
                                        </p:tgtEl>
                                        <p:attrNameLst>
                                          <p:attrName>style.visibility</p:attrName>
                                        </p:attrNameLst>
                                      </p:cBhvr>
                                      <p:to>
                                        <p:strVal val="visible"/>
                                      </p:to>
                                    </p:set>
                                    <p:animEffect transition="in" filter="blinds(horizontal)">
                                      <p:cBhvr>
                                        <p:cTn id="10" dur="500"/>
                                        <p:tgtEl>
                                          <p:spTgt spid="6144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1450"/>
                                        </p:tgtEl>
                                        <p:attrNameLst>
                                          <p:attrName>style.visibility</p:attrName>
                                        </p:attrNameLst>
                                      </p:cBhvr>
                                      <p:to>
                                        <p:strVal val="visible"/>
                                      </p:to>
                                    </p:set>
                                    <p:animEffect transition="in" filter="blinds(horizontal)">
                                      <p:cBhvr>
                                        <p:cTn id="13" dur="500"/>
                                        <p:tgtEl>
                                          <p:spTgt spid="6145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1451"/>
                                        </p:tgtEl>
                                        <p:attrNameLst>
                                          <p:attrName>style.visibility</p:attrName>
                                        </p:attrNameLst>
                                      </p:cBhvr>
                                      <p:to>
                                        <p:strVal val="visible"/>
                                      </p:to>
                                    </p:set>
                                    <p:animEffect transition="in" filter="blinds(horizontal)">
                                      <p:cBhvr>
                                        <p:cTn id="16" dur="500"/>
                                        <p:tgtEl>
                                          <p:spTgt spid="6145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1454"/>
                                        </p:tgtEl>
                                        <p:attrNameLst>
                                          <p:attrName>style.visibility</p:attrName>
                                        </p:attrNameLst>
                                      </p:cBhvr>
                                      <p:to>
                                        <p:strVal val="visible"/>
                                      </p:to>
                                    </p:set>
                                    <p:animEffect transition="in" filter="blinds(horizontal)">
                                      <p:cBhvr>
                                        <p:cTn id="19" dur="500"/>
                                        <p:tgtEl>
                                          <p:spTgt spid="6145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1455"/>
                                        </p:tgtEl>
                                        <p:attrNameLst>
                                          <p:attrName>style.visibility</p:attrName>
                                        </p:attrNameLst>
                                      </p:cBhvr>
                                      <p:to>
                                        <p:strVal val="visible"/>
                                      </p:to>
                                    </p:set>
                                    <p:animEffect transition="in" filter="blinds(horizontal)">
                                      <p:cBhvr>
                                        <p:cTn id="22" dur="500"/>
                                        <p:tgtEl>
                                          <p:spTgt spid="6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8" grpId="0" animBg="1"/>
      <p:bldP spid="61449" grpId="0" animBg="1"/>
      <p:bldP spid="61450" grpId="0" animBg="1"/>
      <p:bldP spid="61451" grpId="0" animBg="1"/>
      <p:bldP spid="61454" grpId="0"/>
      <p:bldP spid="6145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saudi_arabia_weat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0" y="969963"/>
            <a:ext cx="4254500" cy="2836862"/>
          </a:xfrm>
          <a:prstGeom prst="rect">
            <a:avLst/>
          </a:prstGeom>
          <a:noFill/>
          <a:extLst>
            <a:ext uri="{909E8E84-426E-40DD-AFC4-6F175D3DCCD1}">
              <a14:hiddenFill xmlns:a14="http://schemas.microsoft.com/office/drawing/2010/main">
                <a:solidFill>
                  <a:srgbClr val="FFFFFF"/>
                </a:solidFill>
              </a14:hiddenFill>
            </a:ext>
          </a:extLst>
        </p:spPr>
      </p:pic>
      <p:pic>
        <p:nvPicPr>
          <p:cNvPr id="53251" name="Picture 3" descr="21century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38" y="371475"/>
            <a:ext cx="3852862" cy="6007100"/>
          </a:xfrm>
          <a:prstGeom prst="rect">
            <a:avLst/>
          </a:prstGeom>
          <a:noFill/>
          <a:extLst>
            <a:ext uri="{909E8E84-426E-40DD-AFC4-6F175D3DCCD1}">
              <a14:hiddenFill xmlns:a14="http://schemas.microsoft.com/office/drawing/2010/main">
                <a:solidFill>
                  <a:srgbClr val="FFFFFF"/>
                </a:solidFill>
              </a14:hiddenFill>
            </a:ext>
          </a:extLst>
        </p:spPr>
      </p:pic>
      <p:sp>
        <p:nvSpPr>
          <p:cNvPr id="53252" name="Text Box 4"/>
          <p:cNvSpPr txBox="1">
            <a:spLocks noChangeArrowheads="1"/>
          </p:cNvSpPr>
          <p:nvPr/>
        </p:nvSpPr>
        <p:spPr bwMode="auto">
          <a:xfrm>
            <a:off x="6462714" y="4600576"/>
            <a:ext cx="38766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Font typeface="Wingdings" panose="05000000000000000000" pitchFamily="2" charset="2"/>
              <a:buNone/>
            </a:pPr>
            <a:r>
              <a:rPr lang="en-US" altLang="zh-CN" sz="2000" b="1">
                <a:solidFill>
                  <a:schemeClr val="accent2"/>
                </a:solidFill>
              </a:rPr>
              <a:t>    </a:t>
            </a:r>
            <a:r>
              <a:rPr lang="zh-CN" altLang="en-US" sz="2000" b="1">
                <a:solidFill>
                  <a:schemeClr val="accent2"/>
                </a:solidFill>
              </a:rPr>
              <a:t>大气污染源从其形成原因来看，可分为天然污染源和人为污染源两大类。</a:t>
            </a:r>
          </a:p>
        </p:txBody>
      </p:sp>
      <p:sp>
        <p:nvSpPr>
          <p:cNvPr id="53253" name="Text Box 5"/>
          <p:cNvSpPr txBox="1">
            <a:spLocks noChangeArrowheads="1"/>
          </p:cNvSpPr>
          <p:nvPr/>
        </p:nvSpPr>
        <p:spPr bwMode="auto">
          <a:xfrm>
            <a:off x="7985126" y="3771901"/>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沙尘暴</a:t>
            </a:r>
          </a:p>
        </p:txBody>
      </p:sp>
      <p:sp>
        <p:nvSpPr>
          <p:cNvPr id="53254" name="Text Box 6"/>
          <p:cNvSpPr txBox="1">
            <a:spLocks noChangeArrowheads="1"/>
          </p:cNvSpPr>
          <p:nvPr/>
        </p:nvSpPr>
        <p:spPr bwMode="auto">
          <a:xfrm>
            <a:off x="5883275" y="5940426"/>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火山喷发</a:t>
            </a:r>
          </a:p>
        </p:txBody>
      </p:sp>
    </p:spTree>
    <p:extLst>
      <p:ext uri="{BB962C8B-B14F-4D97-AF65-F5344CB8AC3E}">
        <p14:creationId xmlns:p14="http://schemas.microsoft.com/office/powerpoint/2010/main" val="407709211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3904b8ca17a18d38bf09e6bb"/>
          <p:cNvPicPr>
            <a:picLocks noChangeAspect="1" noChangeArrowheads="1"/>
          </p:cNvPicPr>
          <p:nvPr/>
        </p:nvPicPr>
        <p:blipFill>
          <a:blip r:embed="rId2">
            <a:extLst>
              <a:ext uri="{28A0092B-C50C-407E-A947-70E740481C1C}">
                <a14:useLocalDpi xmlns:a14="http://schemas.microsoft.com/office/drawing/2010/main" val="0"/>
              </a:ext>
            </a:extLst>
          </a:blip>
          <a:srcRect l="3870" t="3572" r="3870" b="5714"/>
          <a:stretch>
            <a:fillRect/>
          </a:stretch>
        </p:blipFill>
        <p:spPr bwMode="auto">
          <a:xfrm>
            <a:off x="1801813" y="942975"/>
            <a:ext cx="4024312" cy="4694238"/>
          </a:xfrm>
          <a:prstGeom prst="rect">
            <a:avLst/>
          </a:prstGeom>
          <a:noFill/>
          <a:extLst>
            <a:ext uri="{909E8E84-426E-40DD-AFC4-6F175D3DCCD1}">
              <a14:hiddenFill xmlns:a14="http://schemas.microsoft.com/office/drawing/2010/main">
                <a:solidFill>
                  <a:srgbClr val="FFFFFF"/>
                </a:solidFill>
              </a14:hiddenFill>
            </a:ext>
          </a:extLst>
        </p:spPr>
      </p:pic>
      <p:pic>
        <p:nvPicPr>
          <p:cNvPr id="54275" name="Picture 3" descr="b559690bba07e0fbe23b3e32a4c835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150" y="1111250"/>
            <a:ext cx="4540250" cy="3035300"/>
          </a:xfrm>
          <a:prstGeom prst="rect">
            <a:avLst/>
          </a:prstGeom>
          <a:noFill/>
          <a:extLst>
            <a:ext uri="{909E8E84-426E-40DD-AFC4-6F175D3DCCD1}">
              <a14:hiddenFill xmlns:a14="http://schemas.microsoft.com/office/drawing/2010/main">
                <a:solidFill>
                  <a:srgbClr val="FFFFFF"/>
                </a:solidFill>
              </a14:hiddenFill>
            </a:ext>
          </a:extLst>
        </p:spPr>
      </p:pic>
      <p:sp>
        <p:nvSpPr>
          <p:cNvPr id="54276" name="Text Box 4"/>
          <p:cNvSpPr txBox="1">
            <a:spLocks noChangeArrowheads="1"/>
          </p:cNvSpPr>
          <p:nvPr/>
        </p:nvSpPr>
        <p:spPr bwMode="auto">
          <a:xfrm>
            <a:off x="6127751" y="4627564"/>
            <a:ext cx="4149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Font typeface="Wingdings" panose="05000000000000000000" pitchFamily="2" charset="2"/>
              <a:buNone/>
            </a:pPr>
            <a:r>
              <a:rPr lang="en-US" altLang="zh-CN" sz="2000" b="1">
                <a:solidFill>
                  <a:schemeClr val="accent2"/>
                </a:solidFill>
                <a:latin typeface="宋体" panose="02010600030101010101" pitchFamily="2" charset="-122"/>
              </a:rPr>
              <a:t>    </a:t>
            </a:r>
            <a:r>
              <a:rPr lang="zh-CN" altLang="en-US" sz="2000" b="1">
                <a:solidFill>
                  <a:schemeClr val="accent2"/>
                </a:solidFill>
              </a:rPr>
              <a:t>人为污染源是指人类的生产和生活活动所形成的污染源。</a:t>
            </a:r>
          </a:p>
        </p:txBody>
      </p:sp>
    </p:spTree>
    <p:extLst>
      <p:ext uri="{BB962C8B-B14F-4D97-AF65-F5344CB8AC3E}">
        <p14:creationId xmlns:p14="http://schemas.microsoft.com/office/powerpoint/2010/main" val="204879939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nytimes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326" y="544513"/>
            <a:ext cx="3870325" cy="2711450"/>
          </a:xfrm>
          <a:prstGeom prst="rect">
            <a:avLst/>
          </a:prstGeom>
          <a:noFill/>
          <a:extLst>
            <a:ext uri="{909E8E84-426E-40DD-AFC4-6F175D3DCCD1}">
              <a14:hiddenFill xmlns:a14="http://schemas.microsoft.com/office/drawing/2010/main">
                <a:solidFill>
                  <a:srgbClr val="FFFFFF"/>
                </a:solidFill>
              </a14:hiddenFill>
            </a:ext>
          </a:extLst>
        </p:spPr>
      </p:pic>
      <p:pic>
        <p:nvPicPr>
          <p:cNvPr id="55299" name="Picture 3" descr="2月1日，春节后的第一个工作日。大连市大街小巷开始燃放“开门炮”，一些商家甚至把鞭炮摆放在马路中间燃放，导致空气污染严重，交通受阻。仅上午8点到11点，大连市环卫工人就清理出近千吨鞭炮屑。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3519489"/>
            <a:ext cx="4064000" cy="2852737"/>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6615114" y="4949826"/>
            <a:ext cx="36083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Font typeface="Wingdings" panose="05000000000000000000" pitchFamily="2" charset="2"/>
              <a:buNone/>
            </a:pPr>
            <a:r>
              <a:rPr lang="en-US" altLang="zh-CN" sz="2000" b="1">
                <a:solidFill>
                  <a:schemeClr val="accent2"/>
                </a:solidFill>
                <a:latin typeface="宋体" panose="02010600030101010101" pitchFamily="2" charset="-122"/>
              </a:rPr>
              <a:t>    </a:t>
            </a:r>
            <a:r>
              <a:rPr lang="zh-CN" altLang="en-US" sz="2000" b="1">
                <a:solidFill>
                  <a:schemeClr val="accent2"/>
                </a:solidFill>
              </a:rPr>
              <a:t>人为污染源又可分为工业污染源、生活污染源和交通污染源等。</a:t>
            </a:r>
          </a:p>
        </p:txBody>
      </p:sp>
      <p:pic>
        <p:nvPicPr>
          <p:cNvPr id="55301" name="Picture 5"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75" y="290514"/>
            <a:ext cx="3003550" cy="404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2757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2" descr="nj0507180094"/>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35" name="AutoShape 3" descr="nj0507180094"/>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95236" name="Picture 4" descr="m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1" y="1403351"/>
            <a:ext cx="8842375" cy="4760913"/>
          </a:xfrm>
          <a:prstGeom prst="rect">
            <a:avLst/>
          </a:prstGeom>
          <a:noFill/>
          <a:extLst>
            <a:ext uri="{909E8E84-426E-40DD-AFC4-6F175D3DCCD1}">
              <a14:hiddenFill xmlns:a14="http://schemas.microsoft.com/office/drawing/2010/main">
                <a:solidFill>
                  <a:srgbClr val="FFFFFF"/>
                </a:solidFill>
              </a14:hiddenFill>
            </a:ext>
          </a:extLst>
        </p:spPr>
      </p:pic>
      <p:sp>
        <p:nvSpPr>
          <p:cNvPr id="95237" name="Text Box 5"/>
          <p:cNvSpPr txBox="1">
            <a:spLocks noChangeArrowheads="1"/>
          </p:cNvSpPr>
          <p:nvPr/>
        </p:nvSpPr>
        <p:spPr bwMode="auto">
          <a:xfrm>
            <a:off x="4205288" y="503239"/>
            <a:ext cx="4813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黑体" panose="02010609060101010101" pitchFamily="49" charset="-122"/>
              </a:rPr>
              <a:t>世界石油资源的分布</a:t>
            </a:r>
          </a:p>
        </p:txBody>
      </p:sp>
      <p:sp>
        <p:nvSpPr>
          <p:cNvPr id="95238" name="Oval 6"/>
          <p:cNvSpPr>
            <a:spLocks noChangeArrowheads="1"/>
          </p:cNvSpPr>
          <p:nvPr/>
        </p:nvSpPr>
        <p:spPr bwMode="auto">
          <a:xfrm>
            <a:off x="5646739" y="3878264"/>
            <a:ext cx="674687" cy="720725"/>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9" name="Oval 7"/>
          <p:cNvSpPr>
            <a:spLocks noChangeArrowheads="1"/>
          </p:cNvSpPr>
          <p:nvPr/>
        </p:nvSpPr>
        <p:spPr bwMode="auto">
          <a:xfrm>
            <a:off x="8526464" y="1808163"/>
            <a:ext cx="854075" cy="90170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0" name="Oval 8"/>
          <p:cNvSpPr>
            <a:spLocks noChangeArrowheads="1"/>
          </p:cNvSpPr>
          <p:nvPr/>
        </p:nvSpPr>
        <p:spPr bwMode="auto">
          <a:xfrm>
            <a:off x="8705850" y="3924301"/>
            <a:ext cx="674688" cy="720725"/>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1" name="Oval 9"/>
          <p:cNvSpPr>
            <a:spLocks noChangeArrowheads="1"/>
          </p:cNvSpPr>
          <p:nvPr/>
        </p:nvSpPr>
        <p:spPr bwMode="auto">
          <a:xfrm>
            <a:off x="6816725" y="1673226"/>
            <a:ext cx="674688" cy="720725"/>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2" name="Oval 10"/>
          <p:cNvSpPr>
            <a:spLocks noChangeArrowheads="1"/>
          </p:cNvSpPr>
          <p:nvPr/>
        </p:nvSpPr>
        <p:spPr bwMode="auto">
          <a:xfrm>
            <a:off x="5510214" y="1854201"/>
            <a:ext cx="674687" cy="720725"/>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Oval 11"/>
          <p:cNvSpPr>
            <a:spLocks noChangeArrowheads="1"/>
          </p:cNvSpPr>
          <p:nvPr/>
        </p:nvSpPr>
        <p:spPr bwMode="auto">
          <a:xfrm>
            <a:off x="3395664" y="3608389"/>
            <a:ext cx="674687" cy="720725"/>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4" name="Oval 12"/>
          <p:cNvSpPr>
            <a:spLocks noChangeArrowheads="1"/>
          </p:cNvSpPr>
          <p:nvPr/>
        </p:nvSpPr>
        <p:spPr bwMode="auto">
          <a:xfrm>
            <a:off x="2900364" y="2933701"/>
            <a:ext cx="674687" cy="720725"/>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36252730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https://icweiliimg1.pstatp.com/weili/bl/79052248944205022.jpg"/>
          <p:cNvPicPr>
            <a:picLocks noChangeAspect="1" noChangeArrowheads="1"/>
          </p:cNvPicPr>
          <p:nvPr/>
        </p:nvPicPr>
        <p:blipFill>
          <a:blip r:embed="rId2" cstate="print"/>
          <a:srcRect/>
          <a:stretch>
            <a:fillRect/>
          </a:stretch>
        </p:blipFill>
        <p:spPr bwMode="auto">
          <a:xfrm>
            <a:off x="1738282" y="1785926"/>
            <a:ext cx="4203674" cy="3333382"/>
          </a:xfrm>
          <a:prstGeom prst="rect">
            <a:avLst/>
          </a:prstGeom>
          <a:noFill/>
        </p:spPr>
      </p:pic>
      <p:pic>
        <p:nvPicPr>
          <p:cNvPr id="118788" name="Picture 4" descr="https://icweiliimg1.pstatp.com/weili/bl/79052240354273590.jpg"/>
          <p:cNvPicPr>
            <a:picLocks noChangeAspect="1" noChangeArrowheads="1"/>
          </p:cNvPicPr>
          <p:nvPr/>
        </p:nvPicPr>
        <p:blipFill>
          <a:blip r:embed="rId3"/>
          <a:srcRect/>
          <a:stretch>
            <a:fillRect/>
          </a:stretch>
        </p:blipFill>
        <p:spPr bwMode="auto">
          <a:xfrm>
            <a:off x="6187790" y="1785926"/>
            <a:ext cx="4480211" cy="3286148"/>
          </a:xfrm>
          <a:prstGeom prst="rect">
            <a:avLst/>
          </a:prstGeom>
          <a:noFill/>
        </p:spPr>
      </p:pic>
      <p:sp>
        <p:nvSpPr>
          <p:cNvPr id="6" name="TextBox 5"/>
          <p:cNvSpPr txBox="1"/>
          <p:nvPr/>
        </p:nvSpPr>
        <p:spPr>
          <a:xfrm>
            <a:off x="5238744" y="5429264"/>
            <a:ext cx="1357322" cy="400110"/>
          </a:xfrm>
          <a:prstGeom prst="rect">
            <a:avLst/>
          </a:prstGeom>
          <a:noFill/>
        </p:spPr>
        <p:txBody>
          <a:bodyPr wrap="square" rtlCol="0">
            <a:spAutoFit/>
          </a:bodyPr>
          <a:lstStyle/>
          <a:p>
            <a:r>
              <a:rPr lang="zh-CN" altLang="en-US" sz="2000" dirty="0"/>
              <a:t>粉尘肺</a:t>
            </a:r>
          </a:p>
        </p:txBody>
      </p:sp>
    </p:spTree>
    <p:extLst>
      <p:ext uri="{BB962C8B-B14F-4D97-AF65-F5344CB8AC3E}">
        <p14:creationId xmlns:p14="http://schemas.microsoft.com/office/powerpoint/2010/main" val="12963992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0" y="0"/>
            <a:ext cx="79248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b="1" dirty="0" smtClean="0">
                <a:solidFill>
                  <a:srgbClr val="FF0000"/>
                </a:solidFill>
                <a:ea typeface="黑体" panose="02010609060101010101" pitchFamily="49" charset="-122"/>
              </a:rPr>
              <a:t>1</a:t>
            </a:r>
            <a:r>
              <a:rPr lang="zh-CN" altLang="en-US" sz="4400" b="1" dirty="0" smtClean="0">
                <a:solidFill>
                  <a:srgbClr val="FF0000"/>
                </a:solidFill>
                <a:ea typeface="黑体" panose="02010609060101010101" pitchFamily="49" charset="-122"/>
              </a:rPr>
              <a:t>、灰</a:t>
            </a:r>
            <a:r>
              <a:rPr lang="zh-CN" altLang="en-US" sz="4400" b="1" dirty="0">
                <a:solidFill>
                  <a:srgbClr val="FF0000"/>
                </a:solidFill>
                <a:ea typeface="黑体" panose="02010609060101010101" pitchFamily="49" charset="-122"/>
              </a:rPr>
              <a:t>霾（</a:t>
            </a:r>
            <a:r>
              <a:rPr lang="en-US" altLang="zh-CN" sz="4400" b="1" dirty="0">
                <a:solidFill>
                  <a:srgbClr val="FF0000"/>
                </a:solidFill>
                <a:ea typeface="黑体" panose="02010609060101010101" pitchFamily="49" charset="-122"/>
              </a:rPr>
              <a:t>pm2.5</a:t>
            </a:r>
            <a:r>
              <a:rPr lang="zh-CN" altLang="en-US" sz="4400" b="1" dirty="0">
                <a:solidFill>
                  <a:srgbClr val="FF0000"/>
                </a:solidFill>
                <a:ea typeface="黑体" panose="02010609060101010101" pitchFamily="49" charset="-122"/>
              </a:rPr>
              <a:t>）</a:t>
            </a:r>
          </a:p>
          <a:p>
            <a:pPr eaLnBrk="1" hangingPunct="1"/>
            <a:r>
              <a:rPr lang="zh-CN" altLang="en-US" sz="2400" b="1" dirty="0">
                <a:solidFill>
                  <a:srgbClr val="0000FF"/>
                </a:solidFill>
                <a:ea typeface="黑体" panose="02010609060101010101" pitchFamily="49" charset="-122"/>
              </a:rPr>
              <a:t>一是水平方向静风现象的增多。</a:t>
            </a:r>
          </a:p>
          <a:p>
            <a:pPr eaLnBrk="1" hangingPunct="1"/>
            <a:r>
              <a:rPr lang="zh-CN" altLang="en-US" sz="2400" b="1" dirty="0">
                <a:ea typeface="黑体" panose="02010609060101010101" pitchFamily="49" charset="-122"/>
              </a:rPr>
              <a:t>城市建设的迅速发展，大楼越建越高，增大了地面摩擦系数，使风流经城区时明显减弱</a:t>
            </a:r>
          </a:p>
          <a:p>
            <a:pPr eaLnBrk="1" hangingPunct="1"/>
            <a:r>
              <a:rPr lang="zh-CN" altLang="en-US" sz="2400" b="1" dirty="0">
                <a:solidFill>
                  <a:srgbClr val="0000FF"/>
                </a:solidFill>
                <a:ea typeface="黑体" panose="02010609060101010101" pitchFamily="49" charset="-122"/>
              </a:rPr>
              <a:t>二是垂直方向的逆温现象。</a:t>
            </a:r>
          </a:p>
          <a:p>
            <a:pPr eaLnBrk="1" hangingPunct="1"/>
            <a:r>
              <a:rPr lang="zh-CN" altLang="en-US" sz="2400" b="1" dirty="0">
                <a:solidFill>
                  <a:srgbClr val="0000FF"/>
                </a:solidFill>
                <a:ea typeface="黑体" panose="02010609060101010101" pitchFamily="49" charset="-122"/>
              </a:rPr>
              <a:t>三是悬浮颗粒物的增加</a:t>
            </a:r>
            <a:r>
              <a:rPr lang="zh-CN" altLang="en-US" sz="2400" b="1" dirty="0" smtClean="0">
                <a:solidFill>
                  <a:srgbClr val="0000FF"/>
                </a:solidFill>
                <a:ea typeface="黑体" panose="02010609060101010101" pitchFamily="49" charset="-122"/>
              </a:rPr>
              <a:t>。</a:t>
            </a:r>
            <a:endParaRPr lang="zh-CN" altLang="en-US" sz="2400" b="1" dirty="0">
              <a:ea typeface="黑体" panose="02010609060101010101" pitchFamily="49" charset="-122"/>
            </a:endParaRPr>
          </a:p>
        </p:txBody>
      </p:sp>
      <p:pic>
        <p:nvPicPr>
          <p:cNvPr id="138243" name="Picture 3" descr="0010dc546200095ec2fa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9374" y="2822713"/>
            <a:ext cx="5943600"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98539" y="2616101"/>
            <a:ext cx="6597062" cy="1938992"/>
          </a:xfrm>
          <a:prstGeom prst="rect">
            <a:avLst/>
          </a:prstGeom>
        </p:spPr>
        <p:txBody>
          <a:bodyPr wrap="square">
            <a:spAutoFit/>
          </a:bodyPr>
          <a:lstStyle/>
          <a:p>
            <a:pPr indent="669290" algn="just">
              <a:spcAft>
                <a:spcPts val="0"/>
              </a:spcAft>
            </a:pPr>
            <a:r>
              <a:rPr lang="zh-CN" altLang="zh-CN" sz="2400" b="1" kern="100" dirty="0" smtClean="0">
                <a:latin typeface="Times New Roman" panose="02020603050405020304" pitchFamily="18" charset="0"/>
              </a:rPr>
              <a:t>汽车</a:t>
            </a:r>
            <a:r>
              <a:rPr lang="zh-CN" altLang="zh-CN" sz="2400" b="1" kern="100" dirty="0" smtClean="0">
                <a:latin typeface="Times New Roman" panose="02020603050405020304" pitchFamily="18" charset="0"/>
              </a:rPr>
              <a:t>尾气；</a:t>
            </a:r>
            <a:endParaRPr lang="zh-CN" altLang="zh-CN" sz="2400" b="1" kern="100" dirty="0">
              <a:latin typeface="Times New Roman" panose="02020603050405020304" pitchFamily="18" charset="0"/>
            </a:endParaRPr>
          </a:p>
          <a:p>
            <a:pPr indent="669290" algn="just">
              <a:spcAft>
                <a:spcPts val="0"/>
              </a:spcAft>
            </a:pPr>
            <a:r>
              <a:rPr lang="zh-CN" altLang="en-US" sz="2400" b="1" kern="100" dirty="0" smtClean="0">
                <a:latin typeface="Times New Roman" panose="02020603050405020304" pitchFamily="18" charset="0"/>
              </a:rPr>
              <a:t>燃煤</a:t>
            </a:r>
            <a:r>
              <a:rPr lang="zh-CN" altLang="zh-CN" sz="2400" b="1" kern="100" dirty="0" smtClean="0">
                <a:latin typeface="Times New Roman" panose="02020603050405020304" pitchFamily="18" charset="0"/>
              </a:rPr>
              <a:t>废气</a:t>
            </a:r>
            <a:r>
              <a:rPr lang="zh-CN" altLang="zh-CN" sz="2400" b="1" kern="100" dirty="0" smtClean="0">
                <a:latin typeface="Times New Roman" panose="02020603050405020304" pitchFamily="18" charset="0"/>
              </a:rPr>
              <a:t>；</a:t>
            </a:r>
            <a:endParaRPr lang="en-US" altLang="zh-CN" sz="2400" b="1" kern="100" dirty="0" smtClean="0">
              <a:latin typeface="Times New Roman" panose="02020603050405020304" pitchFamily="18" charset="0"/>
            </a:endParaRPr>
          </a:p>
          <a:p>
            <a:pPr indent="669290" algn="just">
              <a:spcAft>
                <a:spcPts val="0"/>
              </a:spcAft>
            </a:pPr>
            <a:r>
              <a:rPr lang="zh-CN" altLang="zh-CN" sz="2400" b="1" kern="100" dirty="0" smtClean="0">
                <a:latin typeface="Times New Roman" panose="02020603050405020304" pitchFamily="18" charset="0"/>
              </a:rPr>
              <a:t>工业废气</a:t>
            </a:r>
            <a:r>
              <a:rPr lang="zh-CN" altLang="zh-CN" sz="2400" b="1" kern="100" dirty="0">
                <a:latin typeface="Times New Roman" panose="02020603050405020304" pitchFamily="18" charset="0"/>
              </a:rPr>
              <a:t>；</a:t>
            </a:r>
          </a:p>
          <a:p>
            <a:pPr indent="669290" algn="just">
              <a:spcAft>
                <a:spcPts val="0"/>
              </a:spcAft>
            </a:pPr>
            <a:r>
              <a:rPr lang="zh-CN" altLang="zh-CN" sz="2400" b="1" kern="100" dirty="0">
                <a:latin typeface="Times New Roman" panose="02020603050405020304" pitchFamily="18" charset="0"/>
              </a:rPr>
              <a:t>建筑工地和道路交通产生的扬</a:t>
            </a:r>
            <a:r>
              <a:rPr lang="zh-CN" altLang="zh-CN" sz="2400" b="1" kern="100" dirty="0" smtClean="0">
                <a:latin typeface="Times New Roman" panose="02020603050405020304" pitchFamily="18" charset="0"/>
              </a:rPr>
              <a:t>尘</a:t>
            </a:r>
            <a:r>
              <a:rPr lang="zh-CN" altLang="en-US" sz="2400" b="1" kern="100" dirty="0" smtClean="0">
                <a:latin typeface="Times New Roman" panose="02020603050405020304" pitchFamily="18" charset="0"/>
              </a:rPr>
              <a:t>；</a:t>
            </a:r>
            <a:endParaRPr lang="en-US" altLang="zh-CN" sz="2400" b="1" kern="100" dirty="0" smtClean="0">
              <a:latin typeface="Times New Roman" panose="02020603050405020304" pitchFamily="18" charset="0"/>
            </a:endParaRPr>
          </a:p>
          <a:p>
            <a:pPr indent="669290" algn="just">
              <a:spcAft>
                <a:spcPts val="0"/>
              </a:spcAft>
            </a:pPr>
            <a:r>
              <a:rPr lang="zh-CN" altLang="en-US" sz="2400" b="1" kern="100" dirty="0" smtClean="0">
                <a:latin typeface="Times New Roman" panose="02020603050405020304" pitchFamily="18" charset="0"/>
              </a:rPr>
              <a:t>北方降水少，植被覆盖率低</a:t>
            </a:r>
            <a:r>
              <a:rPr lang="zh-CN" altLang="en-US" sz="2400" b="1" kern="100" dirty="0" smtClean="0">
                <a:latin typeface="Times New Roman" panose="02020603050405020304" pitchFamily="18" charset="0"/>
              </a:rPr>
              <a:t>，沙尘多</a:t>
            </a:r>
            <a:r>
              <a:rPr lang="zh-CN" altLang="zh-CN" sz="2400" b="1" kern="100" dirty="0" smtClean="0">
                <a:latin typeface="Times New Roman" panose="02020603050405020304" pitchFamily="18" charset="0"/>
              </a:rPr>
              <a:t>。</a:t>
            </a:r>
            <a:endParaRPr lang="zh-CN" altLang="zh-CN" sz="2400" b="1" kern="100" dirty="0">
              <a:latin typeface="Times New Roman" panose="02020603050405020304" pitchFamily="18" charset="0"/>
            </a:endParaRPr>
          </a:p>
        </p:txBody>
      </p:sp>
    </p:spTree>
    <p:extLst>
      <p:ext uri="{BB962C8B-B14F-4D97-AF65-F5344CB8AC3E}">
        <p14:creationId xmlns:p14="http://schemas.microsoft.com/office/powerpoint/2010/main" val="1324989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blinds(horizontal)">
                                      <p:cBhvr>
                                        <p:cTn id="7" dur="500"/>
                                        <p:tgtEl>
                                          <p:spTgt spid="138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2057401" y="4038600"/>
            <a:ext cx="7961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FF"/>
                </a:solidFill>
                <a:latin typeface="黑体" panose="02010609060101010101" pitchFamily="49" charset="-122"/>
                <a:ea typeface="黑体" panose="02010609060101010101" pitchFamily="49" charset="-122"/>
              </a:rPr>
              <a:t>为降低大气</a:t>
            </a:r>
            <a:r>
              <a:rPr lang="en-US" altLang="zh-CN" sz="2400" b="1" dirty="0">
                <a:solidFill>
                  <a:srgbClr val="0000FF"/>
                </a:solidFill>
                <a:latin typeface="黑体" panose="02010609060101010101" pitchFamily="49" charset="-122"/>
                <a:ea typeface="黑体" panose="02010609060101010101" pitchFamily="49" charset="-122"/>
              </a:rPr>
              <a:t>PM2.5</a:t>
            </a:r>
            <a:r>
              <a:rPr lang="zh-CN" altLang="en-US" sz="2400" b="1" dirty="0">
                <a:solidFill>
                  <a:srgbClr val="0000FF"/>
                </a:solidFill>
                <a:latin typeface="黑体" panose="02010609060101010101" pitchFamily="49" charset="-122"/>
                <a:ea typeface="黑体" panose="02010609060101010101" pitchFamily="49" charset="-122"/>
              </a:rPr>
              <a:t>含量可以采取哪些积极的举措</a:t>
            </a:r>
            <a:r>
              <a:rPr lang="en-US" altLang="zh-CN" sz="2400" b="1" dirty="0" smtClean="0">
                <a:solidFill>
                  <a:srgbClr val="0000FF"/>
                </a:solidFill>
                <a:latin typeface="黑体" panose="02010609060101010101" pitchFamily="49" charset="-122"/>
                <a:ea typeface="黑体" panose="02010609060101010101" pitchFamily="49" charset="-122"/>
              </a:rPr>
              <a:t>?</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233477" name="Rectangle 5"/>
          <p:cNvSpPr>
            <a:spLocks noChangeArrowheads="1"/>
          </p:cNvSpPr>
          <p:nvPr/>
        </p:nvSpPr>
        <p:spPr bwMode="auto">
          <a:xfrm>
            <a:off x="2209800" y="4747092"/>
            <a:ext cx="81724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en-US" sz="2400" b="1">
                <a:solidFill>
                  <a:srgbClr val="FF0000"/>
                </a:solidFill>
                <a:latin typeface="楷体_GB2312" pitchFamily="49" charset="-122"/>
                <a:ea typeface="楷体_GB2312" pitchFamily="49" charset="-122"/>
              </a:rPr>
              <a:t>严格立法与执法，提高大气质量标准；</a:t>
            </a:r>
          </a:p>
          <a:p>
            <a:pPr eaLnBrk="1" hangingPunct="1">
              <a:buFontTx/>
              <a:buChar char="•"/>
            </a:pPr>
            <a:r>
              <a:rPr lang="zh-CN" altLang="en-US" sz="2400" b="1">
                <a:solidFill>
                  <a:srgbClr val="FF0000"/>
                </a:solidFill>
                <a:latin typeface="楷体_GB2312" pitchFamily="49" charset="-122"/>
                <a:ea typeface="楷体_GB2312" pitchFamily="49" charset="-122"/>
              </a:rPr>
              <a:t>提高汽车尾气排放标准；</a:t>
            </a:r>
          </a:p>
          <a:p>
            <a:pPr eaLnBrk="1" hangingPunct="1">
              <a:buFontTx/>
              <a:buChar char="•"/>
            </a:pPr>
            <a:r>
              <a:rPr lang="zh-CN" altLang="en-US" sz="2400" b="1">
                <a:solidFill>
                  <a:srgbClr val="FF0000"/>
                </a:solidFill>
                <a:latin typeface="楷体_GB2312" pitchFamily="49" charset="-122"/>
                <a:ea typeface="楷体_GB2312" pitchFamily="49" charset="-122"/>
              </a:rPr>
              <a:t>积极发展煤炭的气化、液化技术；</a:t>
            </a:r>
          </a:p>
          <a:p>
            <a:pPr eaLnBrk="1" hangingPunct="1">
              <a:buFontTx/>
              <a:buChar char="•"/>
            </a:pPr>
            <a:r>
              <a:rPr lang="zh-CN" altLang="en-US" sz="2400" b="1">
                <a:solidFill>
                  <a:srgbClr val="FF0000"/>
                </a:solidFill>
                <a:latin typeface="楷体_GB2312" pitchFamily="49" charset="-122"/>
                <a:ea typeface="楷体_GB2312" pitchFamily="49" charset="-122"/>
              </a:rPr>
              <a:t>推广利用新能源，优化能源结构；</a:t>
            </a:r>
          </a:p>
          <a:p>
            <a:pPr eaLnBrk="1" hangingPunct="1">
              <a:buFontTx/>
              <a:buChar char="•"/>
            </a:pPr>
            <a:r>
              <a:rPr lang="zh-CN" altLang="en-US" sz="2400" b="1">
                <a:solidFill>
                  <a:srgbClr val="FF0000"/>
                </a:solidFill>
                <a:latin typeface="楷体_GB2312" pitchFamily="49" charset="-122"/>
                <a:ea typeface="楷体_GB2312" pitchFamily="49" charset="-122"/>
              </a:rPr>
              <a:t>提高植被覆盖率。 </a:t>
            </a:r>
          </a:p>
        </p:txBody>
      </p:sp>
      <p:pic>
        <p:nvPicPr>
          <p:cNvPr id="35844" name="Picture 6" descr="0010dc546200095ec2fa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548" y="95016"/>
            <a:ext cx="5943600"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317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3477"/>
                                        </p:tgtEl>
                                        <p:attrNameLst>
                                          <p:attrName>style.visibility</p:attrName>
                                        </p:attrNameLst>
                                      </p:cBhvr>
                                      <p:to>
                                        <p:strVal val="visible"/>
                                      </p:to>
                                    </p:set>
                                    <p:animEffect transition="in" filter="blinds(horizontal)">
                                      <p:cBhvr>
                                        <p:cTn id="7" dur="500"/>
                                        <p:tgtEl>
                                          <p:spTgt spid="233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1752600" y="152400"/>
            <a:ext cx="457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smtClean="0">
                <a:solidFill>
                  <a:schemeClr val="accent2"/>
                </a:solidFill>
                <a:ea typeface="黑体" panose="02010609060101010101" pitchFamily="49" charset="-122"/>
              </a:rPr>
              <a:t>2</a:t>
            </a:r>
            <a:r>
              <a:rPr lang="zh-CN" altLang="en-US" sz="3200" b="1" dirty="0" smtClean="0">
                <a:solidFill>
                  <a:schemeClr val="accent2"/>
                </a:solidFill>
                <a:ea typeface="黑体" panose="02010609060101010101" pitchFamily="49" charset="-122"/>
              </a:rPr>
              <a:t>、光化学烟雾</a:t>
            </a:r>
            <a:endParaRPr lang="zh-CN" altLang="en-US" sz="3200" b="1" dirty="0">
              <a:solidFill>
                <a:schemeClr val="accent2"/>
              </a:solidFill>
              <a:ea typeface="黑体" panose="02010609060101010101" pitchFamily="49" charset="-122"/>
            </a:endParaRPr>
          </a:p>
        </p:txBody>
      </p:sp>
      <p:sp>
        <p:nvSpPr>
          <p:cNvPr id="36867" name="Text Box 5"/>
          <p:cNvSpPr txBox="1">
            <a:spLocks noChangeArrowheads="1"/>
          </p:cNvSpPr>
          <p:nvPr/>
        </p:nvSpPr>
        <p:spPr bwMode="auto">
          <a:xfrm>
            <a:off x="1981200" y="83820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ea typeface="华文细黑" panose="02010600040101010101" pitchFamily="2" charset="-122"/>
              </a:rPr>
              <a:t>排入大气的</a:t>
            </a:r>
            <a:r>
              <a:rPr kumimoji="1" lang="zh-CN" altLang="en-US" sz="2800" b="1">
                <a:solidFill>
                  <a:srgbClr val="FF0000"/>
                </a:solidFill>
                <a:ea typeface="华文细黑" panose="02010600040101010101" pitchFamily="2" charset="-122"/>
              </a:rPr>
              <a:t>氮氧化合物</a:t>
            </a:r>
            <a:r>
              <a:rPr kumimoji="1" lang="zh-CN" altLang="en-US" sz="2800" b="1">
                <a:ea typeface="华文细黑" panose="02010600040101010101" pitchFamily="2" charset="-122"/>
              </a:rPr>
              <a:t>和</a:t>
            </a:r>
            <a:r>
              <a:rPr kumimoji="1" lang="zh-CN" altLang="en-US" sz="2800" b="1">
                <a:solidFill>
                  <a:srgbClr val="FF0000"/>
                </a:solidFill>
                <a:ea typeface="华文细黑" panose="02010600040101010101" pitchFamily="2" charset="-122"/>
              </a:rPr>
              <a:t>碳氢化合物</a:t>
            </a:r>
            <a:r>
              <a:rPr kumimoji="1" lang="zh-CN" altLang="en-US" sz="2800" b="1">
                <a:ea typeface="华文细黑" panose="02010600040101010101" pitchFamily="2" charset="-122"/>
              </a:rPr>
              <a:t>等受太阳紫外线作用产生的一种具有</a:t>
            </a:r>
            <a:r>
              <a:rPr kumimoji="1" lang="zh-CN" altLang="en-US" sz="2800" b="1">
                <a:solidFill>
                  <a:schemeClr val="accent2"/>
                </a:solidFill>
                <a:ea typeface="华文细黑" panose="02010600040101010101" pitchFamily="2" charset="-122"/>
              </a:rPr>
              <a:t>刺激性的浅蓝色的烟雾</a:t>
            </a:r>
            <a:r>
              <a:rPr kumimoji="1" lang="zh-CN" altLang="en-US" sz="2800" b="1">
                <a:ea typeface="华文细黑" panose="02010600040101010101" pitchFamily="2" charset="-122"/>
              </a:rPr>
              <a:t>。</a:t>
            </a:r>
            <a:endParaRPr lang="zh-CN" altLang="en-US" sz="2800" b="1">
              <a:ea typeface="华文细黑" panose="02010600040101010101" pitchFamily="2" charset="-122"/>
            </a:endParaRPr>
          </a:p>
        </p:txBody>
      </p:sp>
      <p:pic>
        <p:nvPicPr>
          <p:cNvPr id="36868" name="Picture 6" descr="traffic-7185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743201"/>
            <a:ext cx="4271963"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7" descr="Black_smoke_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214" y="2743201"/>
            <a:ext cx="3767137"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85187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814" y="685800"/>
            <a:ext cx="4040187"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5"/>
          <p:cNvSpPr txBox="1">
            <a:spLocks noChangeArrowheads="1"/>
          </p:cNvSpPr>
          <p:nvPr/>
        </p:nvSpPr>
        <p:spPr bwMode="auto">
          <a:xfrm>
            <a:off x="2209801" y="5053013"/>
            <a:ext cx="355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accent2"/>
                </a:solidFill>
              </a:rPr>
              <a:t>洛杉矶上空的光化学烟雾</a:t>
            </a:r>
          </a:p>
        </p:txBody>
      </p:sp>
      <p:pic>
        <p:nvPicPr>
          <p:cNvPr id="37892" name="Picture 6" descr="1280825777-179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43001"/>
            <a:ext cx="48768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47166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524000" y="228600"/>
            <a:ext cx="8839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4400" b="1"/>
              <a:t>光化学烟雾形成的条件及危害</a:t>
            </a:r>
            <a:endParaRPr lang="zh-CN" altLang="en-US" b="1">
              <a:sym typeface="Wingdings" panose="05000000000000000000" pitchFamily="2" charset="2"/>
            </a:endParaRPr>
          </a:p>
        </p:txBody>
      </p:sp>
      <p:sp>
        <p:nvSpPr>
          <p:cNvPr id="67587" name="Text Box 3"/>
          <p:cNvSpPr txBox="1">
            <a:spLocks noChangeArrowheads="1"/>
          </p:cNvSpPr>
          <p:nvPr/>
        </p:nvSpPr>
        <p:spPr bwMode="auto">
          <a:xfrm>
            <a:off x="1752599" y="1828800"/>
            <a:ext cx="1022066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latin typeface="华文细黑" panose="02010600040101010101" pitchFamily="2" charset="-122"/>
                <a:ea typeface="华文细黑" panose="02010600040101010101" pitchFamily="2" charset="-122"/>
                <a:sym typeface="Wingdings" panose="05000000000000000000" pitchFamily="2" charset="2"/>
              </a:rPr>
              <a:t>（</a:t>
            </a:r>
            <a:r>
              <a:rPr lang="en-US" altLang="zh-CN" sz="2400" b="1" dirty="0">
                <a:latin typeface="华文细黑" panose="02010600040101010101" pitchFamily="2" charset="-122"/>
                <a:ea typeface="华文细黑" panose="02010600040101010101" pitchFamily="2" charset="-122"/>
                <a:sym typeface="Wingdings" panose="05000000000000000000" pitchFamily="2" charset="2"/>
              </a:rPr>
              <a:t>1</a:t>
            </a:r>
            <a:r>
              <a:rPr lang="zh-CN" altLang="en-US" sz="2400" b="1" dirty="0" smtClean="0">
                <a:latin typeface="华文细黑" panose="02010600040101010101" pitchFamily="2" charset="-122"/>
                <a:ea typeface="华文细黑" panose="02010600040101010101" pitchFamily="2" charset="-122"/>
                <a:sym typeface="Wingdings" panose="05000000000000000000" pitchFamily="2" charset="2"/>
              </a:rPr>
              <a:t>）</a:t>
            </a:r>
            <a:r>
              <a:rPr lang="zh-CN" altLang="zh-CN" sz="2400" b="1" dirty="0"/>
              <a:t>汽车尾气排放量大；强烈的紫外线</a:t>
            </a:r>
            <a:r>
              <a:rPr lang="zh-CN" altLang="zh-CN" sz="2400" b="1" dirty="0" smtClean="0"/>
              <a:t>照射</a:t>
            </a:r>
            <a:r>
              <a:rPr lang="en-US" altLang="zh-CN" sz="2400" b="1" dirty="0" smtClean="0"/>
              <a:t>;(</a:t>
            </a:r>
            <a:r>
              <a:rPr lang="zh-CN" altLang="en-US" sz="2400" b="1" dirty="0" smtClean="0">
                <a:solidFill>
                  <a:srgbClr val="FF0000"/>
                </a:solidFill>
                <a:latin typeface="华文细黑" panose="02010600040101010101" pitchFamily="2" charset="-122"/>
                <a:ea typeface="华文细黑" panose="02010600040101010101" pitchFamily="2" charset="-122"/>
              </a:rPr>
              <a:t>氮</a:t>
            </a:r>
            <a:r>
              <a:rPr lang="zh-CN" altLang="en-US" sz="2400" b="1" dirty="0">
                <a:solidFill>
                  <a:srgbClr val="FF0000"/>
                </a:solidFill>
                <a:latin typeface="华文细黑" panose="02010600040101010101" pitchFamily="2" charset="-122"/>
                <a:ea typeface="华文细黑" panose="02010600040101010101" pitchFamily="2" charset="-122"/>
              </a:rPr>
              <a:t>氧化物和碳氢化物</a:t>
            </a:r>
            <a:r>
              <a:rPr lang="zh-CN" altLang="en-US" sz="2400" b="1" dirty="0">
                <a:latin typeface="华文细黑" panose="02010600040101010101" pitchFamily="2" charset="-122"/>
                <a:ea typeface="华文细黑" panose="02010600040101010101" pitchFamily="2" charset="-122"/>
              </a:rPr>
              <a:t>在</a:t>
            </a:r>
            <a:r>
              <a:rPr lang="zh-CN" altLang="en-US" sz="2400" b="1" dirty="0">
                <a:solidFill>
                  <a:srgbClr val="FF0000"/>
                </a:solidFill>
                <a:latin typeface="华文细黑" panose="02010600040101010101" pitchFamily="2" charset="-122"/>
                <a:ea typeface="华文细黑" panose="02010600040101010101" pitchFamily="2" charset="-122"/>
              </a:rPr>
              <a:t>紫外线作用</a:t>
            </a:r>
            <a:r>
              <a:rPr lang="zh-CN" altLang="en-US" sz="2400" b="1" dirty="0">
                <a:latin typeface="华文细黑" panose="02010600040101010101" pitchFamily="2" charset="-122"/>
                <a:ea typeface="华文细黑" panose="02010600040101010101" pitchFamily="2" charset="-122"/>
              </a:rPr>
              <a:t>下产生的浅蓝色烟雾</a:t>
            </a:r>
            <a:r>
              <a:rPr lang="zh-CN" altLang="en-US" sz="2400" b="1" dirty="0" smtClean="0">
                <a:latin typeface="华文细黑" panose="02010600040101010101" pitchFamily="2" charset="-122"/>
                <a:ea typeface="华文细黑" panose="02010600040101010101" pitchFamily="2" charset="-122"/>
              </a:rPr>
              <a:t>。</a:t>
            </a:r>
            <a:r>
              <a:rPr lang="en-US" altLang="zh-CN" sz="2400" b="1" dirty="0" smtClean="0">
                <a:latin typeface="华文细黑" panose="02010600040101010101" pitchFamily="2" charset="-122"/>
                <a:ea typeface="华文细黑" panose="02010600040101010101" pitchFamily="2" charset="-122"/>
              </a:rPr>
              <a:t>)</a:t>
            </a:r>
            <a:endParaRPr lang="zh-CN" altLang="en-US" sz="2400" b="1" dirty="0">
              <a:latin typeface="华文细黑" panose="02010600040101010101" pitchFamily="2" charset="-122"/>
              <a:ea typeface="华文细黑" panose="02010600040101010101" pitchFamily="2" charset="-122"/>
            </a:endParaRPr>
          </a:p>
          <a:p>
            <a:pPr eaLnBrk="1" hangingPunct="1">
              <a:spcBef>
                <a:spcPct val="50000"/>
              </a:spcBef>
            </a:pPr>
            <a:r>
              <a:rPr lang="zh-CN" altLang="en-US" sz="2400" b="1" dirty="0">
                <a:latin typeface="华文细黑" panose="02010600040101010101" pitchFamily="2" charset="-122"/>
                <a:ea typeface="华文细黑" panose="02010600040101010101" pitchFamily="2" charset="-122"/>
              </a:rPr>
              <a:t>（</a:t>
            </a:r>
            <a:r>
              <a:rPr lang="en-US" altLang="zh-CN" sz="2400" b="1" dirty="0">
                <a:latin typeface="华文细黑" panose="02010600040101010101" pitchFamily="2" charset="-122"/>
                <a:ea typeface="华文细黑" panose="02010600040101010101" pitchFamily="2" charset="-122"/>
              </a:rPr>
              <a:t>2</a:t>
            </a:r>
            <a:r>
              <a:rPr lang="zh-CN" altLang="en-US" sz="2400" b="1" dirty="0">
                <a:latin typeface="华文细黑" panose="02010600040101010101" pitchFamily="2" charset="-122"/>
                <a:ea typeface="华文细黑" panose="02010600040101010101" pitchFamily="2" charset="-122"/>
              </a:rPr>
              <a:t>）气象：</a:t>
            </a:r>
            <a:r>
              <a:rPr lang="zh-CN" altLang="en-US" sz="2400" b="1" dirty="0">
                <a:solidFill>
                  <a:srgbClr val="FF0000"/>
                </a:solidFill>
                <a:latin typeface="华文细黑" panose="02010600040101010101" pitchFamily="2" charset="-122"/>
                <a:ea typeface="华文细黑" panose="02010600040101010101" pitchFamily="2" charset="-122"/>
              </a:rPr>
              <a:t>逆温</a:t>
            </a:r>
            <a:r>
              <a:rPr lang="zh-CN" altLang="en-US" sz="2400" b="1" dirty="0">
                <a:latin typeface="华文细黑" panose="02010600040101010101" pitchFamily="2" charset="-122"/>
                <a:ea typeface="华文细黑" panose="02010600040101010101" pitchFamily="2" charset="-122"/>
              </a:rPr>
              <a:t>和不利于扩散的气象条件</a:t>
            </a:r>
          </a:p>
          <a:p>
            <a:pPr eaLnBrk="1" hangingPunct="1">
              <a:spcBef>
                <a:spcPct val="50000"/>
              </a:spcBef>
            </a:pPr>
            <a:r>
              <a:rPr lang="zh-CN" altLang="en-US" sz="2400" b="1" dirty="0">
                <a:latin typeface="华文细黑" panose="02010600040101010101" pitchFamily="2" charset="-122"/>
                <a:ea typeface="华文细黑" panose="02010600040101010101" pitchFamily="2" charset="-122"/>
              </a:rPr>
              <a:t>（</a:t>
            </a:r>
            <a:r>
              <a:rPr lang="en-US" altLang="zh-CN" sz="2400" b="1" dirty="0">
                <a:latin typeface="华文细黑" panose="02010600040101010101" pitchFamily="2" charset="-122"/>
                <a:ea typeface="华文细黑" panose="02010600040101010101" pitchFamily="2" charset="-122"/>
              </a:rPr>
              <a:t>3</a:t>
            </a:r>
            <a:r>
              <a:rPr lang="zh-CN" altLang="en-US" sz="2400" b="1" dirty="0">
                <a:latin typeface="华文细黑" panose="02010600040101010101" pitchFamily="2" charset="-122"/>
                <a:ea typeface="华文细黑" panose="02010600040101010101" pitchFamily="2" charset="-122"/>
              </a:rPr>
              <a:t>）地形：如</a:t>
            </a:r>
            <a:r>
              <a:rPr lang="zh-CN" altLang="en-US" sz="2400" b="1" dirty="0">
                <a:solidFill>
                  <a:srgbClr val="FF0000"/>
                </a:solidFill>
                <a:latin typeface="华文细黑" panose="02010600040101010101" pitchFamily="2" charset="-122"/>
                <a:ea typeface="华文细黑" panose="02010600040101010101" pitchFamily="2" charset="-122"/>
              </a:rPr>
              <a:t>河谷、盆地地形</a:t>
            </a:r>
          </a:p>
        </p:txBody>
      </p:sp>
      <p:sp>
        <p:nvSpPr>
          <p:cNvPr id="67588" name="Rectangle 4"/>
          <p:cNvSpPr>
            <a:spLocks noChangeArrowheads="1"/>
          </p:cNvSpPr>
          <p:nvPr/>
        </p:nvSpPr>
        <p:spPr bwMode="auto">
          <a:xfrm>
            <a:off x="2865406" y="3767792"/>
            <a:ext cx="7315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ea typeface="华文细黑" panose="02010600040101010101" pitchFamily="2" charset="-122"/>
              </a:rPr>
              <a:t>对人体健康和生态系统造成损害。</a:t>
            </a:r>
          </a:p>
        </p:txBody>
      </p:sp>
      <p:sp>
        <p:nvSpPr>
          <p:cNvPr id="38917" name="Rectangle 5"/>
          <p:cNvSpPr>
            <a:spLocks noChangeArrowheads="1"/>
          </p:cNvSpPr>
          <p:nvPr/>
        </p:nvSpPr>
        <p:spPr bwMode="auto">
          <a:xfrm>
            <a:off x="1752601" y="1219200"/>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ea typeface="黑体" panose="02010609060101010101" pitchFamily="49" charset="-122"/>
              </a:rPr>
              <a:t>条件：</a:t>
            </a:r>
          </a:p>
        </p:txBody>
      </p:sp>
      <p:sp>
        <p:nvSpPr>
          <p:cNvPr id="38918" name="Rectangle 6"/>
          <p:cNvSpPr>
            <a:spLocks noChangeArrowheads="1"/>
          </p:cNvSpPr>
          <p:nvPr/>
        </p:nvSpPr>
        <p:spPr bwMode="auto">
          <a:xfrm>
            <a:off x="1668047" y="3767791"/>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ea typeface="黑体" panose="02010609060101010101" pitchFamily="49" charset="-122"/>
              </a:rPr>
              <a:t>危害：</a:t>
            </a:r>
          </a:p>
        </p:txBody>
      </p:sp>
      <p:sp>
        <p:nvSpPr>
          <p:cNvPr id="5" name="矩形 4"/>
          <p:cNvSpPr/>
          <p:nvPr/>
        </p:nvSpPr>
        <p:spPr>
          <a:xfrm>
            <a:off x="1668046" y="4377390"/>
            <a:ext cx="8695153" cy="2246769"/>
          </a:xfrm>
          <a:prstGeom prst="rect">
            <a:avLst/>
          </a:prstGeom>
        </p:spPr>
        <p:txBody>
          <a:bodyPr wrap="square">
            <a:spAutoFit/>
          </a:bodyPr>
          <a:lstStyle/>
          <a:p>
            <a:pPr lvl="0">
              <a:spcAft>
                <a:spcPts val="0"/>
              </a:spcAft>
              <a:tabLst>
                <a:tab pos="198120" algn="l"/>
              </a:tabLst>
            </a:pPr>
            <a:r>
              <a:rPr lang="zh-CN" altLang="zh-CN" sz="2800" b="1" kern="100" dirty="0">
                <a:solidFill>
                  <a:srgbClr val="FF0000"/>
                </a:solidFill>
                <a:latin typeface="Calibri" panose="020F0502020204030204" pitchFamily="34" charset="0"/>
                <a:cs typeface="宋体" panose="02010600030101010101" pitchFamily="2" charset="-122"/>
              </a:rPr>
              <a:t>防治措施</a:t>
            </a:r>
            <a:r>
              <a:rPr lang="en-US" altLang="zh-CN" sz="2800" b="1" kern="100" dirty="0">
                <a:latin typeface="Calibri" panose="020F0502020204030204" pitchFamily="34" charset="0"/>
                <a:cs typeface="宋体" panose="02010600030101010101" pitchFamily="2" charset="-122"/>
              </a:rPr>
              <a:t/>
            </a:r>
            <a:br>
              <a:rPr lang="en-US" altLang="zh-CN" sz="2800" b="1" kern="100" dirty="0">
                <a:latin typeface="Calibri" panose="020F0502020204030204" pitchFamily="34" charset="0"/>
                <a:cs typeface="宋体" panose="02010600030101010101" pitchFamily="2" charset="-122"/>
              </a:rPr>
            </a:br>
            <a:r>
              <a:rPr lang="en-US" altLang="zh-CN" sz="2800" b="1" kern="100" dirty="0" smtClean="0">
                <a:latin typeface="Calibri" panose="020F0502020204030204" pitchFamily="34" charset="0"/>
                <a:cs typeface="宋体" panose="02010600030101010101" pitchFamily="2" charset="-122"/>
              </a:rPr>
              <a:t>(1)</a:t>
            </a:r>
            <a:r>
              <a:rPr lang="zh-CN" altLang="zh-CN" sz="2800" b="1" kern="100" dirty="0" smtClean="0">
                <a:latin typeface="Calibri" panose="020F0502020204030204" pitchFamily="34" charset="0"/>
                <a:cs typeface="宋体" panose="02010600030101010101" pitchFamily="2" charset="-122"/>
              </a:rPr>
              <a:t>预防</a:t>
            </a:r>
            <a:r>
              <a:rPr lang="en-US" altLang="zh-CN" sz="2800" b="1" kern="100" dirty="0" smtClean="0">
                <a:latin typeface="Calibri" panose="020F0502020204030204" pitchFamily="34" charset="0"/>
                <a:cs typeface="宋体" panose="02010600030101010101" pitchFamily="2" charset="-122"/>
              </a:rPr>
              <a:t>:</a:t>
            </a:r>
            <a:r>
              <a:rPr lang="zh-CN" altLang="zh-CN" sz="2800" b="1" kern="100" dirty="0" smtClean="0">
                <a:latin typeface="Calibri" panose="020F0502020204030204" pitchFamily="34" charset="0"/>
                <a:cs typeface="宋体" panose="02010600030101010101" pitchFamily="2" charset="-122"/>
              </a:rPr>
              <a:t>推广</a:t>
            </a:r>
            <a:r>
              <a:rPr lang="zh-CN" altLang="zh-CN" sz="2800" b="1" kern="100" dirty="0">
                <a:latin typeface="Calibri" panose="020F0502020204030204" pitchFamily="34" charset="0"/>
                <a:cs typeface="宋体" panose="02010600030101010101" pitchFamily="2" charset="-122"/>
              </a:rPr>
              <a:t>清洁汽车燃料，安装尾气净化</a:t>
            </a:r>
            <a:r>
              <a:rPr lang="zh-CN" altLang="zh-CN" sz="2800" b="1" kern="100" dirty="0" smtClean="0">
                <a:latin typeface="Calibri" panose="020F0502020204030204" pitchFamily="34" charset="0"/>
                <a:cs typeface="宋体" panose="02010600030101010101" pitchFamily="2" charset="-122"/>
              </a:rPr>
              <a:t>装置</a:t>
            </a:r>
            <a:endParaRPr lang="en-US" altLang="zh-CN" sz="2000" b="1" kern="100" dirty="0" smtClean="0">
              <a:latin typeface="Calibri" panose="020F0502020204030204" pitchFamily="34" charset="0"/>
              <a:cs typeface="Times New Roman" panose="02020603050405020304" pitchFamily="18" charset="0"/>
            </a:endParaRPr>
          </a:p>
          <a:p>
            <a:pPr lvl="0">
              <a:spcAft>
                <a:spcPts val="0"/>
              </a:spcAft>
              <a:tabLst>
                <a:tab pos="198120" algn="l"/>
              </a:tabLst>
            </a:pPr>
            <a:r>
              <a:rPr lang="en-US" altLang="zh-CN" sz="2800" b="1" kern="100" dirty="0" smtClean="0">
                <a:latin typeface="Calibri" panose="020F0502020204030204" pitchFamily="34" charset="0"/>
                <a:cs typeface="Times New Roman" panose="02020603050405020304" pitchFamily="18" charset="0"/>
              </a:rPr>
              <a:t>(2)</a:t>
            </a:r>
            <a:r>
              <a:rPr lang="zh-CN" altLang="zh-CN" sz="2800" b="1" kern="100" dirty="0" smtClean="0">
                <a:latin typeface="Calibri" panose="020F0502020204030204" pitchFamily="34" charset="0"/>
                <a:cs typeface="宋体" panose="02010600030101010101" pitchFamily="2" charset="-122"/>
              </a:rPr>
              <a:t>治理</a:t>
            </a:r>
            <a:r>
              <a:rPr lang="en-US" altLang="zh-CN" sz="2800" b="1" kern="100" dirty="0" smtClean="0">
                <a:latin typeface="Calibri" panose="020F0502020204030204" pitchFamily="34" charset="0"/>
                <a:cs typeface="宋体" panose="02010600030101010101" pitchFamily="2" charset="-122"/>
              </a:rPr>
              <a:t>:</a:t>
            </a:r>
            <a:r>
              <a:rPr lang="zh-CN" altLang="zh-CN" sz="2800" b="1" kern="100" dirty="0" smtClean="0">
                <a:latin typeface="Calibri" panose="020F0502020204030204" pitchFamily="34" charset="0"/>
                <a:cs typeface="宋体" panose="02010600030101010101" pitchFamily="2" charset="-122"/>
              </a:rPr>
              <a:t>改善</a:t>
            </a:r>
            <a:r>
              <a:rPr lang="zh-CN" altLang="zh-CN" sz="2800" b="1" kern="100" dirty="0">
                <a:latin typeface="Calibri" panose="020F0502020204030204" pitchFamily="34" charset="0"/>
                <a:cs typeface="宋体" panose="02010600030101010101" pitchFamily="2" charset="-122"/>
              </a:rPr>
              <a:t>交通结构，发展公共交通，减少排放</a:t>
            </a:r>
            <a:r>
              <a:rPr lang="en-US" altLang="zh-CN" sz="2800" b="1" kern="100" dirty="0">
                <a:latin typeface="Calibri" panose="020F0502020204030204" pitchFamily="34" charset="0"/>
                <a:cs typeface="宋体" panose="02010600030101010101" pitchFamily="2" charset="-122"/>
              </a:rPr>
              <a:t/>
            </a:r>
            <a:br>
              <a:rPr lang="en-US" altLang="zh-CN" sz="2800" b="1" kern="100" dirty="0">
                <a:latin typeface="Calibri" panose="020F0502020204030204" pitchFamily="34" charset="0"/>
                <a:cs typeface="宋体" panose="02010600030101010101" pitchFamily="2" charset="-122"/>
              </a:rPr>
            </a:br>
            <a:r>
              <a:rPr lang="en-US" altLang="zh-CN" sz="2800" b="1" kern="100" dirty="0">
                <a:latin typeface="Calibri" panose="020F0502020204030204" pitchFamily="34" charset="0"/>
                <a:cs typeface="宋体" panose="02010600030101010101" pitchFamily="2" charset="-122"/>
              </a:rPr>
              <a:t>(3)</a:t>
            </a:r>
            <a:r>
              <a:rPr lang="zh-CN" altLang="zh-CN" sz="2800" b="1" kern="100" dirty="0">
                <a:latin typeface="Calibri" panose="020F0502020204030204" pitchFamily="34" charset="0"/>
                <a:cs typeface="宋体" panose="02010600030101010101" pitchFamily="2" charset="-122"/>
              </a:rPr>
              <a:t>管理</a:t>
            </a:r>
            <a:r>
              <a:rPr lang="en-US" altLang="zh-CN" sz="2800" b="1" kern="100" dirty="0">
                <a:latin typeface="Calibri" panose="020F0502020204030204" pitchFamily="34" charset="0"/>
                <a:cs typeface="宋体" panose="02010600030101010101" pitchFamily="2" charset="-122"/>
              </a:rPr>
              <a:t>:</a:t>
            </a:r>
            <a:r>
              <a:rPr lang="zh-CN" altLang="zh-CN" sz="2800" b="1" kern="100" dirty="0">
                <a:latin typeface="Calibri" panose="020F0502020204030204" pitchFamily="34" charset="0"/>
                <a:cs typeface="宋体" panose="02010600030101010101" pitchFamily="2" charset="-122"/>
              </a:rPr>
              <a:t>制订法律法规</a:t>
            </a:r>
            <a:r>
              <a:rPr lang="en-US" altLang="zh-CN" sz="2800" b="1" kern="100" dirty="0">
                <a:latin typeface="Calibri" panose="020F0502020204030204" pitchFamily="34" charset="0"/>
                <a:cs typeface="宋体" panose="02010600030101010101" pitchFamily="2" charset="-122"/>
              </a:rPr>
              <a:t/>
            </a:r>
            <a:br>
              <a:rPr lang="en-US" altLang="zh-CN" sz="2800" b="1" kern="100" dirty="0">
                <a:latin typeface="Calibri" panose="020F0502020204030204" pitchFamily="34" charset="0"/>
                <a:cs typeface="宋体" panose="02010600030101010101" pitchFamily="2" charset="-122"/>
              </a:rPr>
            </a:br>
            <a:r>
              <a:rPr lang="en-US" altLang="zh-CN" sz="2800" b="1" kern="100" dirty="0">
                <a:latin typeface="Calibri" panose="020F0502020204030204" pitchFamily="34" charset="0"/>
                <a:cs typeface="宋体" panose="02010600030101010101" pitchFamily="2" charset="-122"/>
              </a:rPr>
              <a:t>(4)</a:t>
            </a:r>
            <a:r>
              <a:rPr lang="zh-CN" altLang="zh-CN" sz="2800" b="1" kern="100" dirty="0">
                <a:latin typeface="Calibri" panose="020F0502020204030204" pitchFamily="34" charset="0"/>
                <a:cs typeface="宋体" panose="02010600030101010101" pitchFamily="2" charset="-122"/>
              </a:rPr>
              <a:t>意识</a:t>
            </a:r>
            <a:r>
              <a:rPr lang="en-US" altLang="zh-CN" sz="2800" b="1" kern="100" dirty="0">
                <a:latin typeface="Calibri" panose="020F0502020204030204" pitchFamily="34" charset="0"/>
                <a:cs typeface="宋体" panose="02010600030101010101" pitchFamily="2" charset="-122"/>
              </a:rPr>
              <a:t>:</a:t>
            </a:r>
            <a:r>
              <a:rPr lang="zh-CN" altLang="zh-CN" sz="2800" b="1" kern="100" dirty="0">
                <a:latin typeface="Calibri" panose="020F0502020204030204" pitchFamily="34" charset="0"/>
                <a:cs typeface="宋体" panose="02010600030101010101" pitchFamily="2" charset="-122"/>
              </a:rPr>
              <a:t>宣传教育，公众加入环保</a:t>
            </a:r>
            <a:endParaRPr lang="zh-CN" altLang="zh-CN" sz="2000" b="1"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88729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dissolve">
                                      <p:cBhvr>
                                        <p:cTn id="7" dur="500"/>
                                        <p:tgtEl>
                                          <p:spTgt spid="675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7587">
                                            <p:txEl>
                                              <p:pRg st="1" end="1"/>
                                            </p:txEl>
                                          </p:spTgt>
                                        </p:tgtEl>
                                        <p:attrNameLst>
                                          <p:attrName>style.visibility</p:attrName>
                                        </p:attrNameLst>
                                      </p:cBhvr>
                                      <p:to>
                                        <p:strVal val="visible"/>
                                      </p:to>
                                    </p:set>
                                    <p:animEffect transition="in" filter="dissolve">
                                      <p:cBhvr>
                                        <p:cTn id="12" dur="500"/>
                                        <p:tgtEl>
                                          <p:spTgt spid="675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7587">
                                            <p:txEl>
                                              <p:pRg st="2" end="2"/>
                                            </p:txEl>
                                          </p:spTgt>
                                        </p:tgtEl>
                                        <p:attrNameLst>
                                          <p:attrName>style.visibility</p:attrName>
                                        </p:attrNameLst>
                                      </p:cBhvr>
                                      <p:to>
                                        <p:strVal val="visible"/>
                                      </p:to>
                                    </p:set>
                                    <p:animEffect transition="in" filter="dissolve">
                                      <p:cBhvr>
                                        <p:cTn id="17" dur="500"/>
                                        <p:tgtEl>
                                          <p:spTgt spid="675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7588"/>
                                        </p:tgtEl>
                                        <p:attrNameLst>
                                          <p:attrName>style.visibility</p:attrName>
                                        </p:attrNameLst>
                                      </p:cBhvr>
                                      <p:to>
                                        <p:strVal val="visible"/>
                                      </p:to>
                                    </p:set>
                                    <p:animEffect transition="in" filter="dissolve">
                                      <p:cBhvr>
                                        <p:cTn id="22" dur="500"/>
                                        <p:tgtEl>
                                          <p:spTgt spid="6758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P spid="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endParaRPr lang="zh-CN" altLang="zh-CN" smtClean="0"/>
          </a:p>
        </p:txBody>
      </p:sp>
      <p:sp>
        <p:nvSpPr>
          <p:cNvPr id="25603" name="Rectangle 3"/>
          <p:cNvSpPr>
            <a:spLocks noGrp="1" noChangeArrowheads="1"/>
          </p:cNvSpPr>
          <p:nvPr>
            <p:ph type="body" idx="1"/>
          </p:nvPr>
        </p:nvSpPr>
        <p:spPr/>
        <p:txBody>
          <a:bodyPr/>
          <a:lstStyle/>
          <a:p>
            <a:pPr eaLnBrk="1" hangingPunct="1"/>
            <a:endParaRPr lang="zh-CN" altLang="zh-CN" smtClean="0"/>
          </a:p>
        </p:txBody>
      </p:sp>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144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Rectangle 5"/>
          <p:cNvSpPr>
            <a:spLocks noChangeArrowheads="1"/>
          </p:cNvSpPr>
          <p:nvPr/>
        </p:nvSpPr>
        <p:spPr bwMode="auto">
          <a:xfrm>
            <a:off x="1524000" y="5761039"/>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a:latin typeface="华文细黑" panose="02010600040101010101" pitchFamily="2" charset="-122"/>
                <a:ea typeface="华文细黑" panose="02010600040101010101" pitchFamily="2" charset="-122"/>
              </a:rPr>
              <a:t> </a:t>
            </a:r>
            <a:r>
              <a:rPr lang="zh-CN" altLang="en-US" sz="3000" b="1">
                <a:latin typeface="华文细黑" panose="02010600040101010101" pitchFamily="2" charset="-122"/>
                <a:ea typeface="华文细黑" panose="02010600040101010101" pitchFamily="2" charset="-122"/>
              </a:rPr>
              <a:t>全球变暖、臭氧层破坏、酸雨是当今世界公认的三大全球性大气环境问题，它们的产生与大气污染有关。</a:t>
            </a:r>
          </a:p>
        </p:txBody>
      </p:sp>
    </p:spTree>
    <p:extLst>
      <p:ext uri="{BB962C8B-B14F-4D97-AF65-F5344CB8AC3E}">
        <p14:creationId xmlns:p14="http://schemas.microsoft.com/office/powerpoint/2010/main" val="4681979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dissolve">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臭氧空洞-new"/>
          <p:cNvPicPr>
            <a:picLocks noChangeAspect="1" noChangeArrowheads="1"/>
          </p:cNvPicPr>
          <p:nvPr/>
        </p:nvPicPr>
        <p:blipFill>
          <a:blip r:embed="rId3">
            <a:lum bright="-12000" contrast="12000"/>
            <a:extLst>
              <a:ext uri="{28A0092B-C50C-407E-A947-70E740481C1C}">
                <a14:useLocalDpi xmlns:a14="http://schemas.microsoft.com/office/drawing/2010/main" val="0"/>
              </a:ext>
            </a:extLst>
          </a:blip>
          <a:srcRect/>
          <a:stretch>
            <a:fillRect/>
          </a:stretch>
        </p:blipFill>
        <p:spPr bwMode="auto">
          <a:xfrm>
            <a:off x="1981201" y="838201"/>
            <a:ext cx="5216525"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3"/>
          <p:cNvSpPr txBox="1">
            <a:spLocks noChangeArrowheads="1"/>
          </p:cNvSpPr>
          <p:nvPr/>
        </p:nvSpPr>
        <p:spPr bwMode="auto">
          <a:xfrm>
            <a:off x="3733801" y="228601"/>
            <a:ext cx="1973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南极臭氧层空洞</a:t>
            </a:r>
          </a:p>
        </p:txBody>
      </p:sp>
      <p:sp>
        <p:nvSpPr>
          <p:cNvPr id="96260" name="AutoShape 4"/>
          <p:cNvSpPr>
            <a:spLocks/>
          </p:cNvSpPr>
          <p:nvPr/>
        </p:nvSpPr>
        <p:spPr bwMode="auto">
          <a:xfrm>
            <a:off x="7391400" y="3124200"/>
            <a:ext cx="3017838" cy="1493838"/>
          </a:xfrm>
          <a:prstGeom prst="borderCallout2">
            <a:avLst>
              <a:gd name="adj1" fmla="val 7653"/>
              <a:gd name="adj2" fmla="val -2523"/>
              <a:gd name="adj3" fmla="val 7653"/>
              <a:gd name="adj4" fmla="val -53023"/>
              <a:gd name="adj5" fmla="val 110731"/>
              <a:gd name="adj6" fmla="val -84324"/>
            </a:avLst>
          </a:prstGeom>
          <a:solidFill>
            <a:schemeClr val="accent1"/>
          </a:solidFill>
          <a:ln w="38100" algn="ctr">
            <a:solidFill>
              <a:srgbClr val="FF6600"/>
            </a:solidFill>
            <a:miter lim="800000"/>
            <a:headEnd/>
            <a:tailEnd type="triangle" w="med" len="me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宋体" panose="02010600030101010101" pitchFamily="2" charset="-122"/>
              </a:rPr>
              <a:t>箭头所指蓝色部分为</a:t>
            </a:r>
            <a:r>
              <a:rPr lang="en-US" altLang="zh-CN" sz="2400">
                <a:latin typeface="宋体" panose="02010600030101010101" pitchFamily="2" charset="-122"/>
              </a:rPr>
              <a:t>2003</a:t>
            </a:r>
            <a:r>
              <a:rPr lang="zh-CN" altLang="en-US" sz="2400">
                <a:latin typeface="宋体" panose="02010600030101010101" pitchFamily="2" charset="-122"/>
              </a:rPr>
              <a:t>年</a:t>
            </a:r>
            <a:r>
              <a:rPr lang="en-US" altLang="zh-CN" sz="2400">
                <a:latin typeface="宋体" panose="02010600030101010101" pitchFamily="2" charset="-122"/>
              </a:rPr>
              <a:t>9</a:t>
            </a:r>
            <a:r>
              <a:rPr lang="zh-CN" altLang="en-US" sz="2400">
                <a:latin typeface="宋体" panose="02010600030101010101" pitchFamily="2" charset="-122"/>
              </a:rPr>
              <a:t>月监测到的南极臭氧层空洞</a:t>
            </a:r>
          </a:p>
        </p:txBody>
      </p:sp>
      <p:sp>
        <p:nvSpPr>
          <p:cNvPr id="96261" name="Text Box 5"/>
          <p:cNvSpPr txBox="1">
            <a:spLocks noChangeArrowheads="1"/>
          </p:cNvSpPr>
          <p:nvPr/>
        </p:nvSpPr>
        <p:spPr bwMode="auto">
          <a:xfrm>
            <a:off x="7315200" y="762000"/>
            <a:ext cx="3352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a:solidFill>
                  <a:srgbClr val="FF0000"/>
                </a:solidFill>
              </a:rPr>
              <a:t>臭氧洞出现在南极春季，一般在</a:t>
            </a:r>
            <a:r>
              <a:rPr lang="en-US" altLang="zh-CN" sz="3200" b="1">
                <a:solidFill>
                  <a:srgbClr val="FF0000"/>
                </a:solidFill>
              </a:rPr>
              <a:t>9-10</a:t>
            </a:r>
            <a:r>
              <a:rPr lang="zh-CN" altLang="en-US" sz="3200" b="1">
                <a:solidFill>
                  <a:srgbClr val="FF0000"/>
                </a:solidFill>
              </a:rPr>
              <a:t>月。</a:t>
            </a:r>
          </a:p>
        </p:txBody>
      </p:sp>
      <p:sp>
        <p:nvSpPr>
          <p:cNvPr id="26630" name="Text Box 6"/>
          <p:cNvSpPr txBox="1">
            <a:spLocks noChangeArrowheads="1"/>
          </p:cNvSpPr>
          <p:nvPr/>
        </p:nvSpPr>
        <p:spPr bwMode="auto">
          <a:xfrm>
            <a:off x="1676400" y="6035676"/>
            <a:ext cx="617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t>2000</a:t>
            </a:r>
            <a:r>
              <a:rPr lang="zh-CN" altLang="en-US" sz="2400" b="1"/>
              <a:t>年，南极上空的臭氧空洞面积达创记录的</a:t>
            </a:r>
            <a:r>
              <a:rPr lang="en-US" altLang="zh-CN" sz="2400" b="1"/>
              <a:t>2800</a:t>
            </a:r>
            <a:r>
              <a:rPr lang="zh-CN" altLang="en-US" sz="2400" b="1"/>
              <a:t>万平方公里，相当于</a:t>
            </a:r>
            <a:r>
              <a:rPr lang="en-US" altLang="zh-CN" sz="2400" b="1"/>
              <a:t>4</a:t>
            </a:r>
            <a:r>
              <a:rPr lang="zh-CN" altLang="en-US" sz="2400" b="1"/>
              <a:t>个澳大利亚。 </a:t>
            </a:r>
          </a:p>
        </p:txBody>
      </p:sp>
    </p:spTree>
    <p:extLst>
      <p:ext uri="{BB962C8B-B14F-4D97-AF65-F5344CB8AC3E}">
        <p14:creationId xmlns:p14="http://schemas.microsoft.com/office/powerpoint/2010/main" val="17220721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wipe(left)">
                                      <p:cBhvr>
                                        <p:cTn id="7" dur="2000"/>
                                        <p:tgtEl>
                                          <p:spTgt spid="962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261"/>
                                        </p:tgtEl>
                                        <p:attrNameLst>
                                          <p:attrName>style.visibility</p:attrName>
                                        </p:attrNameLst>
                                      </p:cBhvr>
                                      <p:to>
                                        <p:strVal val="visible"/>
                                      </p:to>
                                    </p:set>
                                    <p:animEffect transition="in" filter="blinds(horizontal)">
                                      <p:cBhvr>
                                        <p:cTn id="12" dur="500"/>
                                        <p:tgtEl>
                                          <p:spTgt spid="9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nimBg="1"/>
      <p:bldP spid="9626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W0200609254275223831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0" y="4081620"/>
            <a:ext cx="3843918" cy="277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Text Box 3"/>
          <p:cNvSpPr txBox="1">
            <a:spLocks noChangeArrowheads="1"/>
          </p:cNvSpPr>
          <p:nvPr/>
        </p:nvSpPr>
        <p:spPr bwMode="auto">
          <a:xfrm>
            <a:off x="413656" y="685800"/>
            <a:ext cx="2895600" cy="461665"/>
          </a:xfrm>
          <a:prstGeom prst="rect">
            <a:avLst/>
          </a:prstGeom>
          <a:solidFill>
            <a:schemeClr val="bg1"/>
          </a:solidFill>
          <a:ln w="9525">
            <a:noFill/>
            <a:miter lim="800000"/>
            <a:headEnd/>
            <a:tailEnd/>
          </a:ln>
          <a:effectLst/>
        </p:spPr>
        <p:txBody>
          <a:bodyPr>
            <a:spAutoFit/>
          </a:bodyPr>
          <a:lstStyle/>
          <a:p>
            <a:pPr>
              <a:spcBef>
                <a:spcPct val="50000"/>
              </a:spcBef>
              <a:defRPr/>
            </a:pPr>
            <a:r>
              <a:rPr kumimoji="1" lang="zh-CN" altLang="en-US" sz="2400" b="1" dirty="0" smtClean="0">
                <a:effectLst>
                  <a:outerShdw blurRad="38100" dist="38100" dir="2700000" algn="tl">
                    <a:srgbClr val="C0C0C0"/>
                  </a:outerShdw>
                </a:effectLst>
                <a:latin typeface="Times New Roman" pitchFamily="18" charset="0"/>
              </a:rPr>
              <a:t>原因</a:t>
            </a:r>
            <a:r>
              <a:rPr kumimoji="1" lang="zh-CN" altLang="en-US" sz="2400" b="1" dirty="0">
                <a:effectLst>
                  <a:outerShdw blurRad="38100" dist="38100" dir="2700000" algn="tl">
                    <a:srgbClr val="C0C0C0"/>
                  </a:outerShdw>
                </a:effectLst>
                <a:latin typeface="Times New Roman" pitchFamily="18" charset="0"/>
              </a:rPr>
              <a:t>：</a:t>
            </a:r>
          </a:p>
        </p:txBody>
      </p:sp>
      <p:sp>
        <p:nvSpPr>
          <p:cNvPr id="143364" name="Text Box 4"/>
          <p:cNvSpPr txBox="1">
            <a:spLocks noChangeArrowheads="1"/>
          </p:cNvSpPr>
          <p:nvPr/>
        </p:nvSpPr>
        <p:spPr bwMode="auto">
          <a:xfrm>
            <a:off x="1562100" y="659608"/>
            <a:ext cx="66294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chemeClr val="accent2"/>
                </a:solidFill>
                <a:latin typeface="Times New Roman" panose="02020603050405020304" pitchFamily="18" charset="0"/>
              </a:rPr>
              <a:t>氟氯烃化合物，通过光化学反应大量消耗臭氧。</a:t>
            </a:r>
          </a:p>
        </p:txBody>
      </p:sp>
      <p:sp>
        <p:nvSpPr>
          <p:cNvPr id="143365" name="Text Box 5"/>
          <p:cNvSpPr txBox="1">
            <a:spLocks noChangeArrowheads="1"/>
          </p:cNvSpPr>
          <p:nvPr/>
        </p:nvSpPr>
        <p:spPr bwMode="auto">
          <a:xfrm>
            <a:off x="413656" y="1267801"/>
            <a:ext cx="2514600" cy="461665"/>
          </a:xfrm>
          <a:prstGeom prst="rect">
            <a:avLst/>
          </a:prstGeom>
          <a:solidFill>
            <a:schemeClr val="bg1"/>
          </a:solidFill>
          <a:ln w="9525">
            <a:noFill/>
            <a:miter lim="800000"/>
            <a:headEnd/>
            <a:tailEnd/>
          </a:ln>
          <a:effectLst/>
        </p:spPr>
        <p:txBody>
          <a:bodyPr>
            <a:spAutoFit/>
          </a:bodyPr>
          <a:lstStyle/>
          <a:p>
            <a:pPr>
              <a:spcBef>
                <a:spcPct val="50000"/>
              </a:spcBef>
              <a:defRPr/>
            </a:pPr>
            <a:r>
              <a:rPr kumimoji="1" lang="zh-CN" altLang="en-US" sz="2400" b="1" dirty="0" smtClean="0">
                <a:effectLst>
                  <a:outerShdw blurRad="38100" dist="38100" dir="2700000" algn="tl">
                    <a:srgbClr val="C0C0C0"/>
                  </a:outerShdw>
                </a:effectLst>
                <a:latin typeface="Times New Roman" pitchFamily="18" charset="0"/>
              </a:rPr>
              <a:t>危害</a:t>
            </a:r>
            <a:r>
              <a:rPr kumimoji="1" lang="zh-CN" altLang="en-US" sz="2400" b="1" dirty="0">
                <a:effectLst>
                  <a:outerShdw blurRad="38100" dist="38100" dir="2700000" algn="tl">
                    <a:srgbClr val="C0C0C0"/>
                  </a:outerShdw>
                </a:effectLst>
                <a:latin typeface="Times New Roman" pitchFamily="18" charset="0"/>
              </a:rPr>
              <a:t>：</a:t>
            </a:r>
          </a:p>
        </p:txBody>
      </p:sp>
      <p:sp>
        <p:nvSpPr>
          <p:cNvPr id="143366" name="Text Box 6"/>
          <p:cNvSpPr txBox="1">
            <a:spLocks noChangeArrowheads="1"/>
          </p:cNvSpPr>
          <p:nvPr/>
        </p:nvSpPr>
        <p:spPr bwMode="auto">
          <a:xfrm>
            <a:off x="4191000" y="1163480"/>
            <a:ext cx="5867400" cy="1292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75000"/>
              </a:lnSpc>
              <a:spcBef>
                <a:spcPct val="50000"/>
              </a:spcBef>
            </a:pPr>
            <a:r>
              <a:rPr kumimoji="1" lang="en-US" altLang="zh-CN" sz="2400" b="1" dirty="0">
                <a:latin typeface="Times New Roman" panose="02020603050405020304" pitchFamily="18" charset="0"/>
              </a:rPr>
              <a:t>A</a:t>
            </a:r>
            <a:r>
              <a:rPr kumimoji="1" lang="zh-CN" altLang="en-US" sz="2400" b="1" dirty="0">
                <a:latin typeface="Times New Roman" panose="02020603050405020304" pitchFamily="18" charset="0"/>
              </a:rPr>
              <a:t>、增加皮肤癌，主要是黑色素癌；</a:t>
            </a:r>
          </a:p>
          <a:p>
            <a:pPr eaLnBrk="1" hangingPunct="1">
              <a:lnSpc>
                <a:spcPct val="75000"/>
              </a:lnSpc>
              <a:spcBef>
                <a:spcPct val="50000"/>
              </a:spcBef>
            </a:pPr>
            <a:r>
              <a:rPr kumimoji="1" lang="en-US" altLang="zh-CN" sz="2400" b="1" dirty="0">
                <a:latin typeface="Times New Roman" panose="02020603050405020304" pitchFamily="18" charset="0"/>
              </a:rPr>
              <a:t>B</a:t>
            </a:r>
            <a:r>
              <a:rPr kumimoji="1" lang="zh-CN" altLang="en-US" sz="2400" b="1" dirty="0">
                <a:latin typeface="Times New Roman" panose="02020603050405020304" pitchFamily="18" charset="0"/>
              </a:rPr>
              <a:t>、损害眼睛，增加白内障患者；</a:t>
            </a:r>
          </a:p>
          <a:p>
            <a:pPr eaLnBrk="1" hangingPunct="1">
              <a:lnSpc>
                <a:spcPct val="75000"/>
              </a:lnSpc>
              <a:spcBef>
                <a:spcPct val="50000"/>
              </a:spcBef>
            </a:pPr>
            <a:r>
              <a:rPr kumimoji="1" lang="en-US" altLang="zh-CN" sz="2400" b="1" dirty="0">
                <a:latin typeface="Times New Roman" panose="02020603050405020304" pitchFamily="18" charset="0"/>
              </a:rPr>
              <a:t>C</a:t>
            </a:r>
            <a:r>
              <a:rPr kumimoji="1" lang="zh-CN" altLang="en-US" sz="2400" b="1" dirty="0">
                <a:latin typeface="Times New Roman" panose="02020603050405020304" pitchFamily="18" charset="0"/>
              </a:rPr>
              <a:t>、削弱免疫力，增加传染病患者；</a:t>
            </a:r>
          </a:p>
        </p:txBody>
      </p:sp>
      <p:sp>
        <p:nvSpPr>
          <p:cNvPr id="143367" name="Text Box 7"/>
          <p:cNvSpPr txBox="1">
            <a:spLocks noChangeArrowheads="1"/>
          </p:cNvSpPr>
          <p:nvPr/>
        </p:nvSpPr>
        <p:spPr bwMode="auto">
          <a:xfrm>
            <a:off x="1540328" y="2637569"/>
            <a:ext cx="2590800" cy="7201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pP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）破坏生态环境和工农业生产</a:t>
            </a:r>
          </a:p>
        </p:txBody>
      </p:sp>
      <p:sp>
        <p:nvSpPr>
          <p:cNvPr id="143368" name="Text Box 8"/>
          <p:cNvSpPr txBox="1">
            <a:spLocks noChangeArrowheads="1"/>
          </p:cNvSpPr>
          <p:nvPr/>
        </p:nvSpPr>
        <p:spPr bwMode="auto">
          <a:xfrm>
            <a:off x="4191000" y="2622550"/>
            <a:ext cx="5867400" cy="1292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75000"/>
              </a:lnSpc>
              <a:spcBef>
                <a:spcPct val="50000"/>
              </a:spcBef>
            </a:pPr>
            <a:r>
              <a:rPr kumimoji="1" lang="en-US" altLang="zh-CN" sz="2400" b="1" dirty="0">
                <a:latin typeface="Times New Roman" panose="02020603050405020304" pitchFamily="18" charset="0"/>
              </a:rPr>
              <a:t>A</a:t>
            </a:r>
            <a:r>
              <a:rPr kumimoji="1" lang="zh-CN" altLang="en-US" sz="2400" b="1" dirty="0">
                <a:latin typeface="Times New Roman" panose="02020603050405020304" pitchFamily="18" charset="0"/>
              </a:rPr>
              <a:t>、农产品减少及其品质下降，</a:t>
            </a:r>
          </a:p>
          <a:p>
            <a:pPr eaLnBrk="1" hangingPunct="1">
              <a:lnSpc>
                <a:spcPct val="75000"/>
              </a:lnSpc>
              <a:spcBef>
                <a:spcPct val="50000"/>
              </a:spcBef>
            </a:pPr>
            <a:r>
              <a:rPr kumimoji="1" lang="en-US" altLang="zh-CN" sz="2400" b="1" dirty="0">
                <a:latin typeface="Times New Roman" panose="02020603050405020304" pitchFamily="18" charset="0"/>
              </a:rPr>
              <a:t>B</a:t>
            </a:r>
            <a:r>
              <a:rPr kumimoji="1" lang="zh-CN" altLang="en-US" sz="2400" b="1" dirty="0">
                <a:latin typeface="Times New Roman" panose="02020603050405020304" pitchFamily="18" charset="0"/>
              </a:rPr>
              <a:t>、减少渔业产量，</a:t>
            </a:r>
          </a:p>
          <a:p>
            <a:pPr eaLnBrk="1" hangingPunct="1">
              <a:lnSpc>
                <a:spcPct val="75000"/>
              </a:lnSpc>
              <a:spcBef>
                <a:spcPct val="50000"/>
              </a:spcBef>
            </a:pPr>
            <a:r>
              <a:rPr kumimoji="1" lang="en-US" altLang="zh-CN" sz="2400" b="1" dirty="0">
                <a:latin typeface="Times New Roman" panose="02020603050405020304" pitchFamily="18" charset="0"/>
              </a:rPr>
              <a:t>C</a:t>
            </a:r>
            <a:r>
              <a:rPr kumimoji="1" lang="zh-CN" altLang="en-US" sz="2400" b="1" dirty="0">
                <a:latin typeface="Times New Roman" panose="02020603050405020304" pitchFamily="18" charset="0"/>
              </a:rPr>
              <a:t>、使塑料等高分子聚合物加速老化</a:t>
            </a:r>
          </a:p>
        </p:txBody>
      </p:sp>
      <p:sp>
        <p:nvSpPr>
          <p:cNvPr id="143369" name="Text Box 9"/>
          <p:cNvSpPr txBox="1">
            <a:spLocks noChangeArrowheads="1"/>
          </p:cNvSpPr>
          <p:nvPr/>
        </p:nvSpPr>
        <p:spPr bwMode="auto">
          <a:xfrm>
            <a:off x="1480457" y="1348146"/>
            <a:ext cx="2710543" cy="461665"/>
          </a:xfrm>
          <a:prstGeom prst="rect">
            <a:avLst/>
          </a:prstGeom>
          <a:solidFill>
            <a:schemeClr val="bg1"/>
          </a:solidFill>
          <a:ln w="9525">
            <a:noFill/>
            <a:miter lim="800000"/>
            <a:headEnd/>
            <a:tailEnd/>
          </a:ln>
          <a:effectLst/>
        </p:spPr>
        <p:txBody>
          <a:bodyPr wrap="square">
            <a:spAutoFit/>
          </a:bodyPr>
          <a:lstStyle/>
          <a:p>
            <a:pPr>
              <a:spcBef>
                <a:spcPct val="50000"/>
              </a:spcBef>
              <a:defRPr/>
            </a:pPr>
            <a:r>
              <a:rPr kumimoji="1" lang="en-US" altLang="zh-CN" sz="2400" b="1">
                <a:effectLst>
                  <a:outerShdw blurRad="38100" dist="38100" dir="2700000" algn="tl">
                    <a:srgbClr val="C0C0C0"/>
                  </a:outerShdw>
                </a:effectLst>
                <a:latin typeface="Times New Roman" pitchFamily="18" charset="0"/>
              </a:rPr>
              <a:t>1</a:t>
            </a:r>
            <a:r>
              <a:rPr kumimoji="1" lang="zh-CN" altLang="en-US" sz="2400" b="1">
                <a:effectLst>
                  <a:outerShdw blurRad="38100" dist="38100" dir="2700000" algn="tl">
                    <a:srgbClr val="C0C0C0"/>
                  </a:outerShdw>
                </a:effectLst>
                <a:latin typeface="Times New Roman" pitchFamily="18" charset="0"/>
              </a:rPr>
              <a:t>）危害人体健康</a:t>
            </a:r>
          </a:p>
        </p:txBody>
      </p:sp>
      <p:sp>
        <p:nvSpPr>
          <p:cNvPr id="87088" name="Text Box 48"/>
          <p:cNvSpPr txBox="1">
            <a:spLocks noChangeArrowheads="1"/>
          </p:cNvSpPr>
          <p:nvPr/>
        </p:nvSpPr>
        <p:spPr bwMode="auto">
          <a:xfrm>
            <a:off x="283027" y="4081620"/>
            <a:ext cx="753291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smtClean="0"/>
              <a:t>措施</a:t>
            </a:r>
            <a:r>
              <a:rPr lang="zh-CN" altLang="en-US" sz="2400" b="1" dirty="0"/>
              <a:t>：</a:t>
            </a:r>
            <a:r>
              <a:rPr lang="zh-CN" altLang="en-US" sz="2400" b="1" dirty="0">
                <a:solidFill>
                  <a:srgbClr val="0000FF"/>
                </a:solidFill>
              </a:rPr>
              <a:t>国际合作</a:t>
            </a:r>
            <a:r>
              <a:rPr lang="en-US" altLang="zh-CN" sz="2400" b="1" dirty="0" smtClean="0">
                <a:solidFill>
                  <a:srgbClr val="0000FF"/>
                </a:solidFill>
              </a:rPr>
              <a:t>;</a:t>
            </a:r>
          </a:p>
          <a:p>
            <a:pPr eaLnBrk="1" hangingPunct="1">
              <a:spcBef>
                <a:spcPct val="50000"/>
              </a:spcBef>
            </a:pPr>
            <a:r>
              <a:rPr lang="zh-CN" altLang="zh-CN" sz="2400" b="1" kern="100" dirty="0">
                <a:solidFill>
                  <a:srgbClr val="0000FF"/>
                </a:solidFill>
                <a:latin typeface="Times New Roman" panose="02020603050405020304" pitchFamily="18" charset="0"/>
              </a:rPr>
              <a:t>积极研制新型的</a:t>
            </a:r>
            <a:r>
              <a:rPr lang="zh-CN" altLang="zh-CN" sz="2400" b="1" kern="100" dirty="0" smtClean="0">
                <a:solidFill>
                  <a:srgbClr val="0000FF"/>
                </a:solidFill>
                <a:latin typeface="Times New Roman" panose="02020603050405020304" pitchFamily="18" charset="0"/>
              </a:rPr>
              <a:t>制冷系统</a:t>
            </a:r>
            <a:r>
              <a:rPr lang="zh-CN" altLang="en-US" sz="2400" kern="100" dirty="0" smtClean="0">
                <a:solidFill>
                  <a:srgbClr val="0000FF"/>
                </a:solidFill>
                <a:latin typeface="Times New Roman" panose="02020603050405020304" pitchFamily="18" charset="0"/>
              </a:rPr>
              <a:t>，</a:t>
            </a:r>
            <a:r>
              <a:rPr lang="zh-CN" altLang="en-US" sz="2400" b="1" dirty="0" smtClean="0">
                <a:solidFill>
                  <a:srgbClr val="0000FF"/>
                </a:solidFill>
              </a:rPr>
              <a:t>减少</a:t>
            </a:r>
            <a:r>
              <a:rPr lang="zh-CN" altLang="en-US" sz="2400" b="1" dirty="0">
                <a:solidFill>
                  <a:srgbClr val="0000FF"/>
                </a:solidFill>
              </a:rPr>
              <a:t>氟氯烃气体</a:t>
            </a:r>
            <a:r>
              <a:rPr lang="zh-CN" altLang="en-US" sz="2400" b="1" dirty="0" smtClean="0">
                <a:solidFill>
                  <a:srgbClr val="0000FF"/>
                </a:solidFill>
              </a:rPr>
              <a:t>排放；</a:t>
            </a:r>
            <a:endParaRPr lang="en-US" altLang="zh-CN" sz="2400" b="1" dirty="0" smtClean="0">
              <a:solidFill>
                <a:srgbClr val="0000FF"/>
              </a:solidFill>
            </a:endParaRPr>
          </a:p>
          <a:p>
            <a:pPr eaLnBrk="1" hangingPunct="1">
              <a:spcBef>
                <a:spcPct val="50000"/>
              </a:spcBef>
            </a:pPr>
            <a:r>
              <a:rPr lang="en-US" altLang="zh-CN" sz="2400" b="1" kern="100" dirty="0">
                <a:solidFill>
                  <a:srgbClr val="0000FF"/>
                </a:solidFill>
                <a:latin typeface="Times New Roman" panose="02020603050405020304" pitchFamily="18" charset="0"/>
              </a:rPr>
              <a:t> </a:t>
            </a:r>
            <a:r>
              <a:rPr lang="en-US" altLang="zh-CN" sz="2400" b="1" kern="100" dirty="0" smtClean="0">
                <a:solidFill>
                  <a:srgbClr val="0000FF"/>
                </a:solidFill>
                <a:latin typeface="Times New Roman" panose="02020603050405020304" pitchFamily="18" charset="0"/>
              </a:rPr>
              <a:t>         </a:t>
            </a:r>
            <a:endParaRPr lang="zh-CN" altLang="en-US" sz="2400" b="1" dirty="0">
              <a:solidFill>
                <a:srgbClr val="0000FF"/>
              </a:solidFill>
            </a:endParaRPr>
          </a:p>
        </p:txBody>
      </p:sp>
      <p:sp>
        <p:nvSpPr>
          <p:cNvPr id="2" name="文本框 1"/>
          <p:cNvSpPr txBox="1"/>
          <p:nvPr/>
        </p:nvSpPr>
        <p:spPr>
          <a:xfrm>
            <a:off x="163285" y="80666"/>
            <a:ext cx="3156857" cy="584775"/>
          </a:xfrm>
          <a:prstGeom prst="rect">
            <a:avLst/>
          </a:prstGeom>
          <a:noFill/>
        </p:spPr>
        <p:txBody>
          <a:bodyPr wrap="square" rtlCol="0">
            <a:spAutoFit/>
          </a:bodyPr>
          <a:lstStyle/>
          <a:p>
            <a:r>
              <a:rPr lang="en-US" altLang="zh-CN" sz="3200" dirty="0" smtClean="0">
                <a:solidFill>
                  <a:srgbClr val="FF0000"/>
                </a:solidFill>
              </a:rPr>
              <a:t>3</a:t>
            </a:r>
            <a:r>
              <a:rPr lang="zh-CN" altLang="en-US" sz="3200" dirty="0" smtClean="0">
                <a:solidFill>
                  <a:srgbClr val="FF0000"/>
                </a:solidFill>
              </a:rPr>
              <a:t>、臭氧层空洞</a:t>
            </a:r>
            <a:endParaRPr lang="zh-CN" altLang="en-US" sz="3200" dirty="0">
              <a:solidFill>
                <a:srgbClr val="FF0000"/>
              </a:solidFill>
            </a:endParaRPr>
          </a:p>
        </p:txBody>
      </p:sp>
    </p:spTree>
    <p:extLst>
      <p:ext uri="{BB962C8B-B14F-4D97-AF65-F5344CB8AC3E}">
        <p14:creationId xmlns:p14="http://schemas.microsoft.com/office/powerpoint/2010/main" val="30667323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iterate type="lt">
                                    <p:tmPct val="100000"/>
                                  </p:iterate>
                                  <p:childTnLst>
                                    <p:set>
                                      <p:cBhvr>
                                        <p:cTn id="6" dur="1" fill="hold">
                                          <p:stCondLst>
                                            <p:cond delay="0"/>
                                          </p:stCondLst>
                                        </p:cTn>
                                        <p:tgtEl>
                                          <p:spTgt spid="143364"/>
                                        </p:tgtEl>
                                        <p:attrNameLst>
                                          <p:attrName>style.visibility</p:attrName>
                                        </p:attrNameLst>
                                      </p:cBhvr>
                                      <p:to>
                                        <p:strVal val="visible"/>
                                      </p:to>
                                    </p:set>
                                    <p:anim calcmode="lin" valueType="num">
                                      <p:cBhvr additive="base">
                                        <p:cTn id="7" dur="75" fill="hold"/>
                                        <p:tgtEl>
                                          <p:spTgt spid="143364"/>
                                        </p:tgtEl>
                                        <p:attrNameLst>
                                          <p:attrName>ppt_x</p:attrName>
                                        </p:attrNameLst>
                                      </p:cBhvr>
                                      <p:tavLst>
                                        <p:tav tm="0">
                                          <p:val>
                                            <p:strVal val="0-#ppt_w/2"/>
                                          </p:val>
                                        </p:tav>
                                        <p:tav tm="100000">
                                          <p:val>
                                            <p:strVal val="#ppt_x"/>
                                          </p:val>
                                        </p:tav>
                                      </p:tavLst>
                                    </p:anim>
                                    <p:anim calcmode="lin" valueType="num">
                                      <p:cBhvr additive="base">
                                        <p:cTn id="8" dur="75" fill="hold"/>
                                        <p:tgtEl>
                                          <p:spTgt spid="14336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iterate type="lt">
                                    <p:tmPct val="0"/>
                                  </p:iterate>
                                  <p:childTnLst>
                                    <p:set>
                                      <p:cBhvr>
                                        <p:cTn id="12" dur="1" fill="hold">
                                          <p:stCondLst>
                                            <p:cond delay="0"/>
                                          </p:stCondLst>
                                        </p:cTn>
                                        <p:tgtEl>
                                          <p:spTgt spid="143369"/>
                                        </p:tgtEl>
                                        <p:attrNameLst>
                                          <p:attrName>style.visibility</p:attrName>
                                        </p:attrNameLst>
                                      </p:cBhvr>
                                      <p:to>
                                        <p:strVal val="visible"/>
                                      </p:to>
                                    </p:set>
                                    <p:animEffect transition="in" filter="blinds(horizontal)">
                                      <p:cBhvr>
                                        <p:cTn id="13" dur="500"/>
                                        <p:tgtEl>
                                          <p:spTgt spid="14336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43366"/>
                                        </p:tgtEl>
                                        <p:attrNameLst>
                                          <p:attrName>style.visibility</p:attrName>
                                        </p:attrNameLst>
                                      </p:cBhvr>
                                      <p:to>
                                        <p:strVal val="visible"/>
                                      </p:to>
                                    </p:set>
                                    <p:anim calcmode="lin" valueType="num">
                                      <p:cBhvr additive="base">
                                        <p:cTn id="18" dur="500" fill="hold"/>
                                        <p:tgtEl>
                                          <p:spTgt spid="143366"/>
                                        </p:tgtEl>
                                        <p:attrNameLst>
                                          <p:attrName>ppt_x</p:attrName>
                                        </p:attrNameLst>
                                      </p:cBhvr>
                                      <p:tavLst>
                                        <p:tav tm="0">
                                          <p:val>
                                            <p:strVal val="0-#ppt_w/2"/>
                                          </p:val>
                                        </p:tav>
                                        <p:tav tm="100000">
                                          <p:val>
                                            <p:strVal val="#ppt_x"/>
                                          </p:val>
                                        </p:tav>
                                      </p:tavLst>
                                    </p:anim>
                                    <p:anim calcmode="lin" valueType="num">
                                      <p:cBhvr additive="base">
                                        <p:cTn id="19" dur="500" fill="hold"/>
                                        <p:tgtEl>
                                          <p:spTgt spid="14336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iterate type="lt">
                                    <p:tmPct val="100000"/>
                                  </p:iterate>
                                  <p:childTnLst>
                                    <p:set>
                                      <p:cBhvr>
                                        <p:cTn id="23" dur="1" fill="hold">
                                          <p:stCondLst>
                                            <p:cond delay="0"/>
                                          </p:stCondLst>
                                        </p:cTn>
                                        <p:tgtEl>
                                          <p:spTgt spid="143367"/>
                                        </p:tgtEl>
                                        <p:attrNameLst>
                                          <p:attrName>style.visibility</p:attrName>
                                        </p:attrNameLst>
                                      </p:cBhvr>
                                      <p:to>
                                        <p:strVal val="visible"/>
                                      </p:to>
                                    </p:set>
                                    <p:anim calcmode="lin" valueType="num">
                                      <p:cBhvr additive="base">
                                        <p:cTn id="24" dur="75" fill="hold"/>
                                        <p:tgtEl>
                                          <p:spTgt spid="143367"/>
                                        </p:tgtEl>
                                        <p:attrNameLst>
                                          <p:attrName>ppt_x</p:attrName>
                                        </p:attrNameLst>
                                      </p:cBhvr>
                                      <p:tavLst>
                                        <p:tav tm="0">
                                          <p:val>
                                            <p:strVal val="0-#ppt_w/2"/>
                                          </p:val>
                                        </p:tav>
                                        <p:tav tm="100000">
                                          <p:val>
                                            <p:strVal val="#ppt_x"/>
                                          </p:val>
                                        </p:tav>
                                      </p:tavLst>
                                    </p:anim>
                                    <p:anim calcmode="lin" valueType="num">
                                      <p:cBhvr additive="base">
                                        <p:cTn id="25" dur="75" fill="hold"/>
                                        <p:tgtEl>
                                          <p:spTgt spid="143367"/>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43368"/>
                                        </p:tgtEl>
                                        <p:attrNameLst>
                                          <p:attrName>style.visibility</p:attrName>
                                        </p:attrNameLst>
                                      </p:cBhvr>
                                      <p:to>
                                        <p:strVal val="visible"/>
                                      </p:to>
                                    </p:set>
                                    <p:anim calcmode="lin" valueType="num">
                                      <p:cBhvr additive="base">
                                        <p:cTn id="30" dur="500" fill="hold"/>
                                        <p:tgtEl>
                                          <p:spTgt spid="143368"/>
                                        </p:tgtEl>
                                        <p:attrNameLst>
                                          <p:attrName>ppt_x</p:attrName>
                                        </p:attrNameLst>
                                      </p:cBhvr>
                                      <p:tavLst>
                                        <p:tav tm="0">
                                          <p:val>
                                            <p:strVal val="0-#ppt_w/2"/>
                                          </p:val>
                                        </p:tav>
                                        <p:tav tm="100000">
                                          <p:val>
                                            <p:strVal val="#ppt_x"/>
                                          </p:val>
                                        </p:tav>
                                      </p:tavLst>
                                    </p:anim>
                                    <p:anim calcmode="lin" valueType="num">
                                      <p:cBhvr additive="base">
                                        <p:cTn id="31" dur="500" fill="hold"/>
                                        <p:tgtEl>
                                          <p:spTgt spid="143368"/>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7088"/>
                                        </p:tgtEl>
                                        <p:attrNameLst>
                                          <p:attrName>style.visibility</p:attrName>
                                        </p:attrNameLst>
                                      </p:cBhvr>
                                      <p:to>
                                        <p:strVal val="visible"/>
                                      </p:to>
                                    </p:set>
                                    <p:anim calcmode="lin" valueType="num">
                                      <p:cBhvr additive="base">
                                        <p:cTn id="36" dur="500" fill="hold"/>
                                        <p:tgtEl>
                                          <p:spTgt spid="87088"/>
                                        </p:tgtEl>
                                        <p:attrNameLst>
                                          <p:attrName>ppt_x</p:attrName>
                                        </p:attrNameLst>
                                      </p:cBhvr>
                                      <p:tavLst>
                                        <p:tav tm="0">
                                          <p:val>
                                            <p:strVal val="#ppt_x"/>
                                          </p:val>
                                        </p:tav>
                                        <p:tav tm="100000">
                                          <p:val>
                                            <p:strVal val="#ppt_x"/>
                                          </p:val>
                                        </p:tav>
                                      </p:tavLst>
                                    </p:anim>
                                    <p:anim calcmode="lin" valueType="num">
                                      <p:cBhvr additive="base">
                                        <p:cTn id="37" dur="500" fill="hold"/>
                                        <p:tgtEl>
                                          <p:spTgt spid="870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animBg="1" autoUpdateAnimBg="0"/>
      <p:bldP spid="143366" grpId="0" animBg="1" autoUpdateAnimBg="0"/>
      <p:bldP spid="143367" grpId="0" animBg="1" autoUpdateAnimBg="0"/>
      <p:bldP spid="143368" grpId="0" animBg="1" autoUpdateAnimBg="0"/>
      <p:bldP spid="143369" grpId="0" animBg="1"/>
      <p:bldP spid="8708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72" name="Picture 8"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4286250" cy="4133850"/>
          </a:xfrm>
          <a:prstGeom prst="rect">
            <a:avLst/>
          </a:prstGeom>
          <a:noFill/>
          <a:extLst>
            <a:ext uri="{909E8E84-426E-40DD-AFC4-6F175D3DCCD1}">
              <a14:hiddenFill xmlns:a14="http://schemas.microsoft.com/office/drawing/2010/main">
                <a:solidFill>
                  <a:srgbClr val="FFFFFF"/>
                </a:solidFill>
              </a14:hiddenFill>
            </a:ext>
          </a:extLst>
        </p:spPr>
      </p:pic>
      <p:sp>
        <p:nvSpPr>
          <p:cNvPr id="62473" name="Text Box 9"/>
          <p:cNvSpPr txBox="1">
            <a:spLocks noChangeArrowheads="1"/>
          </p:cNvSpPr>
          <p:nvPr/>
        </p:nvSpPr>
        <p:spPr bwMode="auto">
          <a:xfrm>
            <a:off x="1828800" y="228600"/>
            <a:ext cx="548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chemeClr val="accent2"/>
                </a:solidFill>
                <a:ea typeface="黑体" panose="02010609060101010101" pitchFamily="49" charset="-122"/>
              </a:rPr>
              <a:t>4</a:t>
            </a:r>
            <a:r>
              <a:rPr lang="zh-CN" altLang="en-US" sz="3200" b="1" dirty="0" smtClean="0">
                <a:solidFill>
                  <a:schemeClr val="accent2"/>
                </a:solidFill>
                <a:ea typeface="黑体" panose="02010609060101010101" pitchFamily="49" charset="-122"/>
              </a:rPr>
              <a:t>、酸雨</a:t>
            </a:r>
            <a:endParaRPr lang="zh-CN" altLang="en-US" sz="3200" b="1" dirty="0">
              <a:solidFill>
                <a:schemeClr val="accent2"/>
              </a:solidFill>
              <a:ea typeface="黑体" panose="02010609060101010101" pitchFamily="49" charset="-122"/>
            </a:endParaRPr>
          </a:p>
        </p:txBody>
      </p:sp>
      <p:pic>
        <p:nvPicPr>
          <p:cNvPr id="62474" name="Picture 10" descr="图片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447801"/>
            <a:ext cx="46482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8564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李四光"/>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1" y="1447800"/>
            <a:ext cx="3979863" cy="5130800"/>
          </a:xfrm>
          <a:prstGeom prst="rect">
            <a:avLst/>
          </a:prstGeom>
          <a:noFill/>
          <a:extLst>
            <a:ext uri="{909E8E84-426E-40DD-AFC4-6F175D3DCCD1}">
              <a14:hiddenFill xmlns:a14="http://schemas.microsoft.com/office/drawing/2010/main">
                <a:solidFill>
                  <a:srgbClr val="FFFFFF"/>
                </a:solidFill>
              </a14:hiddenFill>
            </a:ext>
          </a:extLst>
        </p:spPr>
      </p:pic>
      <p:sp>
        <p:nvSpPr>
          <p:cNvPr id="91139" name="Text Box 3"/>
          <p:cNvSpPr txBox="1">
            <a:spLocks noChangeArrowheads="1"/>
          </p:cNvSpPr>
          <p:nvPr/>
        </p:nvSpPr>
        <p:spPr bwMode="auto">
          <a:xfrm>
            <a:off x="468085" y="152400"/>
            <a:ext cx="107550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rgbClr val="0066FF"/>
                </a:solidFill>
              </a:rPr>
              <a:t>李四光运用力学对地壳运动及其与矿产分布的规律的研究，预测新华夏构造体系三个沉降带存有石油，后</a:t>
            </a:r>
            <a:r>
              <a:rPr lang="zh-CN" altLang="en-US" sz="2400" b="1" dirty="0">
                <a:solidFill>
                  <a:srgbClr val="FF0000"/>
                </a:solidFill>
              </a:rPr>
              <a:t>大庆油田、大港油田、胜利油田、华北油田</a:t>
            </a:r>
            <a:r>
              <a:rPr lang="zh-CN" altLang="en-US" sz="2400" b="1" dirty="0">
                <a:solidFill>
                  <a:srgbClr val="0066FF"/>
                </a:solidFill>
              </a:rPr>
              <a:t>等油田的发现证实其预测。摘掉了“中国贫油”的帽子 </a:t>
            </a:r>
          </a:p>
        </p:txBody>
      </p:sp>
    </p:spTree>
    <p:extLst>
      <p:ext uri="{BB962C8B-B14F-4D97-AF65-F5344CB8AC3E}">
        <p14:creationId xmlns:p14="http://schemas.microsoft.com/office/powerpoint/2010/main" val="52862324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zh-CN" altLang="zh-CN" smtClean="0"/>
          </a:p>
        </p:txBody>
      </p:sp>
      <p:sp>
        <p:nvSpPr>
          <p:cNvPr id="28675" name="Rectangle 3"/>
          <p:cNvSpPr>
            <a:spLocks noGrp="1" noChangeArrowheads="1"/>
          </p:cNvSpPr>
          <p:nvPr>
            <p:ph type="body" idx="1"/>
          </p:nvPr>
        </p:nvSpPr>
        <p:spPr/>
        <p:txBody>
          <a:bodyPr/>
          <a:lstStyle/>
          <a:p>
            <a:pPr eaLnBrk="1" hangingPunct="1"/>
            <a:endParaRPr lang="zh-CN" altLang="zh-CN" smtClean="0"/>
          </a:p>
        </p:txBody>
      </p:sp>
      <p:pic>
        <p:nvPicPr>
          <p:cNvPr id="28676" name="Picture 4" descr="632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6" y="46038"/>
            <a:ext cx="8988425" cy="681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9" name="Picture 5" descr="200610040041015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564" y="1285875"/>
            <a:ext cx="39528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24160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4389"/>
                                        </p:tgtEl>
                                        <p:attrNameLst>
                                          <p:attrName>style.visibility</p:attrName>
                                        </p:attrNameLst>
                                      </p:cBhvr>
                                      <p:to>
                                        <p:strVal val="visible"/>
                                      </p:to>
                                    </p:set>
                                    <p:animEffect transition="in" filter="blinds(horizontal)">
                                      <p:cBhvr>
                                        <p:cTn id="7" dur="500"/>
                                        <p:tgtEl>
                                          <p:spTgt spid="144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08a626ff036d82d32ba2e5ba2e6d7f9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8382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6"/>
          <p:cNvSpPr txBox="1">
            <a:spLocks noChangeArrowheads="1"/>
          </p:cNvSpPr>
          <p:nvPr/>
        </p:nvSpPr>
        <p:spPr bwMode="auto">
          <a:xfrm>
            <a:off x="2514600" y="457201"/>
            <a:ext cx="7086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4000" b="1">
                <a:solidFill>
                  <a:schemeClr val="accent2"/>
                </a:solidFill>
                <a:ea typeface="黑体" panose="02010609060101010101" pitchFamily="49" charset="-122"/>
              </a:rPr>
              <a:t>四川乐山大佛受酸雨侵蚀</a:t>
            </a:r>
          </a:p>
        </p:txBody>
      </p:sp>
    </p:spTree>
    <p:extLst>
      <p:ext uri="{BB962C8B-B14F-4D97-AF65-F5344CB8AC3E}">
        <p14:creationId xmlns:p14="http://schemas.microsoft.com/office/powerpoint/2010/main" val="1818808341"/>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Text Box 8">
            <a:hlinkClick r:id="rId2" action="ppaction://hlinksldjump" highlightClick="1"/>
          </p:cNvPr>
          <p:cNvSpPr txBox="1">
            <a:spLocks noChangeArrowheads="1"/>
          </p:cNvSpPr>
          <p:nvPr/>
        </p:nvSpPr>
        <p:spPr bwMode="auto">
          <a:xfrm>
            <a:off x="147458" y="1732906"/>
            <a:ext cx="561357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600" b="1" dirty="0" smtClean="0">
                <a:latin typeface="Times New Roman" panose="02020603050405020304" pitchFamily="18" charset="0"/>
              </a:rPr>
              <a:t>原因</a:t>
            </a:r>
            <a:r>
              <a:rPr kumimoji="1" lang="zh-CN" altLang="en-US" sz="3600" b="1" dirty="0">
                <a:latin typeface="Times New Roman" panose="02020603050405020304" pitchFamily="18" charset="0"/>
              </a:rPr>
              <a:t>：</a:t>
            </a:r>
          </a:p>
        </p:txBody>
      </p:sp>
      <p:sp>
        <p:nvSpPr>
          <p:cNvPr id="146441" name="Text Box 9"/>
          <p:cNvSpPr txBox="1">
            <a:spLocks noChangeArrowheads="1"/>
          </p:cNvSpPr>
          <p:nvPr/>
        </p:nvSpPr>
        <p:spPr bwMode="auto">
          <a:xfrm>
            <a:off x="1491085" y="1692166"/>
            <a:ext cx="77705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dirty="0">
                <a:latin typeface="Times New Roman" panose="02020603050405020304" pitchFamily="18" charset="0"/>
              </a:rPr>
              <a:t>——</a:t>
            </a:r>
            <a:r>
              <a:rPr kumimoji="1" lang="zh-CN" altLang="en-US" sz="2800" b="1" dirty="0">
                <a:latin typeface="Times New Roman" panose="02020603050405020304" pitchFamily="18" charset="0"/>
              </a:rPr>
              <a:t>燃烧煤、石油、天然气等，不断向大气中排放二氧化硫和氧化氮等酸性气体。</a:t>
            </a:r>
          </a:p>
        </p:txBody>
      </p:sp>
      <p:sp>
        <p:nvSpPr>
          <p:cNvPr id="30728" name="Text Box 10"/>
          <p:cNvSpPr txBox="1">
            <a:spLocks noChangeArrowheads="1"/>
          </p:cNvSpPr>
          <p:nvPr/>
        </p:nvSpPr>
        <p:spPr bwMode="auto">
          <a:xfrm>
            <a:off x="0" y="2926200"/>
            <a:ext cx="4706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smtClean="0">
                <a:latin typeface="Times New Roman" panose="02020603050405020304" pitchFamily="18" charset="0"/>
              </a:rPr>
              <a:t>危害</a:t>
            </a:r>
            <a:r>
              <a:rPr kumimoji="1" lang="zh-CN" altLang="en-US" sz="2800" b="1" dirty="0">
                <a:latin typeface="Times New Roman" panose="02020603050405020304" pitchFamily="18" charset="0"/>
              </a:rPr>
              <a:t>：</a:t>
            </a:r>
          </a:p>
        </p:txBody>
      </p:sp>
      <p:sp>
        <p:nvSpPr>
          <p:cNvPr id="146443" name="Text Box 11"/>
          <p:cNvSpPr txBox="1">
            <a:spLocks noChangeArrowheads="1"/>
          </p:cNvSpPr>
          <p:nvPr/>
        </p:nvSpPr>
        <p:spPr bwMode="auto">
          <a:xfrm>
            <a:off x="1282593" y="2983250"/>
            <a:ext cx="10506635" cy="160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65000"/>
              </a:lnSpc>
              <a:spcBef>
                <a:spcPct val="50000"/>
              </a:spcBef>
            </a:pPr>
            <a:r>
              <a:rPr kumimoji="1" lang="en-US" altLang="zh-CN" sz="2400" b="1" dirty="0">
                <a:solidFill>
                  <a:srgbClr val="0000FF"/>
                </a:solidFill>
                <a:latin typeface="Times New Roman" panose="02020603050405020304" pitchFamily="18" charset="0"/>
              </a:rPr>
              <a:t>1</a:t>
            </a:r>
            <a:r>
              <a:rPr kumimoji="1" lang="zh-CN" altLang="en-US" sz="2400" b="1" dirty="0">
                <a:solidFill>
                  <a:srgbClr val="0000FF"/>
                </a:solidFill>
                <a:latin typeface="Times New Roman" panose="02020603050405020304" pitchFamily="18" charset="0"/>
              </a:rPr>
              <a:t>）使河湖水酸化，影响鱼类生长繁殖，</a:t>
            </a:r>
            <a:r>
              <a:rPr kumimoji="1" lang="zh-CN" altLang="en-US" sz="2400" b="1" dirty="0" smtClean="0">
                <a:solidFill>
                  <a:srgbClr val="0000FF"/>
                </a:solidFill>
                <a:latin typeface="Times New Roman" panose="02020603050405020304" pitchFamily="18" charset="0"/>
              </a:rPr>
              <a:t>乃至死亡</a:t>
            </a:r>
            <a:r>
              <a:rPr kumimoji="1" lang="zh-CN" altLang="en-US" sz="2400" b="1" dirty="0">
                <a:solidFill>
                  <a:srgbClr val="0000FF"/>
                </a:solidFill>
                <a:latin typeface="Times New Roman" panose="02020603050405020304" pitchFamily="18" charset="0"/>
              </a:rPr>
              <a:t>；</a:t>
            </a:r>
          </a:p>
          <a:p>
            <a:pPr eaLnBrk="1" hangingPunct="1">
              <a:lnSpc>
                <a:spcPct val="65000"/>
              </a:lnSpc>
              <a:spcBef>
                <a:spcPct val="50000"/>
              </a:spcBef>
            </a:pPr>
            <a:r>
              <a:rPr kumimoji="1" lang="en-US" altLang="zh-CN" sz="2400" b="1" dirty="0">
                <a:solidFill>
                  <a:srgbClr val="0000FF"/>
                </a:solidFill>
                <a:latin typeface="Times New Roman" panose="02020603050405020304" pitchFamily="18" charset="0"/>
              </a:rPr>
              <a:t>2</a:t>
            </a:r>
            <a:r>
              <a:rPr kumimoji="1" lang="zh-CN" altLang="en-US" sz="2400" b="1" dirty="0">
                <a:solidFill>
                  <a:srgbClr val="0000FF"/>
                </a:solidFill>
                <a:latin typeface="Times New Roman" panose="02020603050405020304" pitchFamily="18" charset="0"/>
              </a:rPr>
              <a:t>）使土壤酸化，危害森林和农作物生长；</a:t>
            </a:r>
          </a:p>
          <a:p>
            <a:pPr eaLnBrk="1" hangingPunct="1">
              <a:lnSpc>
                <a:spcPct val="65000"/>
              </a:lnSpc>
              <a:spcBef>
                <a:spcPct val="50000"/>
              </a:spcBef>
            </a:pPr>
            <a:r>
              <a:rPr kumimoji="1" lang="en-US" altLang="zh-CN" sz="2400" b="1" dirty="0">
                <a:solidFill>
                  <a:srgbClr val="0000FF"/>
                </a:solidFill>
                <a:latin typeface="Times New Roman" panose="02020603050405020304" pitchFamily="18" charset="0"/>
              </a:rPr>
              <a:t>3</a:t>
            </a:r>
            <a:r>
              <a:rPr kumimoji="1" lang="zh-CN" altLang="en-US" sz="2400" b="1" dirty="0">
                <a:solidFill>
                  <a:srgbClr val="0000FF"/>
                </a:solidFill>
                <a:latin typeface="Times New Roman" panose="02020603050405020304" pitchFamily="18" charset="0"/>
              </a:rPr>
              <a:t>）腐蚀建筑物和文物古迹；</a:t>
            </a:r>
          </a:p>
          <a:p>
            <a:pPr eaLnBrk="1" hangingPunct="1">
              <a:lnSpc>
                <a:spcPct val="65000"/>
              </a:lnSpc>
              <a:spcBef>
                <a:spcPct val="50000"/>
              </a:spcBef>
            </a:pPr>
            <a:r>
              <a:rPr kumimoji="1" lang="en-US" altLang="zh-CN" sz="2400" b="1" dirty="0">
                <a:solidFill>
                  <a:srgbClr val="0000FF"/>
                </a:solidFill>
                <a:latin typeface="Times New Roman" panose="02020603050405020304" pitchFamily="18" charset="0"/>
              </a:rPr>
              <a:t>4</a:t>
            </a:r>
            <a:r>
              <a:rPr kumimoji="1" lang="zh-CN" altLang="en-US" sz="2400" b="1" dirty="0">
                <a:solidFill>
                  <a:srgbClr val="0000FF"/>
                </a:solidFill>
                <a:latin typeface="Times New Roman" panose="02020603050405020304" pitchFamily="18" charset="0"/>
              </a:rPr>
              <a:t>）危及人体健康。</a:t>
            </a:r>
          </a:p>
        </p:txBody>
      </p:sp>
      <p:sp>
        <p:nvSpPr>
          <p:cNvPr id="30730" name="Text Box 12"/>
          <p:cNvSpPr txBox="1">
            <a:spLocks noChangeArrowheads="1"/>
          </p:cNvSpPr>
          <p:nvPr/>
        </p:nvSpPr>
        <p:spPr bwMode="auto">
          <a:xfrm>
            <a:off x="0" y="5015926"/>
            <a:ext cx="4706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smtClean="0">
                <a:latin typeface="Times New Roman" panose="02020603050405020304" pitchFamily="18" charset="0"/>
              </a:rPr>
              <a:t>防治</a:t>
            </a:r>
            <a:r>
              <a:rPr kumimoji="1" lang="zh-CN" altLang="en-US" sz="2800" b="1" dirty="0">
                <a:latin typeface="Times New Roman" panose="02020603050405020304" pitchFamily="18" charset="0"/>
              </a:rPr>
              <a:t>：</a:t>
            </a:r>
          </a:p>
        </p:txBody>
      </p:sp>
      <p:sp>
        <p:nvSpPr>
          <p:cNvPr id="30733" name="Text Box 15"/>
          <p:cNvSpPr txBox="1">
            <a:spLocks noChangeArrowheads="1"/>
          </p:cNvSpPr>
          <p:nvPr/>
        </p:nvSpPr>
        <p:spPr bwMode="auto">
          <a:xfrm>
            <a:off x="147458" y="982371"/>
            <a:ext cx="339276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600" b="1" dirty="0" smtClean="0">
                <a:latin typeface="Times New Roman" panose="02020603050405020304" pitchFamily="18" charset="0"/>
              </a:rPr>
              <a:t>概念</a:t>
            </a:r>
            <a:r>
              <a:rPr kumimoji="1" lang="zh-CN" altLang="en-US" sz="3600" b="1" dirty="0">
                <a:latin typeface="Times New Roman" panose="02020603050405020304" pitchFamily="18" charset="0"/>
              </a:rPr>
              <a:t>：</a:t>
            </a:r>
          </a:p>
        </p:txBody>
      </p:sp>
      <p:sp>
        <p:nvSpPr>
          <p:cNvPr id="146448" name="Text Box 16"/>
          <p:cNvSpPr txBox="1">
            <a:spLocks noChangeArrowheads="1"/>
          </p:cNvSpPr>
          <p:nvPr/>
        </p:nvSpPr>
        <p:spPr bwMode="auto">
          <a:xfrm>
            <a:off x="1928861" y="921352"/>
            <a:ext cx="7332756"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dirty="0">
                <a:latin typeface="Times New Roman" panose="02020603050405020304" pitchFamily="18" charset="0"/>
              </a:rPr>
              <a:t>pH</a:t>
            </a:r>
            <a:r>
              <a:rPr kumimoji="1" lang="zh-CN" altLang="en-US" sz="3200" b="1" dirty="0">
                <a:latin typeface="Times New Roman" panose="02020603050405020304" pitchFamily="18" charset="0"/>
              </a:rPr>
              <a:t>值小于</a:t>
            </a:r>
            <a:r>
              <a:rPr kumimoji="1" lang="en-US" altLang="zh-CN" sz="3200" b="1" dirty="0">
                <a:latin typeface="Times New Roman" panose="02020603050405020304" pitchFamily="18" charset="0"/>
              </a:rPr>
              <a:t>5.6</a:t>
            </a:r>
            <a:r>
              <a:rPr kumimoji="1" lang="zh-CN" altLang="en-US" sz="3200" b="1" dirty="0">
                <a:latin typeface="Times New Roman" panose="02020603050405020304" pitchFamily="18" charset="0"/>
              </a:rPr>
              <a:t>的雨水。</a:t>
            </a:r>
          </a:p>
        </p:txBody>
      </p:sp>
      <p:sp>
        <p:nvSpPr>
          <p:cNvPr id="146449" name="AutoShape 17"/>
          <p:cNvSpPr>
            <a:spLocks noChangeArrowheads="1"/>
          </p:cNvSpPr>
          <p:nvPr/>
        </p:nvSpPr>
        <p:spPr bwMode="auto">
          <a:xfrm>
            <a:off x="9782735" y="152400"/>
            <a:ext cx="656665" cy="609600"/>
          </a:xfrm>
          <a:prstGeom prst="star5">
            <a:avLst/>
          </a:prstGeom>
          <a:solidFill>
            <a:srgbClr val="FF0000"/>
          </a:solidFill>
          <a:ln w="9525">
            <a:solidFill>
              <a:schemeClr val="tx1"/>
            </a:solidFill>
            <a:miter lim="800000"/>
            <a:headEnd/>
            <a:tailEnd/>
          </a:ln>
          <a:effectLst/>
        </p:spPr>
        <p:txBody>
          <a:bodyPr wrap="none" anchor="ctr"/>
          <a:lstStyle/>
          <a:p>
            <a:pPr>
              <a:defRPr/>
            </a:pPr>
            <a:endParaRPr lang="zh-CN" altLang="en-US">
              <a:latin typeface="Arial" charset="0"/>
            </a:endParaRPr>
          </a:p>
        </p:txBody>
      </p:sp>
      <p:sp>
        <p:nvSpPr>
          <p:cNvPr id="2" name="矩形 1"/>
          <p:cNvSpPr/>
          <p:nvPr/>
        </p:nvSpPr>
        <p:spPr>
          <a:xfrm>
            <a:off x="987488" y="4724423"/>
            <a:ext cx="10650071" cy="1938992"/>
          </a:xfrm>
          <a:prstGeom prst="rect">
            <a:avLst/>
          </a:prstGeom>
        </p:spPr>
        <p:txBody>
          <a:bodyPr wrap="square">
            <a:spAutoFit/>
          </a:bodyPr>
          <a:lstStyle/>
          <a:p>
            <a:pPr indent="393700" algn="just">
              <a:spcAft>
                <a:spcPts val="0"/>
              </a:spcAft>
            </a:pPr>
            <a:r>
              <a:rPr lang="zh-CN" altLang="zh-CN" sz="2400" b="1" kern="100" dirty="0">
                <a:solidFill>
                  <a:srgbClr val="0000FF"/>
                </a:solidFill>
                <a:latin typeface="Times New Roman" panose="02020603050405020304" pitchFamily="18" charset="0"/>
              </a:rPr>
              <a:t>①调整能源结构，开发利用新能源、清洁能源  </a:t>
            </a:r>
            <a:endParaRPr lang="en-US" altLang="zh-CN" sz="2400" b="1" kern="100" dirty="0">
              <a:solidFill>
                <a:srgbClr val="0000FF"/>
              </a:solidFill>
              <a:latin typeface="Times New Roman" panose="02020603050405020304" pitchFamily="18" charset="0"/>
            </a:endParaRPr>
          </a:p>
          <a:p>
            <a:pPr indent="393700" algn="just">
              <a:spcAft>
                <a:spcPts val="0"/>
              </a:spcAft>
            </a:pPr>
            <a:r>
              <a:rPr lang="zh-CN" altLang="zh-CN" sz="2400" b="1" kern="100" dirty="0" smtClean="0">
                <a:solidFill>
                  <a:srgbClr val="0000FF"/>
                </a:solidFill>
                <a:latin typeface="Times New Roman" panose="02020603050405020304" pitchFamily="18" charset="0"/>
              </a:rPr>
              <a:t>②</a:t>
            </a:r>
            <a:r>
              <a:rPr lang="en-US" altLang="zh-CN" sz="2400" b="1" kern="100" dirty="0" smtClean="0">
                <a:solidFill>
                  <a:srgbClr val="0000FF"/>
                </a:solidFill>
                <a:latin typeface="Times New Roman" panose="02020603050405020304" pitchFamily="18" charset="0"/>
              </a:rPr>
              <a:t> </a:t>
            </a:r>
            <a:r>
              <a:rPr lang="zh-CN" altLang="zh-CN" sz="2400" b="1" kern="100" dirty="0" smtClean="0">
                <a:solidFill>
                  <a:srgbClr val="0000FF"/>
                </a:solidFill>
                <a:latin typeface="Times New Roman" panose="02020603050405020304" pitchFamily="18" charset="0"/>
              </a:rPr>
              <a:t>调整</a:t>
            </a:r>
            <a:r>
              <a:rPr lang="zh-CN" altLang="zh-CN" sz="2400" b="1" kern="100" dirty="0">
                <a:solidFill>
                  <a:srgbClr val="0000FF"/>
                </a:solidFill>
                <a:latin typeface="Times New Roman" panose="02020603050405020304" pitchFamily="18" charset="0"/>
              </a:rPr>
              <a:t>工业布局（影响小、扩散快）、产业结构（重化比重降低）</a:t>
            </a:r>
            <a:endParaRPr lang="zh-CN" altLang="zh-CN" sz="2400" kern="100" dirty="0">
              <a:solidFill>
                <a:srgbClr val="0000FF"/>
              </a:solidFill>
              <a:latin typeface="Times New Roman" panose="02020603050405020304" pitchFamily="18" charset="0"/>
            </a:endParaRPr>
          </a:p>
          <a:p>
            <a:pPr indent="328295" algn="just"/>
            <a:r>
              <a:rPr lang="en-US" altLang="zh-CN" sz="2400" b="1" kern="100" dirty="0" smtClean="0">
                <a:solidFill>
                  <a:srgbClr val="0000FF"/>
                </a:solidFill>
                <a:latin typeface="Times New Roman" panose="02020603050405020304" pitchFamily="18" charset="0"/>
              </a:rPr>
              <a:t> </a:t>
            </a:r>
            <a:r>
              <a:rPr lang="zh-CN" altLang="zh-CN" sz="2400" b="1" kern="100" dirty="0" smtClean="0">
                <a:solidFill>
                  <a:srgbClr val="0000FF"/>
                </a:solidFill>
                <a:latin typeface="Times New Roman" panose="02020603050405020304" pitchFamily="18" charset="0"/>
              </a:rPr>
              <a:t>③提高</a:t>
            </a:r>
            <a:r>
              <a:rPr lang="zh-CN" altLang="zh-CN" sz="2400" b="1" kern="100" dirty="0">
                <a:solidFill>
                  <a:srgbClr val="0000FF"/>
                </a:solidFill>
                <a:latin typeface="Times New Roman" panose="02020603050405020304" pitchFamily="18" charset="0"/>
              </a:rPr>
              <a:t>能源利用率（节约资源、减排） </a:t>
            </a:r>
            <a:endParaRPr lang="en-US" altLang="zh-CN" sz="2400" b="1" kern="100" dirty="0" smtClean="0">
              <a:solidFill>
                <a:srgbClr val="0000FF"/>
              </a:solidFill>
              <a:latin typeface="Times New Roman" panose="02020603050405020304" pitchFamily="18" charset="0"/>
            </a:endParaRPr>
          </a:p>
          <a:p>
            <a:pPr indent="328295" algn="just"/>
            <a:r>
              <a:rPr lang="en-US" altLang="zh-CN" sz="2400" b="1" kern="100" dirty="0" smtClean="0">
                <a:solidFill>
                  <a:srgbClr val="0000FF"/>
                </a:solidFill>
                <a:latin typeface="Times New Roman" panose="02020603050405020304" pitchFamily="18" charset="0"/>
              </a:rPr>
              <a:t> </a:t>
            </a:r>
            <a:r>
              <a:rPr lang="zh-CN" altLang="zh-CN" sz="2400" b="1" kern="100" dirty="0" smtClean="0">
                <a:solidFill>
                  <a:srgbClr val="0000FF"/>
                </a:solidFill>
                <a:latin typeface="Times New Roman" panose="02020603050405020304" pitchFamily="18" charset="0"/>
              </a:rPr>
              <a:t>④发展</a:t>
            </a:r>
            <a:r>
              <a:rPr lang="zh-CN" altLang="zh-CN" sz="2400" b="1" kern="100" dirty="0">
                <a:solidFill>
                  <a:srgbClr val="0000FF"/>
                </a:solidFill>
                <a:latin typeface="Times New Roman" panose="02020603050405020304" pitchFamily="18" charset="0"/>
              </a:rPr>
              <a:t>洁净煤燃烧技术和煤炭脱硫</a:t>
            </a:r>
            <a:r>
              <a:rPr lang="zh-CN" altLang="zh-CN" sz="2400" b="1" kern="100" dirty="0" smtClean="0">
                <a:solidFill>
                  <a:srgbClr val="0000FF"/>
                </a:solidFill>
                <a:latin typeface="Times New Roman" panose="02020603050405020304" pitchFamily="18" charset="0"/>
              </a:rPr>
              <a:t>技术</a:t>
            </a:r>
            <a:r>
              <a:rPr lang="zh-CN" altLang="en-US" sz="2400" b="1" kern="100" dirty="0" smtClean="0">
                <a:solidFill>
                  <a:srgbClr val="0000FF"/>
                </a:solidFill>
                <a:latin typeface="Times New Roman" panose="02020603050405020304" pitchFamily="18" charset="0"/>
              </a:rPr>
              <a:t>，</a:t>
            </a:r>
            <a:r>
              <a:rPr lang="zh-CN" altLang="zh-CN" sz="2400" b="1" kern="100" dirty="0" smtClean="0">
                <a:solidFill>
                  <a:srgbClr val="0000FF"/>
                </a:solidFill>
                <a:latin typeface="Times New Roman" panose="02020603050405020304" pitchFamily="18" charset="0"/>
              </a:rPr>
              <a:t>加强</a:t>
            </a:r>
            <a:r>
              <a:rPr lang="zh-CN" altLang="zh-CN" sz="2400" b="1" kern="100" dirty="0">
                <a:solidFill>
                  <a:srgbClr val="0000FF"/>
                </a:solidFill>
                <a:latin typeface="Times New Roman" panose="02020603050405020304" pitchFamily="18" charset="0"/>
              </a:rPr>
              <a:t>废气中</a:t>
            </a:r>
            <a:r>
              <a:rPr lang="en-US" altLang="zh-CN" sz="2400" b="1" kern="100" dirty="0">
                <a:solidFill>
                  <a:srgbClr val="0000FF"/>
                </a:solidFill>
                <a:latin typeface="Times New Roman" panose="02020603050405020304" pitchFamily="18" charset="0"/>
              </a:rPr>
              <a:t>SO</a:t>
            </a:r>
            <a:r>
              <a:rPr lang="en-US" altLang="zh-CN" sz="2400" b="1" kern="100" baseline="-25000" dirty="0">
                <a:solidFill>
                  <a:srgbClr val="0000FF"/>
                </a:solidFill>
                <a:latin typeface="Times New Roman" panose="02020603050405020304" pitchFamily="18" charset="0"/>
              </a:rPr>
              <a:t>2</a:t>
            </a:r>
            <a:r>
              <a:rPr lang="zh-CN" altLang="zh-CN" sz="2400" b="1" kern="100" dirty="0">
                <a:solidFill>
                  <a:srgbClr val="0000FF"/>
                </a:solidFill>
                <a:latin typeface="Times New Roman" panose="02020603050405020304" pitchFamily="18" charset="0"/>
              </a:rPr>
              <a:t>的回收与利用</a:t>
            </a:r>
            <a:endParaRPr lang="zh-CN" altLang="zh-CN" sz="2400" kern="100" dirty="0">
              <a:solidFill>
                <a:srgbClr val="0000FF"/>
              </a:solidFill>
              <a:latin typeface="Times New Roman" panose="02020603050405020304" pitchFamily="18" charset="0"/>
            </a:endParaRPr>
          </a:p>
          <a:p>
            <a:pPr indent="328295" algn="just"/>
            <a:r>
              <a:rPr lang="en-US" altLang="zh-CN" sz="2400" b="1" kern="100" dirty="0" smtClean="0">
                <a:solidFill>
                  <a:srgbClr val="0000FF"/>
                </a:solidFill>
                <a:latin typeface="Times New Roman" panose="02020603050405020304" pitchFamily="18" charset="0"/>
              </a:rPr>
              <a:t> </a:t>
            </a:r>
            <a:r>
              <a:rPr lang="zh-CN" altLang="zh-CN" sz="2400" b="1" kern="100" dirty="0" smtClean="0">
                <a:solidFill>
                  <a:srgbClr val="0000FF"/>
                </a:solidFill>
                <a:latin typeface="Times New Roman" panose="02020603050405020304" pitchFamily="18" charset="0"/>
              </a:rPr>
              <a:t>⑤</a:t>
            </a:r>
            <a:r>
              <a:rPr lang="zh-CN" altLang="en-US" sz="2400" b="1" kern="100" dirty="0" smtClean="0">
                <a:solidFill>
                  <a:srgbClr val="0000FF"/>
                </a:solidFill>
                <a:latin typeface="Times New Roman" panose="02020603050405020304" pitchFamily="18" charset="0"/>
              </a:rPr>
              <a:t>循环</a:t>
            </a:r>
            <a:r>
              <a:rPr lang="zh-CN" altLang="en-US" sz="2400" b="1" kern="100" dirty="0">
                <a:solidFill>
                  <a:srgbClr val="0000FF"/>
                </a:solidFill>
                <a:latin typeface="Times New Roman" panose="02020603050405020304" pitchFamily="18" charset="0"/>
              </a:rPr>
              <a:t>经济，清洁</a:t>
            </a:r>
            <a:r>
              <a:rPr lang="zh-CN" altLang="en-US" sz="2400" b="1" kern="100" dirty="0" smtClean="0">
                <a:solidFill>
                  <a:srgbClr val="0000FF"/>
                </a:solidFill>
                <a:latin typeface="Times New Roman" panose="02020603050405020304" pitchFamily="18" charset="0"/>
              </a:rPr>
              <a:t>生产</a:t>
            </a:r>
            <a:endParaRPr lang="zh-CN" altLang="zh-CN" sz="2400" kern="100" dirty="0">
              <a:solidFill>
                <a:srgbClr val="0000FF"/>
              </a:solidFill>
              <a:latin typeface="Times New Roman" panose="02020603050405020304" pitchFamily="18" charset="0"/>
            </a:endParaRPr>
          </a:p>
        </p:txBody>
      </p:sp>
      <p:sp>
        <p:nvSpPr>
          <p:cNvPr id="13" name="Text Box 9"/>
          <p:cNvSpPr txBox="1">
            <a:spLocks noChangeArrowheads="1"/>
          </p:cNvSpPr>
          <p:nvPr/>
        </p:nvSpPr>
        <p:spPr bwMode="auto">
          <a:xfrm>
            <a:off x="381000" y="186325"/>
            <a:ext cx="5486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dirty="0" smtClean="0">
                <a:solidFill>
                  <a:schemeClr val="accent2"/>
                </a:solidFill>
                <a:ea typeface="黑体" panose="02010609060101010101" pitchFamily="49" charset="-122"/>
              </a:rPr>
              <a:t>4</a:t>
            </a:r>
            <a:r>
              <a:rPr lang="zh-CN" altLang="en-US" sz="3600" b="1" dirty="0" smtClean="0">
                <a:solidFill>
                  <a:schemeClr val="accent2"/>
                </a:solidFill>
                <a:ea typeface="黑体" panose="02010609060101010101" pitchFamily="49" charset="-122"/>
              </a:rPr>
              <a:t>、酸雨</a:t>
            </a:r>
            <a:endParaRPr lang="zh-CN" altLang="en-US" sz="3600" b="1" dirty="0">
              <a:solidFill>
                <a:schemeClr val="accent2"/>
              </a:solidFill>
              <a:ea typeface="黑体" panose="02010609060101010101" pitchFamily="49" charset="-122"/>
            </a:endParaRPr>
          </a:p>
        </p:txBody>
      </p:sp>
    </p:spTree>
    <p:extLst>
      <p:ext uri="{BB962C8B-B14F-4D97-AF65-F5344CB8AC3E}">
        <p14:creationId xmlns:p14="http://schemas.microsoft.com/office/powerpoint/2010/main" val="36788994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iterate type="lt">
                                    <p:tmPct val="100000"/>
                                  </p:iterate>
                                  <p:childTnLst>
                                    <p:set>
                                      <p:cBhvr>
                                        <p:cTn id="6" dur="1" fill="hold">
                                          <p:stCondLst>
                                            <p:cond delay="0"/>
                                          </p:stCondLst>
                                        </p:cTn>
                                        <p:tgtEl>
                                          <p:spTgt spid="146448"/>
                                        </p:tgtEl>
                                        <p:attrNameLst>
                                          <p:attrName>style.visibility</p:attrName>
                                        </p:attrNameLst>
                                      </p:cBhvr>
                                      <p:to>
                                        <p:strVal val="visible"/>
                                      </p:to>
                                    </p:set>
                                    <p:animEffect transition="in" filter="slide(fromTop)">
                                      <p:cBhvr>
                                        <p:cTn id="7" dur="75"/>
                                        <p:tgtEl>
                                          <p:spTgt spid="1464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grpId="0" nodeType="clickEffect">
                                  <p:stCondLst>
                                    <p:cond delay="0"/>
                                  </p:stCondLst>
                                  <p:iterate type="lt">
                                    <p:tmPct val="100000"/>
                                  </p:iterate>
                                  <p:childTnLst>
                                    <p:set>
                                      <p:cBhvr>
                                        <p:cTn id="11" dur="1" fill="hold">
                                          <p:stCondLst>
                                            <p:cond delay="0"/>
                                          </p:stCondLst>
                                        </p:cTn>
                                        <p:tgtEl>
                                          <p:spTgt spid="146441"/>
                                        </p:tgtEl>
                                        <p:attrNameLst>
                                          <p:attrName>style.visibility</p:attrName>
                                        </p:attrNameLst>
                                      </p:cBhvr>
                                      <p:to>
                                        <p:strVal val="visible"/>
                                      </p:to>
                                    </p:set>
                                    <p:anim calcmode="lin" valueType="num">
                                      <p:cBhvr>
                                        <p:cTn id="12" dur="75" fill="hold"/>
                                        <p:tgtEl>
                                          <p:spTgt spid="146441"/>
                                        </p:tgtEl>
                                        <p:attrNameLst>
                                          <p:attrName>ppt_x</p:attrName>
                                        </p:attrNameLst>
                                      </p:cBhvr>
                                      <p:tavLst>
                                        <p:tav tm="0">
                                          <p:val>
                                            <p:strVal val="#ppt_x"/>
                                          </p:val>
                                        </p:tav>
                                        <p:tav tm="100000">
                                          <p:val>
                                            <p:strVal val="#ppt_x"/>
                                          </p:val>
                                        </p:tav>
                                      </p:tavLst>
                                    </p:anim>
                                    <p:anim calcmode="lin" valueType="num">
                                      <p:cBhvr>
                                        <p:cTn id="13" dur="75" fill="hold"/>
                                        <p:tgtEl>
                                          <p:spTgt spid="146441"/>
                                        </p:tgtEl>
                                        <p:attrNameLst>
                                          <p:attrName>ppt_y</p:attrName>
                                        </p:attrNameLst>
                                      </p:cBhvr>
                                      <p:tavLst>
                                        <p:tav tm="0">
                                          <p:val>
                                            <p:strVal val="#ppt_y-#ppt_h/2"/>
                                          </p:val>
                                        </p:tav>
                                        <p:tav tm="100000">
                                          <p:val>
                                            <p:strVal val="#ppt_y"/>
                                          </p:val>
                                        </p:tav>
                                      </p:tavLst>
                                    </p:anim>
                                    <p:anim calcmode="lin" valueType="num">
                                      <p:cBhvr>
                                        <p:cTn id="14" dur="75" fill="hold"/>
                                        <p:tgtEl>
                                          <p:spTgt spid="146441"/>
                                        </p:tgtEl>
                                        <p:attrNameLst>
                                          <p:attrName>ppt_w</p:attrName>
                                        </p:attrNameLst>
                                      </p:cBhvr>
                                      <p:tavLst>
                                        <p:tav tm="0">
                                          <p:val>
                                            <p:strVal val="#ppt_w"/>
                                          </p:val>
                                        </p:tav>
                                        <p:tav tm="100000">
                                          <p:val>
                                            <p:strVal val="#ppt_w"/>
                                          </p:val>
                                        </p:tav>
                                      </p:tavLst>
                                    </p:anim>
                                    <p:anim calcmode="lin" valueType="num">
                                      <p:cBhvr>
                                        <p:cTn id="15" dur="75" fill="hold"/>
                                        <p:tgtEl>
                                          <p:spTgt spid="146441"/>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 fill="hold" grpId="0" nodeType="clickEffect">
                                  <p:stCondLst>
                                    <p:cond delay="0"/>
                                  </p:stCondLst>
                                  <p:iterate type="lt">
                                    <p:tmPct val="100000"/>
                                  </p:iterate>
                                  <p:childTnLst>
                                    <p:set>
                                      <p:cBhvr>
                                        <p:cTn id="19" dur="1" fill="hold">
                                          <p:stCondLst>
                                            <p:cond delay="0"/>
                                          </p:stCondLst>
                                        </p:cTn>
                                        <p:tgtEl>
                                          <p:spTgt spid="146443"/>
                                        </p:tgtEl>
                                        <p:attrNameLst>
                                          <p:attrName>style.visibility</p:attrName>
                                        </p:attrNameLst>
                                      </p:cBhvr>
                                      <p:to>
                                        <p:strVal val="visible"/>
                                      </p:to>
                                    </p:set>
                                    <p:anim calcmode="lin" valueType="num">
                                      <p:cBhvr>
                                        <p:cTn id="20" dur="75" fill="hold"/>
                                        <p:tgtEl>
                                          <p:spTgt spid="146443"/>
                                        </p:tgtEl>
                                        <p:attrNameLst>
                                          <p:attrName>ppt_x</p:attrName>
                                        </p:attrNameLst>
                                      </p:cBhvr>
                                      <p:tavLst>
                                        <p:tav tm="0">
                                          <p:val>
                                            <p:strVal val="#ppt_x"/>
                                          </p:val>
                                        </p:tav>
                                        <p:tav tm="100000">
                                          <p:val>
                                            <p:strVal val="#ppt_x"/>
                                          </p:val>
                                        </p:tav>
                                      </p:tavLst>
                                    </p:anim>
                                    <p:anim calcmode="lin" valueType="num">
                                      <p:cBhvr>
                                        <p:cTn id="21" dur="75" fill="hold"/>
                                        <p:tgtEl>
                                          <p:spTgt spid="146443"/>
                                        </p:tgtEl>
                                        <p:attrNameLst>
                                          <p:attrName>ppt_y</p:attrName>
                                        </p:attrNameLst>
                                      </p:cBhvr>
                                      <p:tavLst>
                                        <p:tav tm="0">
                                          <p:val>
                                            <p:strVal val="#ppt_y-#ppt_h/2"/>
                                          </p:val>
                                        </p:tav>
                                        <p:tav tm="100000">
                                          <p:val>
                                            <p:strVal val="#ppt_y"/>
                                          </p:val>
                                        </p:tav>
                                      </p:tavLst>
                                    </p:anim>
                                    <p:anim calcmode="lin" valueType="num">
                                      <p:cBhvr>
                                        <p:cTn id="22" dur="75" fill="hold"/>
                                        <p:tgtEl>
                                          <p:spTgt spid="146443"/>
                                        </p:tgtEl>
                                        <p:attrNameLst>
                                          <p:attrName>ppt_w</p:attrName>
                                        </p:attrNameLst>
                                      </p:cBhvr>
                                      <p:tavLst>
                                        <p:tav tm="0">
                                          <p:val>
                                            <p:strVal val="#ppt_w"/>
                                          </p:val>
                                        </p:tav>
                                        <p:tav tm="100000">
                                          <p:val>
                                            <p:strVal val="#ppt_w"/>
                                          </p:val>
                                        </p:tav>
                                      </p:tavLst>
                                    </p:anim>
                                    <p:anim calcmode="lin" valueType="num">
                                      <p:cBhvr>
                                        <p:cTn id="23" dur="75" fill="hold"/>
                                        <p:tgtEl>
                                          <p:spTgt spid="146443"/>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1" grpId="0" autoUpdateAnimBg="0"/>
      <p:bldP spid="146443" grpId="0" autoUpdateAnimBg="0"/>
      <p:bldP spid="146448" grpId="0" autoUpdateAnimBg="0"/>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a:xfrm>
            <a:off x="1524000" y="0"/>
            <a:ext cx="7200900" cy="647700"/>
          </a:xfrm>
          <a:prstGeom prst="rect">
            <a:avLst/>
          </a:prstGeom>
        </p:spPr>
        <p:txBody>
          <a:bodyPr vert="horz" wrap="square" lIns="0" tIns="0" rIns="0" bIns="0" anchor="b"/>
          <a:lstStyle/>
          <a:p>
            <a:pPr defTabSz="685800">
              <a:lnSpc>
                <a:spcPct val="90000"/>
              </a:lnSpc>
              <a:spcBef>
                <a:spcPct val="0"/>
              </a:spcBef>
              <a:defRPr/>
            </a:pPr>
            <a:r>
              <a:rPr lang="zh-CN" altLang="en-US" sz="3300" b="1" dirty="0" smtClean="0">
                <a:latin typeface="+mj-lt"/>
                <a:ea typeface="+mj-ea"/>
                <a:cs typeface="+mj-cs"/>
              </a:rPr>
              <a:t>（四）、</a:t>
            </a:r>
            <a:r>
              <a:rPr lang="zh-CN" altLang="en-US" sz="3300" b="1" dirty="0">
                <a:latin typeface="+mj-lt"/>
                <a:ea typeface="+mj-ea"/>
                <a:cs typeface="+mj-cs"/>
              </a:rPr>
              <a:t>噪音污染及其防治</a:t>
            </a:r>
          </a:p>
        </p:txBody>
      </p:sp>
      <p:graphicFrame>
        <p:nvGraphicFramePr>
          <p:cNvPr id="3" name="图示 2"/>
          <p:cNvGraphicFramePr/>
          <p:nvPr>
            <p:extLst>
              <p:ext uri="{D42A27DB-BD31-4B8C-83A1-F6EECF244321}">
                <p14:modId xmlns:p14="http://schemas.microsoft.com/office/powerpoint/2010/main" val="1675537542"/>
              </p:ext>
            </p:extLst>
          </p:nvPr>
        </p:nvGraphicFramePr>
        <p:xfrm>
          <a:off x="1738282" y="1397000"/>
          <a:ext cx="842968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671889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604795773"/>
              </p:ext>
            </p:extLst>
          </p:nvPr>
        </p:nvGraphicFramePr>
        <p:xfrm>
          <a:off x="946349" y="266680"/>
          <a:ext cx="9242680" cy="5786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117809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descr="http://5b0988e595225.cdn.sohucs.com/images/20190906/f821c0934c07453dace0adef32c2413a.jpeg"/>
          <p:cNvPicPr>
            <a:picLocks noChangeAspect="1" noChangeArrowheads="1"/>
          </p:cNvPicPr>
          <p:nvPr/>
        </p:nvPicPr>
        <p:blipFill>
          <a:blip r:embed="rId2"/>
          <a:srcRect/>
          <a:stretch>
            <a:fillRect/>
          </a:stretch>
        </p:blipFill>
        <p:spPr bwMode="auto">
          <a:xfrm>
            <a:off x="1524001" y="90486"/>
            <a:ext cx="4486275" cy="3124201"/>
          </a:xfrm>
          <a:prstGeom prst="rect">
            <a:avLst/>
          </a:prstGeom>
          <a:noFill/>
        </p:spPr>
      </p:pic>
      <p:pic>
        <p:nvPicPr>
          <p:cNvPr id="220164" name="Picture 4" descr="http://5b0988e595225.cdn.sohucs.com/images/20190906/135403f075ef4e58a5051de39e7855cf.jpeg"/>
          <p:cNvPicPr>
            <a:picLocks noChangeAspect="1" noChangeArrowheads="1"/>
          </p:cNvPicPr>
          <p:nvPr/>
        </p:nvPicPr>
        <p:blipFill>
          <a:blip r:embed="rId3"/>
          <a:srcRect/>
          <a:stretch>
            <a:fillRect/>
          </a:stretch>
        </p:blipFill>
        <p:spPr bwMode="auto">
          <a:xfrm>
            <a:off x="6167438" y="0"/>
            <a:ext cx="4500562" cy="3268390"/>
          </a:xfrm>
          <a:prstGeom prst="rect">
            <a:avLst/>
          </a:prstGeom>
          <a:noFill/>
        </p:spPr>
      </p:pic>
      <p:pic>
        <p:nvPicPr>
          <p:cNvPr id="220166" name="Picture 6" descr="http://5b0988e595225.cdn.sohucs.com/images/20190906/4e96ffe02f8e473d96ab5d16c61994e0.jpeg"/>
          <p:cNvPicPr>
            <a:picLocks noChangeAspect="1" noChangeArrowheads="1"/>
          </p:cNvPicPr>
          <p:nvPr/>
        </p:nvPicPr>
        <p:blipFill>
          <a:blip r:embed="rId4"/>
          <a:srcRect/>
          <a:stretch>
            <a:fillRect/>
          </a:stretch>
        </p:blipFill>
        <p:spPr bwMode="auto">
          <a:xfrm>
            <a:off x="1524000" y="3357562"/>
            <a:ext cx="4643438" cy="3500438"/>
          </a:xfrm>
          <a:prstGeom prst="rect">
            <a:avLst/>
          </a:prstGeom>
          <a:noFill/>
        </p:spPr>
      </p:pic>
      <p:pic>
        <p:nvPicPr>
          <p:cNvPr id="220168" name="Picture 8" descr="http://5b0988e595225.cdn.sohucs.com/images/20190906/63fd7141368749169d913d079fbafa25.jpeg"/>
          <p:cNvPicPr>
            <a:picLocks noChangeAspect="1" noChangeArrowheads="1"/>
          </p:cNvPicPr>
          <p:nvPr/>
        </p:nvPicPr>
        <p:blipFill>
          <a:blip r:embed="rId5"/>
          <a:srcRect/>
          <a:stretch>
            <a:fillRect/>
          </a:stretch>
        </p:blipFill>
        <p:spPr bwMode="auto">
          <a:xfrm>
            <a:off x="6238876" y="3348212"/>
            <a:ext cx="4429124" cy="3509788"/>
          </a:xfrm>
          <a:prstGeom prst="rect">
            <a:avLst/>
          </a:prstGeom>
          <a:noFill/>
        </p:spPr>
      </p:pic>
    </p:spTree>
    <p:extLst>
      <p:ext uri="{BB962C8B-B14F-4D97-AF65-F5344CB8AC3E}">
        <p14:creationId xmlns:p14="http://schemas.microsoft.com/office/powerpoint/2010/main" val="7781754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127484248"/>
              </p:ext>
            </p:extLst>
          </p:nvPr>
        </p:nvGraphicFramePr>
        <p:xfrm>
          <a:off x="544287" y="1000110"/>
          <a:ext cx="11299370" cy="5145953"/>
        </p:xfrm>
        <a:graphic>
          <a:graphicData uri="http://schemas.openxmlformats.org/drawingml/2006/table">
            <a:tbl>
              <a:tblPr/>
              <a:tblGrid>
                <a:gridCol w="1129937"/>
                <a:gridCol w="10169433"/>
              </a:tblGrid>
              <a:tr h="2073725">
                <a:tc>
                  <a:txBody>
                    <a:bodyPr/>
                    <a:lstStyle/>
                    <a:p>
                      <a:pPr algn="just">
                        <a:spcAft>
                          <a:spcPts val="0"/>
                        </a:spcAft>
                      </a:pPr>
                      <a:r>
                        <a:rPr lang="zh-CN" altLang="en-US" sz="2600" b="1" kern="100" dirty="0" smtClean="0">
                          <a:latin typeface="华文中宋" pitchFamily="2" charset="-122"/>
                          <a:ea typeface="华文中宋" pitchFamily="2" charset="-122"/>
                          <a:cs typeface="Times New Roman"/>
                        </a:rPr>
                        <a:t>产生原因</a:t>
                      </a:r>
                      <a:endParaRPr lang="en-US" sz="2600" b="1" kern="100" dirty="0">
                        <a:latin typeface="华文中宋" pitchFamily="2" charset="-122"/>
                        <a:ea typeface="华文中宋" pitchFamily="2" charset="-122"/>
                        <a:cs typeface="Times New Roman"/>
                      </a:endParaRPr>
                    </a:p>
                  </a:txBody>
                  <a:tcPr marL="67985" marR="679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2600" b="1" kern="1200" dirty="0" smtClean="0">
                          <a:solidFill>
                            <a:srgbClr val="FF0000"/>
                          </a:solidFill>
                          <a:latin typeface="华文中宋" pitchFamily="2" charset="-122"/>
                          <a:ea typeface="华文中宋" pitchFamily="2" charset="-122"/>
                          <a:cs typeface="+mn-cs"/>
                        </a:rPr>
                        <a:t>即从污染源分析</a:t>
                      </a:r>
                      <a:r>
                        <a:rPr lang="zh-CN" altLang="en-US" sz="2600" b="1" kern="1200" dirty="0" smtClean="0">
                          <a:solidFill>
                            <a:srgbClr val="FF0000"/>
                          </a:solidFill>
                          <a:latin typeface="华文中宋" pitchFamily="2" charset="-122"/>
                          <a:ea typeface="华文中宋" pitchFamily="2" charset="-122"/>
                          <a:cs typeface="+mn-cs"/>
                        </a:rPr>
                        <a:t>：</a:t>
                      </a:r>
                      <a:r>
                        <a:rPr lang="zh-CN" altLang="zh-CN" sz="2600" b="1" kern="1200" dirty="0" smtClean="0">
                          <a:solidFill>
                            <a:schemeClr val="tx1"/>
                          </a:solidFill>
                          <a:latin typeface="华文中宋" pitchFamily="2" charset="-122"/>
                          <a:ea typeface="华文中宋" pitchFamily="2" charset="-122"/>
                          <a:cs typeface="+mn-cs"/>
                        </a:rPr>
                        <a:t>大量使用农药、化肥；长期使用污水灌溉；工业及生活污水任意排放以及生产生活中的固体废弃物在土壤上任意堆放，使其中的有毒有害物质进入土壤，使土壤性状发生改变。</a:t>
                      </a:r>
                    </a:p>
                  </a:txBody>
                  <a:tcPr marL="67985" marR="679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16669">
                <a:tc>
                  <a:txBody>
                    <a:bodyPr/>
                    <a:lstStyle/>
                    <a:p>
                      <a:pPr algn="just">
                        <a:spcAft>
                          <a:spcPts val="0"/>
                        </a:spcAft>
                      </a:pPr>
                      <a:r>
                        <a:rPr lang="zh-CN" altLang="en-US" sz="2600" b="1" kern="100" dirty="0" smtClean="0">
                          <a:latin typeface="华文中宋" pitchFamily="2" charset="-122"/>
                          <a:ea typeface="华文中宋" pitchFamily="2" charset="-122"/>
                          <a:cs typeface="Times New Roman"/>
                        </a:rPr>
                        <a:t>危害</a:t>
                      </a:r>
                      <a:endParaRPr lang="en-US" sz="2600" b="1" kern="100" dirty="0">
                        <a:latin typeface="华文中宋" pitchFamily="2" charset="-122"/>
                        <a:ea typeface="华文中宋" pitchFamily="2" charset="-122"/>
                        <a:cs typeface="Times New Roman"/>
                      </a:endParaRPr>
                    </a:p>
                  </a:txBody>
                  <a:tcPr marL="67985" marR="679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CN" altLang="en-US" sz="2600" b="1" i="0" kern="1200" dirty="0" smtClean="0">
                          <a:solidFill>
                            <a:schemeClr val="tx1"/>
                          </a:solidFill>
                          <a:latin typeface="华文中宋" pitchFamily="2" charset="-122"/>
                          <a:ea typeface="华文中宋" pitchFamily="2" charset="-122"/>
                          <a:cs typeface="+mn-cs"/>
                        </a:rPr>
                        <a:t>土壤性状改变，生产力下降，导致</a:t>
                      </a:r>
                      <a:r>
                        <a:rPr lang="zh-CN" altLang="en-US" sz="2600" b="1" i="0" kern="1200" dirty="0" smtClean="0">
                          <a:solidFill>
                            <a:srgbClr val="FF0000"/>
                          </a:solidFill>
                          <a:latin typeface="华文中宋" pitchFamily="2" charset="-122"/>
                          <a:ea typeface="华文中宋" pitchFamily="2" charset="-122"/>
                          <a:cs typeface="+mn-cs"/>
                        </a:rPr>
                        <a:t>农作物</a:t>
                      </a:r>
                      <a:r>
                        <a:rPr lang="zh-CN" altLang="en-US" sz="2600" b="1" i="0" kern="1200" dirty="0" smtClean="0">
                          <a:solidFill>
                            <a:schemeClr val="tx1"/>
                          </a:solidFill>
                          <a:latin typeface="华文中宋" pitchFamily="2" charset="-122"/>
                          <a:ea typeface="华文中宋" pitchFamily="2" charset="-122"/>
                          <a:cs typeface="+mn-cs"/>
                        </a:rPr>
                        <a:t>减产和农产品品质降低；污染地下</a:t>
                      </a:r>
                      <a:r>
                        <a:rPr lang="zh-CN" altLang="en-US" sz="2600" b="1" i="0" kern="1200" dirty="0" smtClean="0">
                          <a:solidFill>
                            <a:srgbClr val="FF0000"/>
                          </a:solidFill>
                          <a:latin typeface="华文中宋" pitchFamily="2" charset="-122"/>
                          <a:ea typeface="华文中宋" pitchFamily="2" charset="-122"/>
                          <a:cs typeface="+mn-cs"/>
                        </a:rPr>
                        <a:t>水</a:t>
                      </a:r>
                      <a:r>
                        <a:rPr lang="zh-CN" altLang="en-US" sz="2600" b="1" i="0" kern="1200" dirty="0" smtClean="0">
                          <a:solidFill>
                            <a:schemeClr val="tx1"/>
                          </a:solidFill>
                          <a:latin typeface="华文中宋" pitchFamily="2" charset="-122"/>
                          <a:ea typeface="华文中宋" pitchFamily="2" charset="-122"/>
                          <a:cs typeface="+mn-cs"/>
                        </a:rPr>
                        <a:t>和地表水；危害</a:t>
                      </a:r>
                      <a:r>
                        <a:rPr lang="zh-CN" altLang="en-US" sz="2600" b="1" i="0" kern="1200" dirty="0" smtClean="0">
                          <a:solidFill>
                            <a:srgbClr val="FF0000"/>
                          </a:solidFill>
                          <a:latin typeface="华文中宋" pitchFamily="2" charset="-122"/>
                          <a:ea typeface="华文中宋" pitchFamily="2" charset="-122"/>
                          <a:cs typeface="+mn-cs"/>
                        </a:rPr>
                        <a:t>人体</a:t>
                      </a:r>
                      <a:r>
                        <a:rPr lang="zh-CN" altLang="en-US" sz="2600" b="1" i="0" kern="1200" dirty="0" smtClean="0">
                          <a:solidFill>
                            <a:schemeClr val="tx1"/>
                          </a:solidFill>
                          <a:latin typeface="华文中宋" pitchFamily="2" charset="-122"/>
                          <a:ea typeface="华文中宋" pitchFamily="2" charset="-122"/>
                          <a:cs typeface="+mn-cs"/>
                        </a:rPr>
                        <a:t>健康等。</a:t>
                      </a:r>
                    </a:p>
                    <a:p>
                      <a:pPr marL="0" marR="0" indent="0" algn="just" defTabSz="914400" rtl="0" eaLnBrk="1" fontAlgn="auto" latinLnBrk="0" hangingPunct="1">
                        <a:lnSpc>
                          <a:spcPct val="100000"/>
                        </a:lnSpc>
                        <a:spcBef>
                          <a:spcPts val="0"/>
                        </a:spcBef>
                        <a:spcAft>
                          <a:spcPts val="0"/>
                        </a:spcAft>
                        <a:buClrTx/>
                        <a:buSzTx/>
                        <a:buFontTx/>
                        <a:buNone/>
                        <a:tabLst/>
                        <a:defRPr/>
                      </a:pPr>
                      <a:endParaRPr lang="zh-CN" altLang="zh-CN" sz="2600" b="1" kern="1200" dirty="0" smtClean="0">
                        <a:solidFill>
                          <a:schemeClr val="tx1"/>
                        </a:solidFill>
                        <a:latin typeface="华文中宋" pitchFamily="2" charset="-122"/>
                        <a:ea typeface="华文中宋" pitchFamily="2" charset="-122"/>
                        <a:cs typeface="+mn-cs"/>
                      </a:endParaRPr>
                    </a:p>
                  </a:txBody>
                  <a:tcPr marL="67985" marR="679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55559">
                <a:tc>
                  <a:txBody>
                    <a:bodyPr/>
                    <a:lstStyle/>
                    <a:p>
                      <a:pPr algn="just">
                        <a:spcAft>
                          <a:spcPts val="0"/>
                        </a:spcAft>
                      </a:pPr>
                      <a:r>
                        <a:rPr lang="zh-CN" altLang="en-US" sz="2600" b="1" kern="100" dirty="0" smtClean="0">
                          <a:latin typeface="华文中宋" pitchFamily="2" charset="-122"/>
                          <a:ea typeface="华文中宋" pitchFamily="2" charset="-122"/>
                          <a:cs typeface="Times New Roman"/>
                        </a:rPr>
                        <a:t>治理措施</a:t>
                      </a:r>
                      <a:endParaRPr lang="en-US" sz="2600" b="1" kern="100" dirty="0">
                        <a:latin typeface="华文中宋" pitchFamily="2" charset="-122"/>
                        <a:ea typeface="华文中宋" pitchFamily="2" charset="-122"/>
                        <a:cs typeface="Times New Roman"/>
                      </a:endParaRPr>
                    </a:p>
                  </a:txBody>
                  <a:tcPr marL="67985" marR="679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2600" b="1" kern="1200" dirty="0" smtClean="0">
                          <a:solidFill>
                            <a:srgbClr val="FF0000"/>
                          </a:solidFill>
                          <a:latin typeface="华文中宋" pitchFamily="2" charset="-122"/>
                          <a:ea typeface="华文中宋" pitchFamily="2" charset="-122"/>
                          <a:cs typeface="+mn-cs"/>
                        </a:rPr>
                        <a:t>控制污染源：</a:t>
                      </a:r>
                      <a:r>
                        <a:rPr lang="zh-CN" altLang="zh-CN" sz="2600" b="1" kern="1200" dirty="0" smtClean="0">
                          <a:solidFill>
                            <a:schemeClr val="tx1"/>
                          </a:solidFill>
                          <a:latin typeface="华文中宋" pitchFamily="2" charset="-122"/>
                          <a:ea typeface="华文中宋" pitchFamily="2" charset="-122"/>
                          <a:cs typeface="+mn-cs"/>
                        </a:rPr>
                        <a:t>发展生态农业，增施有机肥，少用农药化肥；实施污染达标排放；科学灌溉；合理规划垃圾堆放场；</a:t>
                      </a:r>
                      <a:endParaRPr lang="en-US" altLang="zh-CN" sz="2600" b="1" kern="1200" dirty="0" smtClean="0">
                        <a:solidFill>
                          <a:schemeClr val="tx1"/>
                        </a:solidFill>
                        <a:latin typeface="华文中宋" pitchFamily="2" charset="-122"/>
                        <a:ea typeface="华文中宋"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2600" b="1" kern="1200" dirty="0" smtClean="0">
                          <a:solidFill>
                            <a:srgbClr val="FF0000"/>
                          </a:solidFill>
                          <a:latin typeface="华文中宋" pitchFamily="2" charset="-122"/>
                          <a:ea typeface="华文中宋" pitchFamily="2" charset="-122"/>
                          <a:cs typeface="+mn-cs"/>
                        </a:rPr>
                        <a:t>技术措施：</a:t>
                      </a:r>
                      <a:r>
                        <a:rPr lang="zh-CN" altLang="zh-CN" sz="2600" b="1" kern="1200" dirty="0" smtClean="0">
                          <a:solidFill>
                            <a:schemeClr val="tx1"/>
                          </a:solidFill>
                          <a:latin typeface="华文中宋" pitchFamily="2" charset="-122"/>
                          <a:ea typeface="华文中宋" pitchFamily="2" charset="-122"/>
                          <a:cs typeface="+mn-cs"/>
                        </a:rPr>
                        <a:t>深耕改土；发展生物降解技术，如蚯蚓。</a:t>
                      </a:r>
                    </a:p>
                  </a:txBody>
                  <a:tcPr marL="67985" marR="679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Rectangle 2"/>
          <p:cNvSpPr txBox="1">
            <a:spLocks/>
          </p:cNvSpPr>
          <p:nvPr/>
        </p:nvSpPr>
        <p:spPr>
          <a:xfrm>
            <a:off x="1524000" y="0"/>
            <a:ext cx="7200900" cy="647700"/>
          </a:xfrm>
          <a:prstGeom prst="rect">
            <a:avLst/>
          </a:prstGeom>
        </p:spPr>
        <p:txBody>
          <a:bodyPr vert="horz" wrap="square" lIns="0" tIns="0" rIns="0" bIns="0" anchor="b"/>
          <a:lstStyle/>
          <a:p>
            <a:pPr defTabSz="685800">
              <a:lnSpc>
                <a:spcPct val="90000"/>
              </a:lnSpc>
              <a:spcBef>
                <a:spcPct val="0"/>
              </a:spcBef>
              <a:defRPr/>
            </a:pPr>
            <a:r>
              <a:rPr lang="zh-CN" altLang="en-US" sz="3300" b="1" dirty="0" smtClean="0">
                <a:latin typeface="+mj-lt"/>
                <a:ea typeface="+mj-ea"/>
                <a:cs typeface="+mj-cs"/>
              </a:rPr>
              <a:t>（五）、</a:t>
            </a:r>
            <a:r>
              <a:rPr lang="zh-CN" altLang="en-US" sz="3300" b="1" dirty="0">
                <a:latin typeface="+mj-lt"/>
                <a:ea typeface="+mj-ea"/>
                <a:cs typeface="+mj-cs"/>
              </a:rPr>
              <a:t>土壤污染及其防治</a:t>
            </a:r>
          </a:p>
        </p:txBody>
      </p:sp>
    </p:spTree>
    <p:extLst>
      <p:ext uri="{BB962C8B-B14F-4D97-AF65-F5344CB8AC3E}">
        <p14:creationId xmlns:p14="http://schemas.microsoft.com/office/powerpoint/2010/main" val="16706897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5C7AF2-CA9E-4DA2-9EAF-06A10A30A555}" type="slidenum">
              <a:rPr lang="en-US" altLang="zh-CN" sz="1200">
                <a:solidFill>
                  <a:srgbClr val="898989"/>
                </a:solidFill>
              </a:rPr>
              <a:pPr algn="r" eaLnBrk="1" hangingPunct="1"/>
              <a:t>157</a:t>
            </a:fld>
            <a:endParaRPr lang="en-US" altLang="zh-CN" sz="1200">
              <a:solidFill>
                <a:srgbClr val="898989"/>
              </a:solidFill>
            </a:endParaRPr>
          </a:p>
        </p:txBody>
      </p:sp>
      <p:sp>
        <p:nvSpPr>
          <p:cNvPr id="48131" name="Text Box 11"/>
          <p:cNvSpPr txBox="1">
            <a:spLocks noChangeArrowheads="1"/>
          </p:cNvSpPr>
          <p:nvPr/>
        </p:nvSpPr>
        <p:spPr bwMode="auto">
          <a:xfrm>
            <a:off x="1738313" y="285751"/>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000FF"/>
                </a:solidFill>
              </a:rPr>
              <a:t>分析环境问题的一般步骤</a:t>
            </a:r>
          </a:p>
        </p:txBody>
      </p:sp>
      <p:sp>
        <p:nvSpPr>
          <p:cNvPr id="48132" name="Text Box 6"/>
          <p:cNvSpPr txBox="1">
            <a:spLocks noChangeArrowheads="1"/>
          </p:cNvSpPr>
          <p:nvPr/>
        </p:nvSpPr>
        <p:spPr bwMode="auto">
          <a:xfrm>
            <a:off x="1881188" y="2500313"/>
            <a:ext cx="8610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．分析成因</a:t>
            </a:r>
          </a:p>
          <a:p>
            <a:pPr eaLnBrk="1" hangingPunct="1"/>
            <a:r>
              <a:rPr lang="zh-CN" altLang="en-US" sz="2400" b="1">
                <a:latin typeface="黑体" panose="02010609060101010101" pitchFamily="49" charset="-122"/>
                <a:ea typeface="黑体" panose="02010609060101010101" pitchFamily="49" charset="-122"/>
              </a:rPr>
              <a:t>成因一般包括</a:t>
            </a:r>
            <a:r>
              <a:rPr lang="zh-CN" altLang="en-US" sz="2400" b="1">
                <a:solidFill>
                  <a:srgbClr val="CC0000"/>
                </a:solidFill>
                <a:latin typeface="黑体" panose="02010609060101010101" pitchFamily="49" charset="-122"/>
                <a:ea typeface="黑体" panose="02010609060101010101" pitchFamily="49" charset="-122"/>
              </a:rPr>
              <a:t>自然原因</a:t>
            </a:r>
            <a:r>
              <a:rPr lang="zh-CN" altLang="en-US" sz="2400" b="1">
                <a:latin typeface="黑体" panose="02010609060101010101" pitchFamily="49" charset="-122"/>
                <a:ea typeface="黑体" panose="02010609060101010101" pitchFamily="49" charset="-122"/>
              </a:rPr>
              <a:t>和</a:t>
            </a:r>
            <a:r>
              <a:rPr lang="zh-CN" altLang="en-US" sz="2400" b="1">
                <a:solidFill>
                  <a:srgbClr val="CC0000"/>
                </a:solidFill>
                <a:latin typeface="黑体" panose="02010609060101010101" pitchFamily="49" charset="-122"/>
                <a:ea typeface="黑体" panose="02010609060101010101" pitchFamily="49" charset="-122"/>
              </a:rPr>
              <a:t>人为原因</a:t>
            </a:r>
            <a:r>
              <a:rPr lang="zh-CN" altLang="en-US" sz="2400" b="1">
                <a:latin typeface="黑体" panose="02010609060101010101" pitchFamily="49" charset="-122"/>
                <a:ea typeface="黑体" panose="02010609060101010101" pitchFamily="49" charset="-122"/>
              </a:rPr>
              <a:t>两方面，目前的环境问题主要是人为原因造成的。</a:t>
            </a:r>
          </a:p>
          <a:p>
            <a:pPr eaLnBrk="1" hangingPunct="1"/>
            <a:r>
              <a:rPr lang="zh-CN" altLang="en-US" sz="2400" b="1">
                <a:latin typeface="黑体" panose="02010609060101010101" pitchFamily="49" charset="-122"/>
                <a:ea typeface="黑体" panose="02010609060101010101" pitchFamily="49" charset="-122"/>
              </a:rPr>
              <a:t>分析自然原因时应注意以下几个方面：</a:t>
            </a:r>
          </a:p>
        </p:txBody>
      </p:sp>
      <p:sp>
        <p:nvSpPr>
          <p:cNvPr id="48133" name="Text Box 69"/>
          <p:cNvSpPr txBox="1">
            <a:spLocks noChangeArrowheads="1"/>
          </p:cNvSpPr>
          <p:nvPr/>
        </p:nvSpPr>
        <p:spPr bwMode="auto">
          <a:xfrm>
            <a:off x="1809750" y="4214813"/>
            <a:ext cx="8610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0000"/>
                </a:solidFill>
                <a:latin typeface="黑体" panose="02010609060101010101" pitchFamily="49" charset="-122"/>
                <a:ea typeface="黑体" panose="02010609060101010101" pitchFamily="49" charset="-122"/>
              </a:rPr>
              <a:t>①</a:t>
            </a:r>
            <a:r>
              <a:rPr lang="zh-CN" altLang="en-US" sz="2400" b="1">
                <a:solidFill>
                  <a:srgbClr val="FF0000"/>
                </a:solidFill>
                <a:latin typeface="黑体" panose="02010609060101010101" pitchFamily="49" charset="-122"/>
                <a:ea typeface="黑体" panose="02010609060101010101" pitchFamily="49" charset="-122"/>
              </a:rPr>
              <a:t>地形条件</a:t>
            </a:r>
            <a:r>
              <a:rPr lang="zh-CN" altLang="en-US" sz="2400" b="1">
                <a:latin typeface="黑体" panose="02010609060101010101" pitchFamily="49" charset="-122"/>
                <a:ea typeface="黑体" panose="02010609060101010101" pitchFamily="49" charset="-122"/>
              </a:rPr>
              <a:t>：封闭低洼的地形使污染物不易向外扩散，容易产生大气污染和酸雨。</a:t>
            </a:r>
          </a:p>
          <a:p>
            <a:pPr eaLnBrk="1" hangingPunct="1"/>
            <a:r>
              <a:rPr lang="zh-CN" altLang="en-US" sz="2400" b="1">
                <a:solidFill>
                  <a:srgbClr val="FF0000"/>
                </a:solidFill>
                <a:latin typeface="黑体" panose="02010609060101010101" pitchFamily="49" charset="-122"/>
                <a:ea typeface="黑体" panose="02010609060101010101" pitchFamily="49" charset="-122"/>
              </a:rPr>
              <a:t>②逆温天气</a:t>
            </a:r>
            <a:r>
              <a:rPr lang="zh-CN" altLang="en-US" sz="2400" b="1">
                <a:latin typeface="黑体" panose="02010609060101010101" pitchFamily="49" charset="-122"/>
                <a:ea typeface="黑体" panose="02010609060101010101" pitchFamily="49" charset="-122"/>
              </a:rPr>
              <a:t>：空气的垂直运动受阻，使污染物停留在地面附近，加剧了大气污染。</a:t>
            </a:r>
          </a:p>
          <a:p>
            <a:pPr eaLnBrk="1" hangingPunct="1"/>
            <a:r>
              <a:rPr lang="zh-CN" altLang="en-US" sz="2400" b="1">
                <a:solidFill>
                  <a:srgbClr val="FF0000"/>
                </a:solidFill>
                <a:latin typeface="黑体" panose="02010609060101010101" pitchFamily="49" charset="-122"/>
                <a:ea typeface="黑体" panose="02010609060101010101" pitchFamily="49" charset="-122"/>
              </a:rPr>
              <a:t>③水域条件</a:t>
            </a:r>
            <a:r>
              <a:rPr lang="zh-CN" altLang="en-US" sz="2400" b="1">
                <a:latin typeface="黑体" panose="02010609060101010101" pitchFamily="49" charset="-122"/>
                <a:ea typeface="黑体" panose="02010609060101010101" pitchFamily="49" charset="-122"/>
              </a:rPr>
              <a:t>：相对封闭的水域，缓慢的流速，使水体更新速度减慢，降低了水体的自净能力，容易引起水体污染。</a:t>
            </a:r>
          </a:p>
        </p:txBody>
      </p:sp>
      <p:sp>
        <p:nvSpPr>
          <p:cNvPr id="48134" name="矩形 6"/>
          <p:cNvSpPr>
            <a:spLocks noChangeArrowheads="1"/>
          </p:cNvSpPr>
          <p:nvPr/>
        </p:nvSpPr>
        <p:spPr bwMode="auto">
          <a:xfrm>
            <a:off x="1738314" y="857250"/>
            <a:ext cx="87153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黑体" panose="02010609060101010101" pitchFamily="49" charset="-122"/>
                <a:ea typeface="黑体" panose="02010609060101010101" pitchFamily="49" charset="-122"/>
              </a:rPr>
              <a:t>1</a:t>
            </a:r>
            <a:r>
              <a:rPr lang="zh-CN" altLang="en-US" sz="2400" b="1">
                <a:latin typeface="黑体" panose="02010609060101010101" pitchFamily="49" charset="-122"/>
                <a:ea typeface="黑体" panose="02010609060101010101" pitchFamily="49" charset="-122"/>
              </a:rPr>
              <a:t>．分析环境问题的类型、表现和分布</a:t>
            </a:r>
          </a:p>
          <a:p>
            <a:pPr eaLnBrk="1" hangingPunct="1"/>
            <a:r>
              <a:rPr lang="zh-CN" altLang="en-US" sz="2400" b="1">
                <a:latin typeface="黑体" panose="02010609060101010101" pitchFamily="49" charset="-122"/>
                <a:ea typeface="黑体" panose="02010609060101010101" pitchFamily="49" charset="-122"/>
              </a:rPr>
              <a:t>首先应从题目所给图、表、文字等资料入手，判断出该环境问题是什么，是属于</a:t>
            </a:r>
            <a:r>
              <a:rPr lang="zh-CN" altLang="en-US" sz="2400" b="1">
                <a:solidFill>
                  <a:srgbClr val="FF0000"/>
                </a:solidFill>
                <a:latin typeface="黑体" panose="02010609060101010101" pitchFamily="49" charset="-122"/>
                <a:ea typeface="黑体" panose="02010609060101010101" pitchFamily="49" charset="-122"/>
              </a:rPr>
              <a:t>生态破坏</a:t>
            </a:r>
            <a:r>
              <a:rPr lang="zh-CN" altLang="en-US" sz="2400" b="1">
                <a:latin typeface="黑体" panose="02010609060101010101" pitchFamily="49" charset="-122"/>
                <a:ea typeface="黑体" panose="02010609060101010101" pitchFamily="49" charset="-122"/>
              </a:rPr>
              <a:t>还是</a:t>
            </a:r>
            <a:r>
              <a:rPr lang="zh-CN" altLang="en-US" sz="2400" b="1">
                <a:solidFill>
                  <a:srgbClr val="FF0000"/>
                </a:solidFill>
                <a:latin typeface="黑体" panose="02010609060101010101" pitchFamily="49" charset="-122"/>
                <a:ea typeface="黑体" panose="02010609060101010101" pitchFamily="49" charset="-122"/>
              </a:rPr>
              <a:t>环境污染</a:t>
            </a:r>
            <a:r>
              <a:rPr lang="zh-CN" altLang="en-US" sz="2400" b="1">
                <a:latin typeface="黑体" panose="02010609060101010101" pitchFamily="49" charset="-122"/>
                <a:ea typeface="黑体" panose="02010609060101010101" pitchFamily="49" charset="-122"/>
              </a:rPr>
              <a:t>，从而结合相关知识分析判断该环境问题的特征以及在其他区域的分布等。</a:t>
            </a:r>
          </a:p>
        </p:txBody>
      </p:sp>
    </p:spTree>
    <p:extLst>
      <p:ext uri="{BB962C8B-B14F-4D97-AF65-F5344CB8AC3E}">
        <p14:creationId xmlns:p14="http://schemas.microsoft.com/office/powerpoint/2010/main" val="305464946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CC28885-1792-4922-BA23-2AF3D2D7F715}" type="slidenum">
              <a:rPr lang="en-US" altLang="zh-CN" sz="1200">
                <a:solidFill>
                  <a:srgbClr val="898989"/>
                </a:solidFill>
              </a:rPr>
              <a:pPr algn="r" eaLnBrk="1" hangingPunct="1"/>
              <a:t>158</a:t>
            </a:fld>
            <a:endParaRPr lang="en-US" altLang="zh-CN" sz="1200">
              <a:solidFill>
                <a:srgbClr val="898989"/>
              </a:solidFill>
            </a:endParaRPr>
          </a:p>
        </p:txBody>
      </p:sp>
      <p:sp>
        <p:nvSpPr>
          <p:cNvPr id="234498" name="Text Box 2"/>
          <p:cNvSpPr txBox="1">
            <a:spLocks noChangeArrowheads="1"/>
          </p:cNvSpPr>
          <p:nvPr/>
        </p:nvSpPr>
        <p:spPr bwMode="auto">
          <a:xfrm>
            <a:off x="1524000" y="214314"/>
            <a:ext cx="891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．分析后果与危害</a:t>
            </a:r>
          </a:p>
          <a:p>
            <a:pPr eaLnBrk="1" hangingPunct="1"/>
            <a:r>
              <a:rPr lang="zh-CN" altLang="en-US" sz="2400" b="1">
                <a:latin typeface="黑体" panose="02010609060101010101" pitchFamily="49" charset="-122"/>
                <a:ea typeface="黑体" panose="02010609060101010101" pitchFamily="49" charset="-122"/>
              </a:rPr>
              <a:t>主要是指对自然环境和人类社会带来的影响</a:t>
            </a:r>
          </a:p>
        </p:txBody>
      </p:sp>
      <p:sp>
        <p:nvSpPr>
          <p:cNvPr id="4" name="Text Box 2"/>
          <p:cNvSpPr txBox="1">
            <a:spLocks noChangeArrowheads="1"/>
          </p:cNvSpPr>
          <p:nvPr/>
        </p:nvSpPr>
        <p:spPr bwMode="auto">
          <a:xfrm>
            <a:off x="1524000" y="1285875"/>
            <a:ext cx="8610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黑体" panose="02010609060101010101" pitchFamily="49" charset="-122"/>
                <a:ea typeface="黑体" panose="02010609060101010101" pitchFamily="49" charset="-122"/>
              </a:rPr>
              <a:t>4</a:t>
            </a:r>
            <a:r>
              <a:rPr lang="zh-CN" altLang="en-US" sz="2400" b="1">
                <a:latin typeface="黑体" panose="02010609060101010101" pitchFamily="49" charset="-122"/>
                <a:ea typeface="黑体" panose="02010609060101010101" pitchFamily="49" charset="-122"/>
              </a:rPr>
              <a:t>．提出解决问题的措施和建议</a:t>
            </a:r>
          </a:p>
          <a:p>
            <a:pPr eaLnBrk="1" hangingPunct="1"/>
            <a:r>
              <a:rPr lang="zh-CN" altLang="en-US" sz="2400" b="1">
                <a:latin typeface="黑体" panose="02010609060101010101" pitchFamily="49" charset="-122"/>
                <a:ea typeface="黑体" panose="02010609060101010101" pitchFamily="49" charset="-122"/>
              </a:rPr>
              <a:t>一般可从</a:t>
            </a:r>
            <a:r>
              <a:rPr lang="zh-CN" altLang="en-US" sz="2400" b="1">
                <a:solidFill>
                  <a:srgbClr val="FF0000"/>
                </a:solidFill>
                <a:latin typeface="黑体" panose="02010609060101010101" pitchFamily="49" charset="-122"/>
                <a:ea typeface="黑体" panose="02010609060101010101" pitchFamily="49" charset="-122"/>
              </a:rPr>
              <a:t>政策、法规性措施，工程、技术类措施，宣传、教育类措施、生物措施</a:t>
            </a:r>
            <a:r>
              <a:rPr lang="zh-CN" altLang="en-US" sz="2400" b="1">
                <a:latin typeface="黑体" panose="02010609060101010101" pitchFamily="49" charset="-122"/>
                <a:ea typeface="黑体" panose="02010609060101010101" pitchFamily="49" charset="-122"/>
              </a:rPr>
              <a:t>等不同的方面进行分析。</a:t>
            </a:r>
          </a:p>
          <a:p>
            <a:pPr eaLnBrk="1" hangingPunct="1"/>
            <a:endParaRPr lang="zh-CN" altLang="en-US" sz="2400" b="1">
              <a:latin typeface="黑体" panose="02010609060101010101" pitchFamily="49" charset="-122"/>
              <a:ea typeface="黑体" panose="02010609060101010101" pitchFamily="49" charset="-122"/>
            </a:endParaRPr>
          </a:p>
          <a:p>
            <a:pPr eaLnBrk="1" hangingPunct="1"/>
            <a:r>
              <a:rPr lang="en-US" altLang="zh-CN" sz="2400" b="1">
                <a:latin typeface="黑体" panose="02010609060101010101" pitchFamily="49" charset="-122"/>
                <a:ea typeface="黑体" panose="02010609060101010101" pitchFamily="49" charset="-122"/>
              </a:rPr>
              <a:t>(1)</a:t>
            </a:r>
            <a:r>
              <a:rPr lang="zh-CN" altLang="en-US" sz="2400" b="1">
                <a:latin typeface="黑体" panose="02010609060101010101" pitchFamily="49" charset="-122"/>
                <a:ea typeface="黑体" panose="02010609060101010101" pitchFamily="49" charset="-122"/>
              </a:rPr>
              <a:t>污染问题：根本措施在于</a:t>
            </a:r>
            <a:r>
              <a:rPr lang="zh-CN" altLang="en-US" sz="2400" b="1">
                <a:solidFill>
                  <a:srgbClr val="0070C0"/>
                </a:solidFill>
                <a:latin typeface="黑体" panose="02010609060101010101" pitchFamily="49" charset="-122"/>
                <a:ea typeface="黑体" panose="02010609060101010101" pitchFamily="49" charset="-122"/>
              </a:rPr>
              <a:t>减少污染物排放</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可通过提高利用率、净化处理后排放、使用环保原料和燃料等达到目的</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，同时加强绿化，以增强环境自净能力；对于全球性问题还需加强国际合作等。</a:t>
            </a:r>
          </a:p>
        </p:txBody>
      </p:sp>
      <p:sp>
        <p:nvSpPr>
          <p:cNvPr id="6" name="Text Box 2"/>
          <p:cNvSpPr txBox="1">
            <a:spLocks noChangeArrowheads="1"/>
          </p:cNvSpPr>
          <p:nvPr/>
        </p:nvSpPr>
        <p:spPr bwMode="auto">
          <a:xfrm>
            <a:off x="1524000" y="4357689"/>
            <a:ext cx="8929688"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latin typeface="黑体" panose="02010609060101010101" pitchFamily="49" charset="-122"/>
              <a:ea typeface="黑体" panose="02010609060101010101" pitchFamily="49" charset="-122"/>
            </a:endParaRPr>
          </a:p>
          <a:p>
            <a:pPr eaLnBrk="1" hangingPunct="1"/>
            <a:r>
              <a:rPr lang="en-US" altLang="zh-CN" sz="2400" b="1">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生态破坏问题：</a:t>
            </a:r>
            <a:r>
              <a:rPr lang="zh-CN" altLang="en-US" sz="2400" b="1">
                <a:solidFill>
                  <a:srgbClr val="0070C0"/>
                </a:solidFill>
                <a:latin typeface="黑体" panose="02010609060101010101" pitchFamily="49" charset="-122"/>
                <a:ea typeface="黑体" panose="02010609060101010101" pitchFamily="49" charset="-122"/>
              </a:rPr>
              <a:t>治本在于恢复生态</a:t>
            </a:r>
            <a:r>
              <a:rPr lang="zh-CN" altLang="en-US" sz="2400" b="1">
                <a:latin typeface="黑体" panose="02010609060101010101" pitchFamily="49" charset="-122"/>
                <a:ea typeface="黑体" panose="02010609060101010101" pitchFamily="49" charset="-122"/>
              </a:rPr>
              <a:t>，因此首先要改变和停止不合理的人类活动，其次通过恢复植被、水域等增强环境的平衡调节功能。</a:t>
            </a:r>
          </a:p>
          <a:p>
            <a:pPr eaLnBrk="1" hangingPunct="1"/>
            <a:endParaRPr lang="zh-CN" altLang="en-US" sz="2400" b="1">
              <a:latin typeface="黑体" panose="02010609060101010101" pitchFamily="49" charset="-122"/>
              <a:ea typeface="黑体" panose="02010609060101010101" pitchFamily="49" charset="-122"/>
            </a:endParaRPr>
          </a:p>
          <a:p>
            <a:pPr eaLnBrk="1" hangingPunct="1"/>
            <a:r>
              <a:rPr lang="en-US" altLang="zh-CN" sz="2400" b="1">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资源问题：</a:t>
            </a:r>
            <a:r>
              <a:rPr lang="zh-CN" altLang="en-US" sz="2400" b="1">
                <a:solidFill>
                  <a:srgbClr val="0070C0"/>
                </a:solidFill>
                <a:latin typeface="黑体" panose="02010609060101010101" pitchFamily="49" charset="-122"/>
                <a:ea typeface="黑体" panose="02010609060101010101" pitchFamily="49" charset="-122"/>
              </a:rPr>
              <a:t>要从</a:t>
            </a:r>
            <a:r>
              <a:rPr lang="zh-CN" altLang="en-US" sz="2400" b="1">
                <a:solidFill>
                  <a:srgbClr val="0070C0"/>
                </a:solidFill>
                <a:ea typeface="黑体" panose="02010609060101010101" pitchFamily="49" charset="-122"/>
              </a:rPr>
              <a:t>“</a:t>
            </a:r>
            <a:r>
              <a:rPr lang="zh-CN" altLang="en-US" sz="2400" b="1">
                <a:solidFill>
                  <a:srgbClr val="0070C0"/>
                </a:solidFill>
                <a:latin typeface="黑体" panose="02010609060101010101" pitchFamily="49" charset="-122"/>
                <a:ea typeface="黑体" panose="02010609060101010101" pitchFamily="49" charset="-122"/>
              </a:rPr>
              <a:t>开源</a:t>
            </a:r>
            <a:r>
              <a:rPr lang="zh-CN" altLang="en-US" sz="2400" b="1">
                <a:solidFill>
                  <a:srgbClr val="0070C0"/>
                </a:solidFill>
                <a:ea typeface="黑体" panose="02010609060101010101" pitchFamily="49" charset="-122"/>
              </a:rPr>
              <a:t>”</a:t>
            </a:r>
            <a:r>
              <a:rPr lang="zh-CN" altLang="en-US" sz="2400" b="1">
                <a:latin typeface="黑体" panose="02010609060101010101" pitchFamily="49" charset="-122"/>
                <a:ea typeface="黑体" panose="02010609060101010101" pitchFamily="49" charset="-122"/>
              </a:rPr>
              <a:t>和</a:t>
            </a:r>
            <a:r>
              <a:rPr lang="zh-CN" altLang="en-US" sz="2400" b="1">
                <a:solidFill>
                  <a:srgbClr val="0070C0"/>
                </a:solidFill>
                <a:ea typeface="黑体" panose="02010609060101010101" pitchFamily="49" charset="-122"/>
              </a:rPr>
              <a:t>“</a:t>
            </a:r>
            <a:r>
              <a:rPr lang="zh-CN" altLang="en-US" sz="2400" b="1">
                <a:solidFill>
                  <a:srgbClr val="0070C0"/>
                </a:solidFill>
                <a:latin typeface="黑体" panose="02010609060101010101" pitchFamily="49" charset="-122"/>
                <a:ea typeface="黑体" panose="02010609060101010101" pitchFamily="49" charset="-122"/>
              </a:rPr>
              <a:t>节流</a:t>
            </a:r>
            <a:r>
              <a:rPr lang="zh-CN" altLang="en-US" sz="2400" b="1">
                <a:solidFill>
                  <a:srgbClr val="0070C0"/>
                </a:solidFill>
                <a:ea typeface="黑体" panose="02010609060101010101" pitchFamily="49" charset="-122"/>
              </a:rPr>
              <a:t>”</a:t>
            </a:r>
            <a:r>
              <a:rPr lang="zh-CN" altLang="en-US" sz="2400" b="1">
                <a:latin typeface="黑体" panose="02010609060101010101" pitchFamily="49" charset="-122"/>
                <a:ea typeface="黑体" panose="02010609060101010101" pitchFamily="49" charset="-122"/>
              </a:rPr>
              <a:t>两方面入手。 </a:t>
            </a:r>
          </a:p>
        </p:txBody>
      </p:sp>
    </p:spTree>
    <p:extLst>
      <p:ext uri="{BB962C8B-B14F-4D97-AF65-F5344CB8AC3E}">
        <p14:creationId xmlns:p14="http://schemas.microsoft.com/office/powerpoint/2010/main" val="4103584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blinds(horizontal)">
                                      <p:cBhvr>
                                        <p:cTn id="7" dur="500"/>
                                        <p:tgtEl>
                                          <p:spTgt spid="234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500"/>
                                        <p:tgtEl>
                                          <p:spTgt spid="4">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blinds(horizontal)">
                                      <p:cBhvr>
                                        <p:cTn id="25" dur="500"/>
                                        <p:tgtEl>
                                          <p:spTgt spid="6">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blinds(horizontal)">
                                      <p:cBhvr>
                                        <p:cTn id="3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ChangeArrowheads="1"/>
          </p:cNvSpPr>
          <p:nvPr/>
        </p:nvSpPr>
        <p:spPr bwMode="auto">
          <a:xfrm>
            <a:off x="359229" y="116632"/>
            <a:ext cx="10308771" cy="409342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eaLnBrk="0" fontAlgn="ctr" hangingPunct="0">
              <a:defRPr/>
            </a:pPr>
            <a:r>
              <a:rPr lang="en-US" altLang="zh-CN" sz="2600" b="1" dirty="0">
                <a:latin typeface="华文中宋" pitchFamily="2" charset="-122"/>
                <a:ea typeface="华文中宋" pitchFamily="2" charset="-122"/>
                <a:cs typeface="Calibri" pitchFamily="34" charset="0"/>
              </a:rPr>
              <a:t>【</a:t>
            </a:r>
            <a:r>
              <a:rPr lang="zh-CN" altLang="en-US" sz="2600" b="1" dirty="0">
                <a:latin typeface="华文中宋" pitchFamily="2" charset="-122"/>
                <a:ea typeface="华文中宋" pitchFamily="2" charset="-122"/>
                <a:cs typeface="Calibri" pitchFamily="34" charset="0"/>
              </a:rPr>
              <a:t>典型例题</a:t>
            </a:r>
            <a:r>
              <a:rPr lang="en-US" altLang="zh-CN" sz="2600" b="1" dirty="0">
                <a:latin typeface="华文中宋" pitchFamily="2" charset="-122"/>
                <a:ea typeface="华文中宋" pitchFamily="2" charset="-122"/>
                <a:cs typeface="Calibri" pitchFamily="34" charset="0"/>
              </a:rPr>
              <a:t>】6</a:t>
            </a:r>
            <a:r>
              <a:rPr lang="zh-CN" altLang="en-US" sz="2600" b="1" dirty="0">
                <a:latin typeface="华文中宋" pitchFamily="2" charset="-122"/>
                <a:ea typeface="华文中宋" pitchFamily="2" charset="-122"/>
                <a:cs typeface="Calibri" pitchFamily="34" charset="0"/>
              </a:rPr>
              <a:t>．</a:t>
            </a:r>
            <a:r>
              <a:rPr lang="zh-CN" altLang="en-US" sz="2600" b="1" dirty="0">
                <a:latin typeface="华文中宋" pitchFamily="2" charset="-122"/>
                <a:ea typeface="华文中宋" pitchFamily="2" charset="-122"/>
              </a:rPr>
              <a:t>咸潮是一种天然水文现象。当入海河流水量不足，海水倒灌，咸淡水混合造成河道水体变咸，即形成咸潮。读长三角布局区域图，回答：</a:t>
            </a:r>
          </a:p>
          <a:p>
            <a:pPr eaLnBrk="0" fontAlgn="ctr" hangingPunct="0">
              <a:defRPr/>
            </a:pPr>
            <a:r>
              <a:rPr lang="zh-CN" altLang="en-US" sz="2600" b="1" dirty="0">
                <a:latin typeface="华文中宋" pitchFamily="2" charset="-122"/>
                <a:ea typeface="华文中宋" pitchFamily="2" charset="-122"/>
              </a:rPr>
              <a:t>（</a:t>
            </a:r>
            <a:r>
              <a:rPr lang="en-US" altLang="zh-CN" sz="2600" b="1" dirty="0">
                <a:latin typeface="华文中宋" pitchFamily="2" charset="-122"/>
                <a:ea typeface="华文中宋" pitchFamily="2" charset="-122"/>
              </a:rPr>
              <a:t>1</a:t>
            </a:r>
            <a:r>
              <a:rPr lang="zh-CN" altLang="en-US" sz="2600" b="1" dirty="0">
                <a:latin typeface="华文中宋" pitchFamily="2" charset="-122"/>
                <a:ea typeface="华文中宋" pitchFamily="2" charset="-122"/>
              </a:rPr>
              <a:t>）推测该区域咸潮最可能发生的季节，并说出咸潮可能引发的环境问题。（</a:t>
            </a:r>
            <a:r>
              <a:rPr lang="en-US" altLang="zh-CN" sz="2600" b="1" dirty="0">
                <a:latin typeface="华文中宋" pitchFamily="2" charset="-122"/>
                <a:ea typeface="华文中宋" pitchFamily="2" charset="-122"/>
              </a:rPr>
              <a:t>6</a:t>
            </a:r>
            <a:r>
              <a:rPr lang="zh-CN" altLang="en-US" sz="2600" b="1" dirty="0">
                <a:latin typeface="华文中宋" pitchFamily="2" charset="-122"/>
                <a:ea typeface="华文中宋" pitchFamily="2" charset="-122"/>
              </a:rPr>
              <a:t>分）</a:t>
            </a:r>
          </a:p>
          <a:p>
            <a:pPr eaLnBrk="0" fontAlgn="ctr" hangingPunct="0">
              <a:defRPr/>
            </a:pPr>
            <a:endParaRPr lang="en-US" altLang="zh-CN" sz="2600" b="1" dirty="0">
              <a:latin typeface="华文中宋" pitchFamily="2" charset="-122"/>
              <a:ea typeface="华文中宋" pitchFamily="2" charset="-122"/>
            </a:endParaRPr>
          </a:p>
          <a:p>
            <a:pPr eaLnBrk="0" fontAlgn="ctr" hangingPunct="0">
              <a:defRPr/>
            </a:pPr>
            <a:endParaRPr lang="en-US" altLang="zh-CN" sz="2600" b="1" dirty="0">
              <a:latin typeface="华文中宋" pitchFamily="2" charset="-122"/>
              <a:ea typeface="华文中宋" pitchFamily="2" charset="-122"/>
            </a:endParaRPr>
          </a:p>
          <a:p>
            <a:pPr eaLnBrk="0" fontAlgn="ctr" hangingPunct="0">
              <a:defRPr/>
            </a:pPr>
            <a:endParaRPr lang="en-US" altLang="zh-CN" sz="2600" b="1" dirty="0">
              <a:latin typeface="华文中宋" pitchFamily="2" charset="-122"/>
              <a:ea typeface="华文中宋" pitchFamily="2" charset="-122"/>
            </a:endParaRPr>
          </a:p>
          <a:p>
            <a:pPr eaLnBrk="0" fontAlgn="ctr" hangingPunct="0">
              <a:defRPr/>
            </a:pPr>
            <a:endParaRPr lang="en-US" altLang="zh-CN" sz="2600" b="1" dirty="0">
              <a:latin typeface="华文中宋" pitchFamily="2" charset="-122"/>
              <a:ea typeface="华文中宋" pitchFamily="2" charset="-122"/>
            </a:endParaRPr>
          </a:p>
          <a:p>
            <a:pPr eaLnBrk="0" fontAlgn="ctr" hangingPunct="0">
              <a:defRPr/>
            </a:pPr>
            <a:r>
              <a:rPr lang="zh-CN" altLang="en-US" sz="2600" b="1" dirty="0">
                <a:latin typeface="华文中宋" pitchFamily="2" charset="-122"/>
                <a:ea typeface="华文中宋" pitchFamily="2" charset="-122"/>
              </a:rPr>
              <a:t>（</a:t>
            </a:r>
            <a:r>
              <a:rPr lang="en-US" altLang="zh-CN" sz="2600" b="1" dirty="0">
                <a:latin typeface="华文中宋" pitchFamily="2" charset="-122"/>
                <a:ea typeface="华文中宋" pitchFamily="2" charset="-122"/>
              </a:rPr>
              <a:t>2</a:t>
            </a:r>
            <a:r>
              <a:rPr lang="zh-CN" altLang="en-US" sz="2600" b="1" dirty="0">
                <a:latin typeface="华文中宋" pitchFamily="2" charset="-122"/>
                <a:ea typeface="华文中宋" pitchFamily="2" charset="-122"/>
              </a:rPr>
              <a:t>）舟山空气质量居全国前列，简述其主要原因。（</a:t>
            </a:r>
            <a:r>
              <a:rPr lang="en-US" altLang="zh-CN" sz="2600" b="1" dirty="0">
                <a:latin typeface="华文中宋" pitchFamily="2" charset="-122"/>
                <a:ea typeface="华文中宋" pitchFamily="2" charset="-122"/>
              </a:rPr>
              <a:t>3</a:t>
            </a:r>
            <a:r>
              <a:rPr lang="zh-CN" altLang="en-US" sz="2600" b="1" dirty="0">
                <a:latin typeface="华文中宋" pitchFamily="2" charset="-122"/>
                <a:ea typeface="华文中宋" pitchFamily="2" charset="-122"/>
              </a:rPr>
              <a:t>分）</a:t>
            </a:r>
          </a:p>
        </p:txBody>
      </p:sp>
      <p:sp>
        <p:nvSpPr>
          <p:cNvPr id="58370" name="Rectangle 2"/>
          <p:cNvSpPr>
            <a:spLocks noChangeArrowheads="1"/>
          </p:cNvSpPr>
          <p:nvPr/>
        </p:nvSpPr>
        <p:spPr bwMode="auto">
          <a:xfrm>
            <a:off x="1990850" y="2492897"/>
            <a:ext cx="7633543" cy="95408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eaLnBrk="0" fontAlgn="ctr" hangingPunct="0">
              <a:defRPr/>
            </a:pPr>
            <a:r>
              <a:rPr lang="zh-CN" altLang="en-US" sz="2800" b="1" dirty="0">
                <a:solidFill>
                  <a:srgbClr val="0000CC"/>
                </a:solidFill>
                <a:latin typeface="华文中宋" pitchFamily="2" charset="-122"/>
                <a:ea typeface="华文中宋" pitchFamily="2" charset="-122"/>
                <a:cs typeface="宋体" pitchFamily="2" charset="-122"/>
              </a:rPr>
              <a:t>水资源短缺；</a:t>
            </a:r>
            <a:r>
              <a:rPr lang="zh-CN" altLang="zh-CN" sz="2800" b="1" dirty="0">
                <a:solidFill>
                  <a:srgbClr val="0000CC"/>
                </a:solidFill>
                <a:latin typeface="华文中宋" pitchFamily="2" charset="-122"/>
                <a:ea typeface="华文中宋" pitchFamily="2" charset="-122"/>
                <a:cs typeface="宋体" pitchFamily="2" charset="-122"/>
              </a:rPr>
              <a:t>水质下降</a:t>
            </a:r>
            <a:r>
              <a:rPr lang="zh-CN" altLang="en-US" sz="2800" b="1" dirty="0">
                <a:solidFill>
                  <a:srgbClr val="0000CC"/>
                </a:solidFill>
                <a:latin typeface="华文中宋" pitchFamily="2" charset="-122"/>
                <a:ea typeface="华文中宋" pitchFamily="2" charset="-122"/>
                <a:cs typeface="宋体" pitchFamily="2" charset="-122"/>
              </a:rPr>
              <a:t>；土地盐碱化；生物多样性受损；</a:t>
            </a:r>
            <a:endParaRPr lang="zh-CN" altLang="en-US" sz="2800" b="1" dirty="0">
              <a:solidFill>
                <a:srgbClr val="0000CC"/>
              </a:solidFill>
              <a:latin typeface="华文中宋" pitchFamily="2" charset="-122"/>
              <a:ea typeface="华文中宋" pitchFamily="2" charset="-122"/>
            </a:endParaRPr>
          </a:p>
        </p:txBody>
      </p:sp>
      <p:sp>
        <p:nvSpPr>
          <p:cNvPr id="4" name="TextBox 3"/>
          <p:cNvSpPr txBox="1">
            <a:spLocks noChangeArrowheads="1"/>
          </p:cNvSpPr>
          <p:nvPr/>
        </p:nvSpPr>
        <p:spPr bwMode="auto">
          <a:xfrm>
            <a:off x="5808663" y="1772817"/>
            <a:ext cx="1008062" cy="585787"/>
          </a:xfrm>
          <a:prstGeom prst="rect">
            <a:avLst/>
          </a:prstGeom>
          <a:noFill/>
          <a:ln w="9525">
            <a:noFill/>
            <a:miter lim="800000"/>
            <a:headEnd/>
            <a:tailEnd/>
          </a:ln>
        </p:spPr>
        <p:txBody>
          <a:bodyPr wrap="none">
            <a:spAutoFit/>
          </a:bodyPr>
          <a:lstStyle/>
          <a:p>
            <a:r>
              <a:rPr lang="zh-CN" altLang="en-US" sz="3200" b="1" dirty="0">
                <a:solidFill>
                  <a:srgbClr val="FF0000"/>
                </a:solidFill>
                <a:latin typeface="华文中宋" pitchFamily="2" charset="-122"/>
                <a:ea typeface="华文中宋" pitchFamily="2" charset="-122"/>
              </a:rPr>
              <a:t>冬季</a:t>
            </a:r>
          </a:p>
        </p:txBody>
      </p:sp>
      <p:sp>
        <p:nvSpPr>
          <p:cNvPr id="6" name="矩形 5"/>
          <p:cNvSpPr>
            <a:spLocks noChangeArrowheads="1"/>
          </p:cNvSpPr>
          <p:nvPr/>
        </p:nvSpPr>
        <p:spPr bwMode="auto">
          <a:xfrm>
            <a:off x="1064080" y="4344353"/>
            <a:ext cx="8640763" cy="1384300"/>
          </a:xfrm>
          <a:prstGeom prst="rect">
            <a:avLst/>
          </a:prstGeom>
          <a:noFill/>
          <a:ln w="9525">
            <a:noFill/>
            <a:miter lim="800000"/>
            <a:headEnd/>
            <a:tailEnd/>
          </a:ln>
        </p:spPr>
        <p:txBody>
          <a:bodyPr>
            <a:spAutoFit/>
          </a:bodyPr>
          <a:lstStyle/>
          <a:p>
            <a:r>
              <a:rPr lang="zh-CN" altLang="en-US" sz="2800" b="1" dirty="0">
                <a:solidFill>
                  <a:srgbClr val="FF0000"/>
                </a:solidFill>
                <a:latin typeface="华文中宋" pitchFamily="2" charset="-122"/>
                <a:ea typeface="华文中宋" pitchFamily="2" charset="-122"/>
              </a:rPr>
              <a:t>污染源少：</a:t>
            </a:r>
            <a:r>
              <a:rPr lang="zh-CN" altLang="en-US" sz="2800" b="1" dirty="0">
                <a:solidFill>
                  <a:srgbClr val="0000CC"/>
                </a:solidFill>
                <a:latin typeface="华文中宋" pitchFamily="2" charset="-122"/>
                <a:ea typeface="华文中宋" pitchFamily="2" charset="-122"/>
              </a:rPr>
              <a:t>海域广阔，人口分布稀疏；且海岛，工业比重较低，</a:t>
            </a:r>
            <a:r>
              <a:rPr lang="zh-CN" altLang="zh-CN" sz="2800" b="1" dirty="0">
                <a:solidFill>
                  <a:srgbClr val="0000CC"/>
                </a:solidFill>
                <a:latin typeface="华文中宋" pitchFamily="2" charset="-122"/>
                <a:ea typeface="华文中宋" pitchFamily="2" charset="-122"/>
              </a:rPr>
              <a:t>大气污染物排放量少；</a:t>
            </a:r>
            <a:endParaRPr lang="en-US" altLang="zh-CN" sz="2800" b="1" dirty="0">
              <a:solidFill>
                <a:srgbClr val="0000CC"/>
              </a:solidFill>
              <a:latin typeface="华文中宋" pitchFamily="2" charset="-122"/>
              <a:ea typeface="华文中宋" pitchFamily="2" charset="-122"/>
            </a:endParaRPr>
          </a:p>
          <a:p>
            <a:r>
              <a:rPr lang="zh-CN" altLang="en-US" sz="2800" b="1" dirty="0">
                <a:solidFill>
                  <a:srgbClr val="FF0000"/>
                </a:solidFill>
                <a:latin typeface="华文中宋" pitchFamily="2" charset="-122"/>
                <a:ea typeface="华文中宋" pitchFamily="2" charset="-122"/>
              </a:rPr>
              <a:t>利于扩散：</a:t>
            </a:r>
            <a:r>
              <a:rPr lang="zh-CN" altLang="en-US" sz="2800" b="1" dirty="0">
                <a:solidFill>
                  <a:srgbClr val="0000CC"/>
                </a:solidFill>
                <a:latin typeface="华文中宋" pitchFamily="2" charset="-122"/>
                <a:ea typeface="华文中宋" pitchFamily="2" charset="-122"/>
              </a:rPr>
              <a:t>海岛，</a:t>
            </a:r>
            <a:r>
              <a:rPr lang="zh-CN" altLang="zh-CN" sz="2800" b="1" dirty="0">
                <a:solidFill>
                  <a:srgbClr val="0000CC"/>
                </a:solidFill>
                <a:latin typeface="华文中宋" pitchFamily="2" charset="-122"/>
                <a:ea typeface="华文中宋" pitchFamily="2" charset="-122"/>
              </a:rPr>
              <a:t>风力大</a:t>
            </a:r>
            <a:r>
              <a:rPr lang="zh-CN" altLang="en-US" sz="2800" b="1" dirty="0">
                <a:solidFill>
                  <a:srgbClr val="0000CC"/>
                </a:solidFill>
                <a:latin typeface="华文中宋" pitchFamily="2" charset="-122"/>
                <a:ea typeface="华文中宋" pitchFamily="2" charset="-122"/>
              </a:rPr>
              <a:t>；多雨日，空气</a:t>
            </a:r>
            <a:r>
              <a:rPr lang="zh-CN" altLang="zh-CN" sz="2800" b="1" dirty="0">
                <a:solidFill>
                  <a:srgbClr val="0000CC"/>
                </a:solidFill>
                <a:latin typeface="华文中宋" pitchFamily="2" charset="-122"/>
                <a:ea typeface="华文中宋" pitchFamily="2" charset="-122"/>
              </a:rPr>
              <a:t>自净能力强</a:t>
            </a:r>
            <a:r>
              <a:rPr lang="zh-CN" altLang="en-US" sz="2800" b="1" dirty="0">
                <a:solidFill>
                  <a:srgbClr val="0000CC"/>
                </a:solidFill>
                <a:latin typeface="华文中宋" pitchFamily="2" charset="-122"/>
                <a:ea typeface="华文中宋" pitchFamily="2" charset="-122"/>
              </a:rPr>
              <a:t>。</a:t>
            </a:r>
          </a:p>
        </p:txBody>
      </p:sp>
    </p:spTree>
    <p:extLst>
      <p:ext uri="{BB962C8B-B14F-4D97-AF65-F5344CB8AC3E}">
        <p14:creationId xmlns:p14="http://schemas.microsoft.com/office/powerpoint/2010/main" val="73483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370"/>
                                        </p:tgtEl>
                                        <p:attrNameLst>
                                          <p:attrName>style.visibility</p:attrName>
                                        </p:attrNameLst>
                                      </p:cBhvr>
                                      <p:to>
                                        <p:strVal val="visible"/>
                                      </p:to>
                                    </p:set>
                                    <p:animEffect transition="in" filter="blinds(horizontal)">
                                      <p:cBhvr>
                                        <p:cTn id="12" dur="500"/>
                                        <p:tgtEl>
                                          <p:spTgt spid="583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W020070609608489716539"/>
          <p:cNvPicPr>
            <a:picLocks noChangeAspect="1" noChangeArrowheads="1"/>
          </p:cNvPicPr>
          <p:nvPr/>
        </p:nvPicPr>
        <p:blipFill>
          <a:blip r:embed="rId2" cstate="print">
            <a:extLst>
              <a:ext uri="{28A0092B-C50C-407E-A947-70E740481C1C}">
                <a14:useLocalDpi xmlns:a14="http://schemas.microsoft.com/office/drawing/2010/main" val="0"/>
              </a:ext>
            </a:extLst>
          </a:blip>
          <a:srcRect l="2744" r="3542"/>
          <a:stretch>
            <a:fillRect/>
          </a:stretch>
        </p:blipFill>
        <p:spPr bwMode="auto">
          <a:xfrm>
            <a:off x="1524000" y="908051"/>
            <a:ext cx="9144000" cy="5235575"/>
          </a:xfrm>
          <a:prstGeom prst="rect">
            <a:avLst/>
          </a:prstGeom>
          <a:noFill/>
          <a:extLst>
            <a:ext uri="{909E8E84-426E-40DD-AFC4-6F175D3DCCD1}">
              <a14:hiddenFill xmlns:a14="http://schemas.microsoft.com/office/drawing/2010/main">
                <a:solidFill>
                  <a:srgbClr val="FFFFFF"/>
                </a:solidFill>
              </a14:hiddenFill>
            </a:ext>
          </a:extLst>
        </p:spPr>
      </p:pic>
      <p:sp>
        <p:nvSpPr>
          <p:cNvPr id="118787" name="Text Box 3"/>
          <p:cNvSpPr txBox="1">
            <a:spLocks noChangeArrowheads="1"/>
          </p:cNvSpPr>
          <p:nvPr/>
        </p:nvSpPr>
        <p:spPr bwMode="auto">
          <a:xfrm>
            <a:off x="1631951" y="115889"/>
            <a:ext cx="69135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t>1</a:t>
            </a:r>
            <a:r>
              <a:rPr lang="zh-CN" altLang="en-US" sz="3200" b="1" dirty="0" smtClean="0"/>
              <a:t>、</a:t>
            </a:r>
            <a:r>
              <a:rPr lang="zh-CN" altLang="en-US" sz="3200" b="1" dirty="0"/>
              <a:t>石油资源耗竭与应对措施</a:t>
            </a:r>
          </a:p>
        </p:txBody>
      </p:sp>
      <p:sp>
        <p:nvSpPr>
          <p:cNvPr id="118789" name="Text Box 5"/>
          <p:cNvSpPr txBox="1">
            <a:spLocks noChangeArrowheads="1"/>
          </p:cNvSpPr>
          <p:nvPr/>
        </p:nvSpPr>
        <p:spPr bwMode="auto">
          <a:xfrm>
            <a:off x="1847851" y="5373689"/>
            <a:ext cx="8569325" cy="122237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kumimoji="1" lang="en-US" altLang="zh-CN" sz="3200" b="1">
                <a:latin typeface="宋体" panose="02010600030101010101" pitchFamily="2" charset="-122"/>
              </a:rPr>
              <a:t>    </a:t>
            </a:r>
            <a:r>
              <a:rPr kumimoji="1" lang="zh-CN" altLang="en-US" sz="3200" b="1">
                <a:latin typeface="宋体" panose="02010600030101010101" pitchFamily="2" charset="-122"/>
              </a:rPr>
              <a:t>按现有石油开发水平，世界石油储量保证年限平均为</a:t>
            </a:r>
            <a:r>
              <a:rPr kumimoji="1" lang="en-US" altLang="zh-CN" sz="3200" b="1">
                <a:latin typeface="宋体" panose="02010600030101010101" pitchFamily="2" charset="-122"/>
              </a:rPr>
              <a:t>41</a:t>
            </a:r>
            <a:r>
              <a:rPr kumimoji="1" lang="zh-CN" altLang="en-US" sz="3200" b="1">
                <a:latin typeface="宋体" panose="02010600030101010101" pitchFamily="2" charset="-122"/>
              </a:rPr>
              <a:t>年，中东地区</a:t>
            </a:r>
            <a:r>
              <a:rPr kumimoji="1" lang="en-US" altLang="zh-CN" sz="3200" b="1">
                <a:latin typeface="宋体" panose="02010600030101010101" pitchFamily="2" charset="-122"/>
              </a:rPr>
              <a:t>81</a:t>
            </a:r>
            <a:r>
              <a:rPr kumimoji="1" lang="zh-CN" altLang="en-US" sz="3200" b="1">
                <a:latin typeface="宋体" panose="02010600030101010101" pitchFamily="2" charset="-122"/>
              </a:rPr>
              <a:t>年。</a:t>
            </a:r>
          </a:p>
        </p:txBody>
      </p:sp>
      <p:sp>
        <p:nvSpPr>
          <p:cNvPr id="118790" name="Text Box 6"/>
          <p:cNvSpPr txBox="1">
            <a:spLocks noChangeArrowheads="1"/>
          </p:cNvSpPr>
          <p:nvPr/>
        </p:nvSpPr>
        <p:spPr bwMode="auto">
          <a:xfrm>
            <a:off x="1676400" y="5459414"/>
            <a:ext cx="8915400" cy="1169987"/>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srgbClr val="FF0000"/>
                </a:solidFill>
                <a:latin typeface="Times New Roman" panose="02020603050405020304" pitchFamily="18" charset="0"/>
              </a:rPr>
              <a:t>      </a:t>
            </a:r>
            <a:r>
              <a:rPr kumimoji="1" lang="zh-CN" altLang="en-US" sz="2800" b="1">
                <a:latin typeface="Times New Roman" panose="02020603050405020304" pitchFamily="18" charset="0"/>
                <a:ea typeface="黑体ＣＳ" pitchFamily="49" charset="-122"/>
              </a:rPr>
              <a:t>按储采比：</a:t>
            </a:r>
            <a:r>
              <a:rPr kumimoji="1" lang="zh-CN" altLang="en-US" sz="2800" b="1">
                <a:latin typeface="黑体ＣＳ" pitchFamily="49" charset="-122"/>
                <a:ea typeface="黑体ＣＳ" pitchFamily="49" charset="-122"/>
              </a:rPr>
              <a:t>中国的石油开采年限不超过</a:t>
            </a:r>
            <a:r>
              <a:rPr kumimoji="1" lang="en-US" altLang="zh-CN" sz="2800" b="1">
                <a:solidFill>
                  <a:srgbClr val="FF0000"/>
                </a:solidFill>
                <a:latin typeface="黑体ＣＳ" pitchFamily="49" charset="-122"/>
                <a:ea typeface="黑体ＣＳ" pitchFamily="49" charset="-122"/>
              </a:rPr>
              <a:t>15</a:t>
            </a:r>
            <a:r>
              <a:rPr kumimoji="1" lang="zh-CN" altLang="en-US" sz="2800" b="1">
                <a:latin typeface="黑体ＣＳ" pitchFamily="49" charset="-122"/>
                <a:ea typeface="黑体ＣＳ" pitchFamily="49" charset="-122"/>
              </a:rPr>
              <a:t>年。</a:t>
            </a:r>
          </a:p>
          <a:p>
            <a:pPr>
              <a:spcBef>
                <a:spcPct val="50000"/>
              </a:spcBef>
            </a:pPr>
            <a:r>
              <a:rPr kumimoji="1" lang="zh-CN" altLang="en-US" sz="2800" b="1">
                <a:solidFill>
                  <a:schemeClr val="accent2"/>
                </a:solidFill>
                <a:latin typeface="黑体ＣＳ" pitchFamily="49" charset="-122"/>
                <a:ea typeface="黑体ＣＳ" pitchFamily="49" charset="-122"/>
              </a:rPr>
              <a:t>   </a:t>
            </a:r>
            <a:r>
              <a:rPr kumimoji="1" lang="zh-CN" altLang="en-US" sz="2800" b="1">
                <a:latin typeface="黑体ＣＳ" pitchFamily="49" charset="-122"/>
                <a:ea typeface="黑体ＣＳ" pitchFamily="49" charset="-122"/>
              </a:rPr>
              <a:t>中国石油资源人均占有量不到世界平均水平的</a:t>
            </a:r>
            <a:r>
              <a:rPr kumimoji="1" lang="en-US" altLang="zh-CN" sz="2800" b="1">
                <a:solidFill>
                  <a:srgbClr val="FF0000"/>
                </a:solidFill>
                <a:latin typeface="黑体ＣＳ" pitchFamily="49" charset="-122"/>
                <a:ea typeface="黑体ＣＳ" pitchFamily="49" charset="-122"/>
              </a:rPr>
              <a:t>1/10</a:t>
            </a:r>
            <a:r>
              <a:rPr kumimoji="1" lang="zh-CN" altLang="en-US" sz="2800" b="1">
                <a:latin typeface="黑体ＣＳ" pitchFamily="49" charset="-122"/>
                <a:ea typeface="黑体ＣＳ" pitchFamily="49" charset="-122"/>
              </a:rPr>
              <a:t>。</a:t>
            </a:r>
          </a:p>
        </p:txBody>
      </p:sp>
    </p:spTree>
    <p:extLst>
      <p:ext uri="{BB962C8B-B14F-4D97-AF65-F5344CB8AC3E}">
        <p14:creationId xmlns:p14="http://schemas.microsoft.com/office/powerpoint/2010/main" val="158470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89"/>
                                        </p:tgtEl>
                                        <p:attrNameLst>
                                          <p:attrName>style.visibility</p:attrName>
                                        </p:attrNameLst>
                                      </p:cBhvr>
                                      <p:to>
                                        <p:strVal val="visible"/>
                                      </p:to>
                                    </p:set>
                                    <p:animEffect transition="in" filter="blinds(horizontal)">
                                      <p:cBhvr>
                                        <p:cTn id="7" dur="500"/>
                                        <p:tgtEl>
                                          <p:spTgt spid="1187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790"/>
                                        </p:tgtEl>
                                        <p:attrNameLst>
                                          <p:attrName>style.visibility</p:attrName>
                                        </p:attrNameLst>
                                      </p:cBhvr>
                                      <p:to>
                                        <p:strVal val="visible"/>
                                      </p:to>
                                    </p:set>
                                    <p:animEffect transition="in" filter="blinds(horizontal)">
                                      <p:cBhvr>
                                        <p:cTn id="12" dur="500"/>
                                        <p:tgtEl>
                                          <p:spTgt spid="11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animBg="1" autoUpdateAnimBg="0"/>
      <p:bldP spid="11879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2731" y="127666"/>
            <a:ext cx="11386457"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indent="266700" fontAlgn="ctr">
              <a:spcBef>
                <a:spcPct val="0"/>
              </a:spcBef>
              <a:spcAft>
                <a:spcPct val="0"/>
              </a:spcAft>
            </a:pPr>
            <a:r>
              <a:rPr lang="en-US" altLang="zh-CN" sz="2400" b="1" dirty="0">
                <a:latin typeface="华文中宋" pitchFamily="2" charset="-122"/>
                <a:ea typeface="华文中宋" pitchFamily="2" charset="-122"/>
                <a:cs typeface="Times New Roman" pitchFamily="18" charset="0"/>
              </a:rPr>
              <a:t>【</a:t>
            </a:r>
            <a:r>
              <a:rPr lang="zh-CN" altLang="en-US" sz="2400" b="1" dirty="0">
                <a:latin typeface="华文中宋" pitchFamily="2" charset="-122"/>
                <a:ea typeface="华文中宋" pitchFamily="2" charset="-122"/>
                <a:cs typeface="Times New Roman" pitchFamily="18" charset="0"/>
              </a:rPr>
              <a:t>典型例题</a:t>
            </a:r>
            <a:r>
              <a:rPr lang="en-US" altLang="zh-CN" sz="2400" b="1" dirty="0">
                <a:latin typeface="华文中宋" pitchFamily="2" charset="-122"/>
                <a:ea typeface="华文中宋" pitchFamily="2" charset="-122"/>
                <a:cs typeface="Times New Roman" pitchFamily="18" charset="0"/>
              </a:rPr>
              <a:t>】13.“</a:t>
            </a:r>
            <a:r>
              <a:rPr lang="zh-CN" altLang="en-US" sz="2400" b="1" dirty="0">
                <a:latin typeface="华文中宋" pitchFamily="2" charset="-122"/>
                <a:ea typeface="华文中宋" pitchFamily="2" charset="-122"/>
                <a:cs typeface="Times New Roman" pitchFamily="18" charset="0"/>
              </a:rPr>
              <a:t>成也地膜，败也地膜”。曾经作为农业生产推动器的地膜，如今成了土壤主要的污染源之一。数据显示，</a:t>
            </a:r>
            <a:r>
              <a:rPr lang="en-US" altLang="zh-CN" sz="2400" b="1" dirty="0">
                <a:latin typeface="华文中宋" pitchFamily="2" charset="-122"/>
                <a:ea typeface="华文中宋" pitchFamily="2" charset="-122"/>
                <a:cs typeface="Times New Roman" pitchFamily="18" charset="0"/>
              </a:rPr>
              <a:t>2016</a:t>
            </a:r>
            <a:r>
              <a:rPr lang="zh-CN" altLang="en-US" sz="2400" b="1" dirty="0">
                <a:latin typeface="华文中宋" pitchFamily="2" charset="-122"/>
                <a:ea typeface="华文中宋" pitchFamily="2" charset="-122"/>
                <a:cs typeface="Times New Roman" pitchFamily="18" charset="0"/>
              </a:rPr>
              <a:t>年全国地膜覆盖面积达</a:t>
            </a:r>
            <a:r>
              <a:rPr lang="en-US" altLang="zh-CN" sz="2400" b="1" dirty="0">
                <a:latin typeface="华文中宋" pitchFamily="2" charset="-122"/>
                <a:ea typeface="华文中宋" pitchFamily="2" charset="-122"/>
                <a:cs typeface="Times New Roman" pitchFamily="18" charset="0"/>
              </a:rPr>
              <a:t>18</a:t>
            </a:r>
            <a:r>
              <a:rPr lang="zh-CN" altLang="en-US" sz="2400" b="1" dirty="0">
                <a:latin typeface="华文中宋" pitchFamily="2" charset="-122"/>
                <a:ea typeface="华文中宋" pitchFamily="2" charset="-122"/>
                <a:cs typeface="Times New Roman" pitchFamily="18" charset="0"/>
              </a:rPr>
              <a:t>．</a:t>
            </a:r>
            <a:r>
              <a:rPr lang="en-US" altLang="zh-CN" sz="2400" b="1" dirty="0">
                <a:latin typeface="华文中宋" pitchFamily="2" charset="-122"/>
                <a:ea typeface="华文中宋" pitchFamily="2" charset="-122"/>
                <a:cs typeface="Times New Roman" pitchFamily="18" charset="0"/>
              </a:rPr>
              <a:t>4</a:t>
            </a:r>
            <a:r>
              <a:rPr lang="zh-CN" altLang="en-US" sz="2400" b="1" dirty="0">
                <a:latin typeface="华文中宋" pitchFamily="2" charset="-122"/>
                <a:ea typeface="华文中宋" pitchFamily="2" charset="-122"/>
                <a:cs typeface="Times New Roman" pitchFamily="18" charset="0"/>
              </a:rPr>
              <a:t>亿亩，大量的地膜因各种原因未被回收，残留在土壤中。</a:t>
            </a:r>
            <a:endParaRPr lang="zh-CN" altLang="en-US" sz="2400" b="1" dirty="0">
              <a:latin typeface="华文中宋" pitchFamily="2" charset="-122"/>
              <a:ea typeface="华文中宋" pitchFamily="2" charset="-122"/>
              <a:cs typeface="宋体" pitchFamily="2" charset="-122"/>
            </a:endParaRPr>
          </a:p>
          <a:p>
            <a:pPr indent="266700" eaLnBrk="0" fontAlgn="base" hangingPunct="0">
              <a:spcBef>
                <a:spcPct val="0"/>
              </a:spcBef>
              <a:spcAft>
                <a:spcPct val="0"/>
              </a:spcAft>
            </a:pPr>
            <a:endParaRPr lang="zh-CN" altLang="en-US" sz="2400" b="1" dirty="0">
              <a:latin typeface="华文中宋" pitchFamily="2" charset="-122"/>
              <a:ea typeface="华文中宋" pitchFamily="2" charset="-122"/>
              <a:cs typeface="宋体" pitchFamily="2" charset="-122"/>
            </a:endParaRPr>
          </a:p>
        </p:txBody>
      </p:sp>
      <p:pic>
        <p:nvPicPr>
          <p:cNvPr id="1025" name="图片 1104416616" descr="学科网(www.zxxk.com)--教育资源门户，提供试题试卷、教案、课件、教学论文、素材等各类教学资源库下载，还有大量丰富的教学资讯！"/>
          <p:cNvPicPr>
            <a:picLocks noChangeArrowheads="1"/>
          </p:cNvPicPr>
          <p:nvPr/>
        </p:nvPicPr>
        <p:blipFill>
          <a:blip r:embed="rId2" cstate="print"/>
          <a:srcRect/>
          <a:stretch>
            <a:fillRect/>
          </a:stretch>
        </p:blipFill>
        <p:spPr bwMode="auto">
          <a:xfrm>
            <a:off x="6023992" y="1268761"/>
            <a:ext cx="4457700" cy="2562225"/>
          </a:xfrm>
          <a:prstGeom prst="rect">
            <a:avLst/>
          </a:prstGeom>
          <a:noFill/>
        </p:spPr>
      </p:pic>
      <p:sp>
        <p:nvSpPr>
          <p:cNvPr id="1027" name="Rectangle 3"/>
          <p:cNvSpPr>
            <a:spLocks noChangeArrowheads="1"/>
          </p:cNvSpPr>
          <p:nvPr/>
        </p:nvSpPr>
        <p:spPr bwMode="auto">
          <a:xfrm>
            <a:off x="399425" y="1945154"/>
            <a:ext cx="5267874"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ctr">
              <a:spcBef>
                <a:spcPct val="0"/>
              </a:spcBef>
              <a:spcAft>
                <a:spcPct val="0"/>
              </a:spcAft>
            </a:pPr>
            <a:r>
              <a:rPr lang="zh-CN" altLang="en-US" sz="2600" b="1" dirty="0">
                <a:latin typeface="华文中宋" pitchFamily="2" charset="-122"/>
                <a:ea typeface="华文中宋" pitchFamily="2" charset="-122"/>
                <a:cs typeface="Times New Roman" pitchFamily="18" charset="0"/>
              </a:rPr>
              <a:t>（</a:t>
            </a:r>
            <a:r>
              <a:rPr lang="en-US" altLang="zh-CN" sz="2600" b="1" dirty="0">
                <a:latin typeface="华文中宋" pitchFamily="2" charset="-122"/>
                <a:ea typeface="华文中宋" pitchFamily="2" charset="-122"/>
                <a:cs typeface="Times New Roman" pitchFamily="18" charset="0"/>
              </a:rPr>
              <a:t>1</a:t>
            </a:r>
            <a:r>
              <a:rPr lang="zh-CN" altLang="en-US" sz="2600" b="1" dirty="0">
                <a:latin typeface="华文中宋" pitchFamily="2" charset="-122"/>
                <a:ea typeface="华文中宋" pitchFamily="2" charset="-122"/>
                <a:cs typeface="Times New Roman" pitchFamily="18" charset="0"/>
              </a:rPr>
              <a:t>）分析地膜对农业生产条件的不利影响。（</a:t>
            </a:r>
            <a:r>
              <a:rPr lang="en-US" altLang="zh-CN" sz="2600" b="1" dirty="0">
                <a:latin typeface="华文中宋" pitchFamily="2" charset="-122"/>
                <a:ea typeface="华文中宋" pitchFamily="2" charset="-122"/>
                <a:cs typeface="Times New Roman" pitchFamily="18" charset="0"/>
              </a:rPr>
              <a:t>3</a:t>
            </a:r>
            <a:r>
              <a:rPr lang="zh-CN" altLang="en-US" sz="2600" b="1" dirty="0">
                <a:latin typeface="华文中宋" pitchFamily="2" charset="-122"/>
                <a:ea typeface="华文中宋" pitchFamily="2" charset="-122"/>
                <a:cs typeface="Times New Roman" pitchFamily="18" charset="0"/>
              </a:rPr>
              <a:t>分）</a:t>
            </a:r>
            <a:endParaRPr lang="zh-CN" altLang="en-US" sz="2600" b="1" dirty="0">
              <a:latin typeface="华文中宋" pitchFamily="2" charset="-122"/>
              <a:ea typeface="华文中宋" pitchFamily="2" charset="-122"/>
              <a:cs typeface="宋体" pitchFamily="2" charset="-122"/>
            </a:endParaRPr>
          </a:p>
        </p:txBody>
      </p:sp>
      <p:sp>
        <p:nvSpPr>
          <p:cNvPr id="1028" name="Rectangle 4"/>
          <p:cNvSpPr>
            <a:spLocks noChangeArrowheads="1"/>
          </p:cNvSpPr>
          <p:nvPr/>
        </p:nvSpPr>
        <p:spPr bwMode="auto">
          <a:xfrm>
            <a:off x="399425" y="4453003"/>
            <a:ext cx="11029763" cy="1692771"/>
          </a:xfrm>
          <a:prstGeom prst="rect">
            <a:avLst/>
          </a:prstGeom>
          <a:no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fontAlgn="ctr">
              <a:spcBef>
                <a:spcPct val="0"/>
              </a:spcBef>
              <a:spcAft>
                <a:spcPct val="0"/>
              </a:spcAft>
            </a:pPr>
            <a:r>
              <a:rPr lang="en-US" altLang="zh-CN" sz="2600" b="1" dirty="0">
                <a:solidFill>
                  <a:srgbClr val="0000CC"/>
                </a:solidFill>
                <a:latin typeface="华文中宋" pitchFamily="2" charset="-122"/>
                <a:ea typeface="华文中宋" pitchFamily="2" charset="-122"/>
                <a:cs typeface="Times New Roman" pitchFamily="18" charset="0"/>
              </a:rPr>
              <a:t>【</a:t>
            </a:r>
            <a:r>
              <a:rPr lang="zh-CN" altLang="en-US" sz="2600" b="1" dirty="0">
                <a:solidFill>
                  <a:srgbClr val="0000CC"/>
                </a:solidFill>
                <a:latin typeface="华文中宋" pitchFamily="2" charset="-122"/>
                <a:ea typeface="华文中宋" pitchFamily="2" charset="-122"/>
                <a:cs typeface="Times New Roman" pitchFamily="18" charset="0"/>
              </a:rPr>
              <a:t>答案</a:t>
            </a:r>
            <a:r>
              <a:rPr lang="en-US" altLang="zh-CN" sz="2600" b="1" dirty="0">
                <a:solidFill>
                  <a:srgbClr val="0000CC"/>
                </a:solidFill>
                <a:latin typeface="华文中宋" pitchFamily="2" charset="-122"/>
                <a:ea typeface="华文中宋" pitchFamily="2" charset="-122"/>
                <a:cs typeface="Times New Roman" pitchFamily="18" charset="0"/>
              </a:rPr>
              <a:t>】</a:t>
            </a:r>
            <a:r>
              <a:rPr lang="zh-CN" altLang="en-US" sz="2600" b="1" dirty="0">
                <a:solidFill>
                  <a:srgbClr val="0000CC"/>
                </a:solidFill>
                <a:latin typeface="华文中宋" pitchFamily="2" charset="-122"/>
                <a:ea typeface="华文中宋" pitchFamily="2" charset="-122"/>
                <a:cs typeface="Times New Roman" pitchFamily="18" charset="0"/>
              </a:rPr>
              <a:t>不利影响：地膜不易降解，易导致白色污染和土壤污染（</a:t>
            </a:r>
            <a:r>
              <a:rPr lang="en-US" altLang="zh-CN" sz="2600" b="1" dirty="0">
                <a:solidFill>
                  <a:srgbClr val="0000CC"/>
                </a:solidFill>
                <a:latin typeface="华文中宋" pitchFamily="2" charset="-122"/>
                <a:ea typeface="华文中宋" pitchFamily="2" charset="-122"/>
                <a:cs typeface="Times New Roman" pitchFamily="18" charset="0"/>
              </a:rPr>
              <a:t>1</a:t>
            </a:r>
            <a:r>
              <a:rPr lang="zh-CN" altLang="en-US" sz="2600" b="1" dirty="0">
                <a:solidFill>
                  <a:srgbClr val="0000CC"/>
                </a:solidFill>
                <a:latin typeface="华文中宋" pitchFamily="2" charset="-122"/>
                <a:ea typeface="华文中宋" pitchFamily="2" charset="-122"/>
                <a:cs typeface="Times New Roman" pitchFamily="18" charset="0"/>
              </a:rPr>
              <a:t>分）；干扰土壤水分渗透、含水量及透气性变差（</a:t>
            </a:r>
            <a:r>
              <a:rPr lang="en-US" altLang="zh-CN" sz="2600" b="1" dirty="0">
                <a:solidFill>
                  <a:srgbClr val="0000CC"/>
                </a:solidFill>
                <a:latin typeface="华文中宋" pitchFamily="2" charset="-122"/>
                <a:ea typeface="华文中宋" pitchFamily="2" charset="-122"/>
                <a:cs typeface="Times New Roman" pitchFamily="18" charset="0"/>
              </a:rPr>
              <a:t>1</a:t>
            </a:r>
            <a:r>
              <a:rPr lang="zh-CN" altLang="en-US" sz="2600" b="1" dirty="0">
                <a:solidFill>
                  <a:srgbClr val="0000CC"/>
                </a:solidFill>
                <a:latin typeface="华文中宋" pitchFamily="2" charset="-122"/>
                <a:ea typeface="华文中宋" pitchFamily="2" charset="-122"/>
                <a:cs typeface="Times New Roman" pitchFamily="18" charset="0"/>
              </a:rPr>
              <a:t>分）；阻碍土壤水、肥运移，残膜导致土壤板结，降低土壤肥力（</a:t>
            </a:r>
            <a:r>
              <a:rPr lang="en-US" altLang="zh-CN" sz="2600" b="1" dirty="0">
                <a:solidFill>
                  <a:srgbClr val="0000CC"/>
                </a:solidFill>
                <a:latin typeface="华文中宋" pitchFamily="2" charset="-122"/>
                <a:ea typeface="华文中宋" pitchFamily="2" charset="-122"/>
                <a:cs typeface="Times New Roman" pitchFamily="18" charset="0"/>
              </a:rPr>
              <a:t>1</a:t>
            </a:r>
            <a:r>
              <a:rPr lang="zh-CN" altLang="en-US" sz="2600" b="1" dirty="0">
                <a:solidFill>
                  <a:srgbClr val="0000CC"/>
                </a:solidFill>
                <a:latin typeface="华文中宋" pitchFamily="2" charset="-122"/>
                <a:ea typeface="华文中宋" pitchFamily="2" charset="-122"/>
                <a:cs typeface="Times New Roman" pitchFamily="18" charset="0"/>
              </a:rPr>
              <a:t>分）；造成作物根系生长发育困难，导致农作物产量下降（</a:t>
            </a:r>
            <a:r>
              <a:rPr lang="en-US" altLang="zh-CN" sz="2600" b="1" dirty="0">
                <a:solidFill>
                  <a:srgbClr val="0000CC"/>
                </a:solidFill>
                <a:latin typeface="华文中宋" pitchFamily="2" charset="-122"/>
                <a:ea typeface="华文中宋" pitchFamily="2" charset="-122"/>
                <a:cs typeface="Times New Roman" pitchFamily="18" charset="0"/>
              </a:rPr>
              <a:t>1</a:t>
            </a:r>
            <a:r>
              <a:rPr lang="zh-CN" altLang="en-US" sz="2600" b="1" dirty="0">
                <a:solidFill>
                  <a:srgbClr val="0000CC"/>
                </a:solidFill>
                <a:latin typeface="华文中宋" pitchFamily="2" charset="-122"/>
                <a:ea typeface="华文中宋" pitchFamily="2" charset="-122"/>
                <a:cs typeface="Times New Roman" pitchFamily="18" charset="0"/>
              </a:rPr>
              <a:t>分）。</a:t>
            </a:r>
            <a:endParaRPr lang="zh-CN" altLang="en-US" sz="2600" b="1" dirty="0">
              <a:solidFill>
                <a:srgbClr val="0000CC"/>
              </a:solidFill>
              <a:latin typeface="华文中宋" pitchFamily="2" charset="-122"/>
              <a:ea typeface="华文中宋" pitchFamily="2" charset="-122"/>
              <a:cs typeface="宋体" pitchFamily="2" charset="-122"/>
            </a:endParaRPr>
          </a:p>
        </p:txBody>
      </p:sp>
    </p:spTree>
    <p:extLst>
      <p:ext uri="{BB962C8B-B14F-4D97-AF65-F5344CB8AC3E}">
        <p14:creationId xmlns:p14="http://schemas.microsoft.com/office/powerpoint/2010/main" val="258330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9021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7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Text Box 6"/>
          <p:cNvSpPr txBox="1">
            <a:spLocks noChangeArrowheads="1"/>
          </p:cNvSpPr>
          <p:nvPr/>
        </p:nvSpPr>
        <p:spPr bwMode="auto">
          <a:xfrm>
            <a:off x="1919289" y="549275"/>
            <a:ext cx="83534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dirty="0">
                <a:solidFill>
                  <a:srgbClr val="FF0000"/>
                </a:solidFill>
                <a:ea typeface="华文中宋" panose="02010600040101010101" pitchFamily="2" charset="-122"/>
              </a:rPr>
              <a:t>两点结论</a:t>
            </a:r>
            <a:r>
              <a:rPr lang="zh-CN" altLang="en-US" sz="3200" b="1" dirty="0">
                <a:ea typeface="华文中宋" panose="02010600040101010101" pitchFamily="2" charset="-122"/>
              </a:rPr>
              <a:t>：第一：石油资源</a:t>
            </a:r>
            <a:r>
              <a:rPr lang="zh-CN" altLang="en-US" sz="3200" b="1" dirty="0">
                <a:solidFill>
                  <a:srgbClr val="FF0000"/>
                </a:solidFill>
                <a:ea typeface="华文中宋" panose="02010600040101010101" pitchFamily="2" charset="-122"/>
              </a:rPr>
              <a:t>储量是有限的</a:t>
            </a:r>
            <a:r>
              <a:rPr lang="zh-CN" altLang="en-US" sz="3200" b="1" dirty="0">
                <a:ea typeface="华文中宋" panose="02010600040101010101" pitchFamily="2" charset="-122"/>
              </a:rPr>
              <a:t>，会逐渐</a:t>
            </a:r>
            <a:r>
              <a:rPr lang="zh-CN" altLang="en-US" sz="3200" b="1" dirty="0">
                <a:solidFill>
                  <a:srgbClr val="FF0000"/>
                </a:solidFill>
                <a:ea typeface="华文中宋" panose="02010600040101010101" pitchFamily="2" charset="-122"/>
              </a:rPr>
              <a:t>因</a:t>
            </a:r>
            <a:r>
              <a:rPr lang="zh-CN" altLang="en-US" sz="3200" b="1" dirty="0">
                <a:ea typeface="华文中宋" panose="02010600040101010101" pitchFamily="2" charset="-122"/>
              </a:rPr>
              <a:t>人类的</a:t>
            </a:r>
            <a:r>
              <a:rPr lang="zh-CN" altLang="en-US" sz="3200" b="1" dirty="0">
                <a:solidFill>
                  <a:srgbClr val="FF0000"/>
                </a:solidFill>
                <a:ea typeface="华文中宋" panose="02010600040101010101" pitchFamily="2" charset="-122"/>
              </a:rPr>
              <a:t>消耗而衰竭</a:t>
            </a:r>
            <a:r>
              <a:rPr lang="zh-CN" altLang="en-US" sz="3200" b="1" dirty="0">
                <a:ea typeface="华文中宋" panose="02010600040101010101" pitchFamily="2" charset="-122"/>
              </a:rPr>
              <a:t>。</a:t>
            </a:r>
          </a:p>
          <a:p>
            <a:pPr>
              <a:spcBef>
                <a:spcPct val="50000"/>
              </a:spcBef>
            </a:pPr>
            <a:r>
              <a:rPr lang="zh-CN" altLang="en-US" sz="3200" b="1" dirty="0">
                <a:ea typeface="华文中宋" panose="02010600040101010101" pitchFamily="2" charset="-122"/>
              </a:rPr>
              <a:t>第二：包括我国在内的世界</a:t>
            </a:r>
            <a:r>
              <a:rPr lang="zh-CN" altLang="en-US" sz="3200" b="1" dirty="0">
                <a:solidFill>
                  <a:srgbClr val="FF0000"/>
                </a:solidFill>
                <a:ea typeface="华文中宋" panose="02010600040101010101" pitchFamily="2" charset="-122"/>
              </a:rPr>
              <a:t>经济对石油资源高度依赖</a:t>
            </a:r>
            <a:r>
              <a:rPr lang="zh-CN" altLang="en-US" sz="3200" b="1" dirty="0">
                <a:ea typeface="华文中宋" panose="02010600040101010101" pitchFamily="2" charset="-122"/>
              </a:rPr>
              <a:t>，石油</a:t>
            </a:r>
            <a:r>
              <a:rPr lang="zh-CN" altLang="en-US" sz="3200" b="1" dirty="0">
                <a:solidFill>
                  <a:srgbClr val="FF0000"/>
                </a:solidFill>
                <a:ea typeface="华文中宋" panose="02010600040101010101" pitchFamily="2" charset="-122"/>
              </a:rPr>
              <a:t>消费日益增加</a:t>
            </a:r>
          </a:p>
        </p:txBody>
      </p:sp>
      <p:grpSp>
        <p:nvGrpSpPr>
          <p:cNvPr id="2" name="Group 11"/>
          <p:cNvGrpSpPr>
            <a:grpSpLocks/>
          </p:cNvGrpSpPr>
          <p:nvPr/>
        </p:nvGrpSpPr>
        <p:grpSpPr bwMode="auto">
          <a:xfrm>
            <a:off x="2208214" y="3068638"/>
            <a:ext cx="7775575" cy="3255962"/>
            <a:chOff x="432" y="1933"/>
            <a:chExt cx="4541" cy="2051"/>
          </a:xfrm>
        </p:grpSpPr>
        <p:sp>
          <p:nvSpPr>
            <p:cNvPr id="103428" name="WordArt 7"/>
            <p:cNvSpPr>
              <a:spLocks noChangeArrowheads="1" noChangeShapeType="1" noTextEdit="1"/>
            </p:cNvSpPr>
            <p:nvPr/>
          </p:nvSpPr>
          <p:spPr bwMode="auto">
            <a:xfrm>
              <a:off x="432" y="2352"/>
              <a:ext cx="720" cy="43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宋体" panose="02010600030101010101" pitchFamily="2" charset="-122"/>
                </a:rPr>
                <a:t>所以</a:t>
              </a:r>
            </a:p>
          </p:txBody>
        </p:sp>
        <p:sp>
          <p:nvSpPr>
            <p:cNvPr id="103429" name="Text Box 9"/>
            <p:cNvSpPr txBox="1">
              <a:spLocks noChangeArrowheads="1"/>
            </p:cNvSpPr>
            <p:nvPr/>
          </p:nvSpPr>
          <p:spPr bwMode="auto">
            <a:xfrm>
              <a:off x="1565" y="1933"/>
              <a:ext cx="3408"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ea typeface="华文中宋" panose="02010600040101010101" pitchFamily="2" charset="-122"/>
                </a:rPr>
                <a:t>        </a:t>
              </a:r>
              <a:r>
                <a:rPr lang="zh-CN" altLang="en-US" sz="3200" b="1">
                  <a:ea typeface="华文中宋" panose="02010600040101010101" pitchFamily="2" charset="-122"/>
                </a:rPr>
                <a:t>石油供应将出现短缺，价格上扬，</a:t>
              </a:r>
              <a:r>
                <a:rPr lang="zh-CN" altLang="en-US" sz="3200" b="1">
                  <a:solidFill>
                    <a:srgbClr val="FF0000"/>
                  </a:solidFill>
                  <a:ea typeface="华文中宋" panose="02010600040101010101" pitchFamily="2" charset="-122"/>
                </a:rPr>
                <a:t>石化工业受冲击，甚至阻碍经济发展</a:t>
              </a:r>
            </a:p>
          </p:txBody>
        </p:sp>
        <p:sp>
          <p:nvSpPr>
            <p:cNvPr id="103430" name="WordArt 10"/>
            <p:cNvSpPr>
              <a:spLocks noChangeArrowheads="1" noChangeShapeType="1" noTextEdit="1"/>
            </p:cNvSpPr>
            <p:nvPr/>
          </p:nvSpPr>
          <p:spPr bwMode="auto">
            <a:xfrm>
              <a:off x="2200" y="2976"/>
              <a:ext cx="1440" cy="1008"/>
            </a:xfrm>
            <a:prstGeom prst="rect">
              <a:avLst/>
            </a:prstGeom>
          </p:spPr>
          <p:txBody>
            <a:bodyPr wrap="none" fromWordArt="1">
              <a:prstTxWarp prst="textSlantUp">
                <a:avLst>
                  <a:gd name="adj" fmla="val 55556"/>
                </a:avLst>
              </a:prstTxWarp>
            </a:bodyPr>
            <a:lstStyle/>
            <a:p>
              <a:pPr algn="ctr"/>
              <a:r>
                <a:rPr lang="zh-CN" altLang="en-US" sz="3600" kern="10">
                  <a:ln w="9525">
                    <a:solidFill>
                      <a:srgbClr val="000000"/>
                    </a:solidFill>
                    <a:round/>
                    <a:headEnd/>
                    <a:tailEnd/>
                  </a:ln>
                  <a:solidFill>
                    <a:srgbClr val="FF0000"/>
                  </a:solidFill>
                  <a:latin typeface="宋体" panose="02010600030101010101" pitchFamily="2" charset="-122"/>
                </a:rPr>
                <a:t>石油危机</a:t>
              </a:r>
            </a:p>
          </p:txBody>
        </p:sp>
      </p:grpSp>
      <p:sp>
        <p:nvSpPr>
          <p:cNvPr id="103431" name="Text Box 7"/>
          <p:cNvSpPr txBox="1">
            <a:spLocks noChangeArrowheads="1"/>
          </p:cNvSpPr>
          <p:nvPr/>
        </p:nvSpPr>
        <p:spPr bwMode="auto">
          <a:xfrm>
            <a:off x="9767888" y="6643688"/>
            <a:ext cx="900112"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800"/>
              <a:t>www.jkzyw.com</a:t>
            </a:r>
          </a:p>
        </p:txBody>
      </p:sp>
    </p:spTree>
    <p:extLst>
      <p:ext uri="{BB962C8B-B14F-4D97-AF65-F5344CB8AC3E}">
        <p14:creationId xmlns:p14="http://schemas.microsoft.com/office/powerpoint/2010/main" val="3670407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52601" y="609600"/>
            <a:ext cx="561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ea typeface="黑体" panose="02010609060101010101" pitchFamily="49" charset="-122"/>
              </a:rPr>
              <a:t>【</a:t>
            </a:r>
            <a:r>
              <a:rPr lang="zh-CN" altLang="en-US" sz="2400" b="1">
                <a:ea typeface="黑体" panose="02010609060101010101" pitchFamily="49" charset="-122"/>
              </a:rPr>
              <a:t>课堂探究</a:t>
            </a:r>
            <a:r>
              <a:rPr lang="en-US" altLang="zh-CN" sz="2400" b="1">
                <a:ea typeface="黑体" panose="02010609060101010101" pitchFamily="49" charset="-122"/>
              </a:rPr>
              <a:t>】</a:t>
            </a:r>
            <a:r>
              <a:rPr lang="zh-CN" altLang="en-US" sz="2400" b="1">
                <a:ea typeface="黑体" panose="02010609060101010101" pitchFamily="49" charset="-122"/>
              </a:rPr>
              <a:t>石油资源危机与应对措施</a:t>
            </a:r>
          </a:p>
        </p:txBody>
      </p:sp>
      <p:sp>
        <p:nvSpPr>
          <p:cNvPr id="13315" name="Text Box 3"/>
          <p:cNvSpPr txBox="1">
            <a:spLocks noChangeArrowheads="1"/>
          </p:cNvSpPr>
          <p:nvPr/>
        </p:nvSpPr>
        <p:spPr bwMode="auto">
          <a:xfrm>
            <a:off x="2362200" y="1219200"/>
            <a:ext cx="4319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ea typeface="黑体" panose="02010609060101010101" pitchFamily="49" charset="-122"/>
              </a:rPr>
              <a:t>面对石油危机，应如何应对？</a:t>
            </a:r>
          </a:p>
        </p:txBody>
      </p:sp>
      <p:sp>
        <p:nvSpPr>
          <p:cNvPr id="13316" name="Rectangle 4"/>
          <p:cNvSpPr>
            <a:spLocks noChangeArrowheads="1"/>
          </p:cNvSpPr>
          <p:nvPr/>
        </p:nvSpPr>
        <p:spPr bwMode="auto">
          <a:xfrm>
            <a:off x="2286000" y="2438400"/>
            <a:ext cx="8675688"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Tx/>
              <a:buChar char="•"/>
            </a:pPr>
            <a:r>
              <a:rPr lang="en-US" altLang="zh-CN" sz="2800" b="1" dirty="0">
                <a:solidFill>
                  <a:srgbClr val="FF0000"/>
                </a:solidFill>
                <a:ea typeface="黑体" panose="02010609060101010101" pitchFamily="49" charset="-122"/>
              </a:rPr>
              <a:t>①</a:t>
            </a:r>
            <a:r>
              <a:rPr lang="zh-CN" altLang="en-US" sz="2800" b="1" dirty="0">
                <a:solidFill>
                  <a:srgbClr val="FF0000"/>
                </a:solidFill>
                <a:ea typeface="黑体" panose="02010609060101010101" pitchFamily="49" charset="-122"/>
              </a:rPr>
              <a:t>拓宽石油进口渠道。</a:t>
            </a:r>
          </a:p>
          <a:p>
            <a:pPr>
              <a:spcBef>
                <a:spcPct val="20000"/>
              </a:spcBef>
              <a:buFontTx/>
              <a:buChar char="•"/>
            </a:pPr>
            <a:r>
              <a:rPr lang="zh-CN" altLang="en-US" sz="2800" b="1" dirty="0">
                <a:solidFill>
                  <a:srgbClr val="FF0000"/>
                </a:solidFill>
                <a:latin typeface="黑体" panose="02010609060101010101" pitchFamily="49" charset="-122"/>
                <a:ea typeface="黑体" panose="02010609060101010101" pitchFamily="49" charset="-122"/>
              </a:rPr>
              <a:t>②加强战略石油储备</a:t>
            </a:r>
          </a:p>
          <a:p>
            <a:pPr>
              <a:spcBef>
                <a:spcPct val="20000"/>
              </a:spcBef>
              <a:buFontTx/>
              <a:buChar char="•"/>
            </a:pPr>
            <a:r>
              <a:rPr lang="zh-CN" altLang="en-US" sz="2800" b="1" dirty="0">
                <a:solidFill>
                  <a:srgbClr val="FF0000"/>
                </a:solidFill>
                <a:latin typeface="黑体" panose="02010609060101010101" pitchFamily="49" charset="-122"/>
                <a:ea typeface="黑体" panose="02010609060101010101" pitchFamily="49" charset="-122"/>
              </a:rPr>
              <a:t>③加强资源勘探</a:t>
            </a:r>
            <a:r>
              <a:rPr lang="en-US" altLang="zh-CN" sz="2800" b="1" dirty="0">
                <a:solidFill>
                  <a:srgbClr val="FF0000"/>
                </a:solidFill>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增加储量</a:t>
            </a:r>
            <a:r>
              <a:rPr lang="en-US" altLang="zh-CN" sz="2800" b="1" dirty="0">
                <a:solidFill>
                  <a:srgbClr val="FF0000"/>
                </a:solidFill>
                <a:latin typeface="黑体" panose="02010609060101010101" pitchFamily="49" charset="-122"/>
                <a:ea typeface="黑体" panose="02010609060101010101" pitchFamily="49" charset="-122"/>
              </a:rPr>
              <a:t>.</a:t>
            </a:r>
          </a:p>
          <a:p>
            <a:pPr>
              <a:spcBef>
                <a:spcPct val="20000"/>
              </a:spcBef>
              <a:buFontTx/>
              <a:buChar char="•"/>
            </a:pPr>
            <a:r>
              <a:rPr lang="en-US" altLang="zh-CN" sz="2800" b="1" dirty="0">
                <a:solidFill>
                  <a:srgbClr val="FF0000"/>
                </a:solidFill>
                <a:latin typeface="黑体" panose="02010609060101010101" pitchFamily="49" charset="-122"/>
                <a:ea typeface="黑体" panose="02010609060101010101" pitchFamily="49" charset="-122"/>
              </a:rPr>
              <a:t>④</a:t>
            </a:r>
            <a:r>
              <a:rPr lang="zh-CN" altLang="en-US" sz="2800" b="1" dirty="0">
                <a:solidFill>
                  <a:srgbClr val="FF0000"/>
                </a:solidFill>
                <a:latin typeface="黑体" panose="02010609060101010101" pitchFamily="49" charset="-122"/>
                <a:ea typeface="黑体" panose="02010609060101010101" pitchFamily="49" charset="-122"/>
              </a:rPr>
              <a:t>开发寻找新能源（如</a:t>
            </a:r>
            <a:r>
              <a:rPr lang="en-US" altLang="zh-CN" sz="2800" b="1" dirty="0">
                <a:solidFill>
                  <a:srgbClr val="FF0000"/>
                </a:solidFill>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太阳能、风能、潮汐能）</a:t>
            </a:r>
          </a:p>
          <a:p>
            <a:pPr>
              <a:spcBef>
                <a:spcPct val="20000"/>
              </a:spcBef>
              <a:buFontTx/>
              <a:buChar char="•"/>
            </a:pPr>
            <a:r>
              <a:rPr lang="zh-CN" altLang="en-US" sz="2800" b="1" dirty="0">
                <a:solidFill>
                  <a:srgbClr val="FF0000"/>
                </a:solidFill>
                <a:latin typeface="黑体" panose="02010609060101010101" pitchFamily="49" charset="-122"/>
                <a:ea typeface="黑体" panose="02010609060101010101" pitchFamily="49" charset="-122"/>
              </a:rPr>
              <a:t>⑤节约利用，提高资源的利用效率</a:t>
            </a:r>
          </a:p>
          <a:p>
            <a:pPr>
              <a:spcBef>
                <a:spcPct val="20000"/>
              </a:spcBef>
              <a:buFontTx/>
              <a:buChar char="•"/>
            </a:pPr>
            <a:r>
              <a:rPr lang="zh-CN" altLang="en-US" sz="2800" b="1" dirty="0">
                <a:solidFill>
                  <a:srgbClr val="FF0000"/>
                </a:solidFill>
                <a:latin typeface="黑体" panose="02010609060101010101" pitchFamily="49" charset="-122"/>
                <a:ea typeface="黑体" panose="02010609060101010101" pitchFamily="49" charset="-122"/>
              </a:rPr>
              <a:t>⑥推广绿色出行方式，加强公共交通建设</a:t>
            </a:r>
          </a:p>
          <a:p>
            <a:pPr>
              <a:spcBef>
                <a:spcPct val="20000"/>
              </a:spcBef>
              <a:buFontTx/>
              <a:buChar char="•"/>
            </a:pPr>
            <a:endParaRPr lang="en-US" altLang="zh-CN" sz="3200" dirty="0"/>
          </a:p>
        </p:txBody>
      </p:sp>
      <p:sp>
        <p:nvSpPr>
          <p:cNvPr id="120861" name="Text Box 29"/>
          <p:cNvSpPr txBox="1">
            <a:spLocks noChangeArrowheads="1"/>
          </p:cNvSpPr>
          <p:nvPr/>
        </p:nvSpPr>
        <p:spPr bwMode="auto">
          <a:xfrm>
            <a:off x="6705600" y="1219201"/>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0000"/>
                </a:solidFill>
                <a:ea typeface="隶书" panose="02010509060101010101" pitchFamily="49" charset="-122"/>
              </a:rPr>
              <a:t>开源节流</a:t>
            </a:r>
          </a:p>
        </p:txBody>
      </p:sp>
    </p:spTree>
    <p:extLst>
      <p:ext uri="{BB962C8B-B14F-4D97-AF65-F5344CB8AC3E}">
        <p14:creationId xmlns:p14="http://schemas.microsoft.com/office/powerpoint/2010/main" val="2418462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wipe(left)">
                                      <p:cBhvr>
                                        <p:cTn id="7" dur="500"/>
                                        <p:tgtEl>
                                          <p:spTgt spid="133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0861"/>
                                        </p:tgtEl>
                                        <p:attrNameLst>
                                          <p:attrName>style.visibility</p:attrName>
                                        </p:attrNameLst>
                                      </p:cBhvr>
                                      <p:to>
                                        <p:strVal val="visible"/>
                                      </p:to>
                                    </p:set>
                                    <p:animEffect transition="in" filter="blinds(horizontal)">
                                      <p:cBhvr>
                                        <p:cTn id="12" dur="500"/>
                                        <p:tgtEl>
                                          <p:spTgt spid="1208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6">
                                            <p:txEl>
                                              <p:pRg st="0" end="0"/>
                                            </p:txEl>
                                          </p:spTgt>
                                        </p:tgtEl>
                                        <p:attrNameLst>
                                          <p:attrName>style.visibility</p:attrName>
                                        </p:attrNameLst>
                                      </p:cBhvr>
                                      <p:to>
                                        <p:strVal val="visible"/>
                                      </p:to>
                                    </p:set>
                                    <p:animEffect transition="in" filter="blinds(horizontal)">
                                      <p:cBhvr>
                                        <p:cTn id="17" dur="500"/>
                                        <p:tgtEl>
                                          <p:spTgt spid="13316">
                                            <p:txEl>
                                              <p:pRg st="0" end="0"/>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3316">
                                            <p:txEl>
                                              <p:pRg st="1" end="1"/>
                                            </p:txEl>
                                          </p:spTgt>
                                        </p:tgtEl>
                                        <p:attrNameLst>
                                          <p:attrName>style.visibility</p:attrName>
                                        </p:attrNameLst>
                                      </p:cBhvr>
                                      <p:to>
                                        <p:strVal val="visible"/>
                                      </p:to>
                                    </p:set>
                                    <p:animEffect transition="in" filter="blinds(horizontal)">
                                      <p:cBhvr>
                                        <p:cTn id="20" dur="500"/>
                                        <p:tgtEl>
                                          <p:spTgt spid="13316">
                                            <p:txEl>
                                              <p:pRg st="1" end="1"/>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3316">
                                            <p:txEl>
                                              <p:pRg st="2" end="2"/>
                                            </p:txEl>
                                          </p:spTgt>
                                        </p:tgtEl>
                                        <p:attrNameLst>
                                          <p:attrName>style.visibility</p:attrName>
                                        </p:attrNameLst>
                                      </p:cBhvr>
                                      <p:to>
                                        <p:strVal val="visible"/>
                                      </p:to>
                                    </p:set>
                                    <p:animEffect transition="in" filter="blinds(horizontal)">
                                      <p:cBhvr>
                                        <p:cTn id="23" dur="500"/>
                                        <p:tgtEl>
                                          <p:spTgt spid="13316">
                                            <p:txEl>
                                              <p:pRg st="2" end="2"/>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316">
                                            <p:txEl>
                                              <p:pRg st="3" end="3"/>
                                            </p:txEl>
                                          </p:spTgt>
                                        </p:tgtEl>
                                        <p:attrNameLst>
                                          <p:attrName>style.visibility</p:attrName>
                                        </p:attrNameLst>
                                      </p:cBhvr>
                                      <p:to>
                                        <p:strVal val="visible"/>
                                      </p:to>
                                    </p:set>
                                    <p:animEffect transition="in" filter="blinds(horizontal)">
                                      <p:cBhvr>
                                        <p:cTn id="26" dur="500"/>
                                        <p:tgtEl>
                                          <p:spTgt spid="13316">
                                            <p:txEl>
                                              <p:pRg st="3" end="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3316">
                                            <p:txEl>
                                              <p:pRg st="4" end="4"/>
                                            </p:txEl>
                                          </p:spTgt>
                                        </p:tgtEl>
                                        <p:attrNameLst>
                                          <p:attrName>style.visibility</p:attrName>
                                        </p:attrNameLst>
                                      </p:cBhvr>
                                      <p:to>
                                        <p:strVal val="visible"/>
                                      </p:to>
                                    </p:set>
                                    <p:animEffect transition="in" filter="blinds(horizontal)">
                                      <p:cBhvr>
                                        <p:cTn id="29" dur="500"/>
                                        <p:tgtEl>
                                          <p:spTgt spid="13316">
                                            <p:txEl>
                                              <p:pRg st="4" end="4"/>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316">
                                            <p:txEl>
                                              <p:pRg st="5" end="5"/>
                                            </p:txEl>
                                          </p:spTgt>
                                        </p:tgtEl>
                                        <p:attrNameLst>
                                          <p:attrName>style.visibility</p:attrName>
                                        </p:attrNameLst>
                                      </p:cBhvr>
                                      <p:to>
                                        <p:strVal val="visible"/>
                                      </p:to>
                                    </p:set>
                                    <p:animEffect transition="in" filter="blinds(horizontal)">
                                      <p:cBhvr>
                                        <p:cTn id="32" dur="500"/>
                                        <p:tgtEl>
                                          <p:spTgt spid="133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13316" grpId="0" build="p"/>
      <p:bldP spid="1208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1752601" y="228600"/>
            <a:ext cx="561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chemeClr val="accent2"/>
                </a:solidFill>
                <a:ea typeface="黑体" panose="02010609060101010101" pitchFamily="49" charset="-122"/>
              </a:rPr>
              <a:t>【</a:t>
            </a:r>
            <a:r>
              <a:rPr lang="zh-CN" altLang="en-US" sz="2400" b="1">
                <a:solidFill>
                  <a:schemeClr val="accent2"/>
                </a:solidFill>
                <a:ea typeface="黑体" panose="02010609060101010101" pitchFamily="49" charset="-122"/>
              </a:rPr>
              <a:t>课堂探究</a:t>
            </a:r>
            <a:r>
              <a:rPr lang="en-US" altLang="zh-CN" sz="2400" b="1">
                <a:solidFill>
                  <a:schemeClr val="accent2"/>
                </a:solidFill>
                <a:ea typeface="黑体" panose="02010609060101010101" pitchFamily="49" charset="-122"/>
              </a:rPr>
              <a:t>】</a:t>
            </a:r>
            <a:r>
              <a:rPr lang="zh-CN" altLang="en-US" sz="2400" b="1">
                <a:solidFill>
                  <a:schemeClr val="accent2"/>
                </a:solidFill>
                <a:ea typeface="黑体" panose="02010609060101010101" pitchFamily="49" charset="-122"/>
              </a:rPr>
              <a:t>石油资源危机与应对措施</a:t>
            </a:r>
          </a:p>
        </p:txBody>
      </p:sp>
      <p:sp>
        <p:nvSpPr>
          <p:cNvPr id="11268" name="Text Box 4"/>
          <p:cNvSpPr txBox="1">
            <a:spLocks noChangeArrowheads="1"/>
          </p:cNvSpPr>
          <p:nvPr/>
        </p:nvSpPr>
        <p:spPr bwMode="auto">
          <a:xfrm>
            <a:off x="1774826" y="4664075"/>
            <a:ext cx="8640763" cy="971550"/>
          </a:xfrm>
          <a:prstGeom prst="rect">
            <a:avLst/>
          </a:prstGeom>
          <a:solidFill>
            <a:srgbClr val="CCFFFF"/>
          </a:solidFill>
          <a:ln w="9525">
            <a:solidFill>
              <a:srgbClr val="CC6600"/>
            </a:solidFill>
            <a:miter lim="800000"/>
            <a:headEnd/>
            <a:tailEnd/>
          </a:ln>
        </p:spPr>
        <p:txBody>
          <a:bodyPr lIns="48463" tIns="24232" rIns="48463" bIns="2423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b="1">
                <a:solidFill>
                  <a:srgbClr val="FF0000"/>
                </a:solidFill>
                <a:latin typeface="黑体" panose="02010609060101010101" pitchFamily="49" charset="-122"/>
                <a:ea typeface="黑体" panose="02010609060101010101" pitchFamily="49" charset="-122"/>
              </a:rPr>
              <a:t>材料：我国目前进口石油的结构是：</a:t>
            </a:r>
            <a:r>
              <a:rPr lang="en-US" altLang="zh-CN" sz="2000" b="1">
                <a:solidFill>
                  <a:srgbClr val="FF0000"/>
                </a:solidFill>
                <a:latin typeface="黑体" panose="02010609060101010101" pitchFamily="49" charset="-122"/>
                <a:ea typeface="黑体" panose="02010609060101010101" pitchFamily="49" charset="-122"/>
              </a:rPr>
              <a:t>56%</a:t>
            </a:r>
            <a:r>
              <a:rPr lang="zh-CN" altLang="en-US" sz="2000" b="1">
                <a:solidFill>
                  <a:srgbClr val="FF0000"/>
                </a:solidFill>
                <a:latin typeface="黑体" panose="02010609060101010101" pitchFamily="49" charset="-122"/>
                <a:ea typeface="黑体" panose="02010609060101010101" pitchFamily="49" charset="-122"/>
              </a:rPr>
              <a:t>来自中东，</a:t>
            </a:r>
            <a:r>
              <a:rPr lang="en-US" altLang="zh-CN" sz="2000" b="1">
                <a:solidFill>
                  <a:srgbClr val="FF0000"/>
                </a:solidFill>
                <a:latin typeface="黑体" panose="02010609060101010101" pitchFamily="49" charset="-122"/>
                <a:ea typeface="黑体" panose="02010609060101010101" pitchFamily="49" charset="-122"/>
              </a:rPr>
              <a:t>14%</a:t>
            </a:r>
            <a:r>
              <a:rPr lang="zh-CN" altLang="en-US" sz="2000" b="1">
                <a:solidFill>
                  <a:srgbClr val="FF0000"/>
                </a:solidFill>
                <a:latin typeface="黑体" panose="02010609060101010101" pitchFamily="49" charset="-122"/>
                <a:ea typeface="黑体" panose="02010609060101010101" pitchFamily="49" charset="-122"/>
              </a:rPr>
              <a:t>来自亚太地区，</a:t>
            </a:r>
            <a:r>
              <a:rPr lang="en-US" altLang="zh-CN" sz="2000" b="1">
                <a:solidFill>
                  <a:srgbClr val="FF0000"/>
                </a:solidFill>
                <a:latin typeface="黑体" panose="02010609060101010101" pitchFamily="49" charset="-122"/>
                <a:ea typeface="黑体" panose="02010609060101010101" pitchFamily="49" charset="-122"/>
              </a:rPr>
              <a:t>23.5%</a:t>
            </a:r>
            <a:r>
              <a:rPr lang="zh-CN" altLang="en-US" sz="2000" b="1">
                <a:solidFill>
                  <a:srgbClr val="FF0000"/>
                </a:solidFill>
                <a:latin typeface="黑体" panose="02010609060101010101" pitchFamily="49" charset="-122"/>
                <a:ea typeface="黑体" panose="02010609060101010101" pitchFamily="49" charset="-122"/>
              </a:rPr>
              <a:t>来自非洲，</a:t>
            </a:r>
            <a:r>
              <a:rPr lang="en-US" altLang="zh-CN" sz="2000" b="1">
                <a:solidFill>
                  <a:srgbClr val="FF0000"/>
                </a:solidFill>
                <a:latin typeface="黑体" panose="02010609060101010101" pitchFamily="49" charset="-122"/>
                <a:ea typeface="黑体" panose="02010609060101010101" pitchFamily="49" charset="-122"/>
              </a:rPr>
              <a:t>6.5%</a:t>
            </a:r>
            <a:r>
              <a:rPr lang="zh-CN" altLang="en-US" sz="2000" b="1">
                <a:solidFill>
                  <a:srgbClr val="FF0000"/>
                </a:solidFill>
                <a:latin typeface="黑体" panose="02010609060101010101" pitchFamily="49" charset="-122"/>
                <a:ea typeface="黑体" panose="02010609060101010101" pitchFamily="49" charset="-122"/>
              </a:rPr>
              <a:t>来自其他地区。大部分进口石油要经过马六甲海峡、南海等地区，加重了我国的石油危机。</a:t>
            </a:r>
            <a:endParaRPr lang="zh-CN" altLang="en-US" sz="2000">
              <a:solidFill>
                <a:srgbClr val="FF0000"/>
              </a:solidFill>
              <a:latin typeface="黑体" panose="02010609060101010101" pitchFamily="49" charset="-122"/>
              <a:ea typeface="黑体" panose="02010609060101010101" pitchFamily="49" charset="-122"/>
            </a:endParaRPr>
          </a:p>
        </p:txBody>
      </p:sp>
      <p:sp>
        <p:nvSpPr>
          <p:cNvPr id="11269" name="Text Box 5"/>
          <p:cNvSpPr txBox="1">
            <a:spLocks noChangeArrowheads="1"/>
          </p:cNvSpPr>
          <p:nvPr/>
        </p:nvSpPr>
        <p:spPr bwMode="auto">
          <a:xfrm>
            <a:off x="1752600" y="5943600"/>
            <a:ext cx="864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dirty="0">
                <a:solidFill>
                  <a:schemeClr val="accent2"/>
                </a:solidFill>
                <a:ea typeface="黑体" panose="02010609060101010101" pitchFamily="49" charset="-122"/>
              </a:rPr>
              <a:t> </a:t>
            </a:r>
            <a:r>
              <a:rPr lang="zh-CN" altLang="en-US" sz="2400" b="1" dirty="0">
                <a:solidFill>
                  <a:schemeClr val="accent2"/>
                </a:solidFill>
                <a:ea typeface="黑体" panose="02010609060101010101" pitchFamily="49" charset="-122"/>
              </a:rPr>
              <a:t>拓宽石油进口渠道。（如修建中哈、中俄、中缅、中巴管道）</a:t>
            </a:r>
          </a:p>
        </p:txBody>
      </p:sp>
      <p:pic>
        <p:nvPicPr>
          <p:cNvPr id="12493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2313" y="847725"/>
            <a:ext cx="7777162"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Freeform 7"/>
          <p:cNvSpPr>
            <a:spLocks/>
          </p:cNvSpPr>
          <p:nvPr/>
        </p:nvSpPr>
        <p:spPr bwMode="auto">
          <a:xfrm>
            <a:off x="6961189" y="1881189"/>
            <a:ext cx="841375" cy="212725"/>
          </a:xfrm>
          <a:custGeom>
            <a:avLst/>
            <a:gdLst>
              <a:gd name="T0" fmla="*/ 0 w 530"/>
              <a:gd name="T1" fmla="*/ 196572148 h 134"/>
              <a:gd name="T2" fmla="*/ 347781502 w 530"/>
              <a:gd name="T3" fmla="*/ 0 h 134"/>
              <a:gd name="T4" fmla="*/ 756046725 w 530"/>
              <a:gd name="T5" fmla="*/ 126007805 h 134"/>
              <a:gd name="T6" fmla="*/ 950098072 w 530"/>
              <a:gd name="T7" fmla="*/ 126007805 h 134"/>
              <a:gd name="T8" fmla="*/ 1335682594 w 530"/>
              <a:gd name="T9" fmla="*/ 337700883 h 134"/>
              <a:gd name="T10" fmla="*/ 0 60000 65536"/>
              <a:gd name="T11" fmla="*/ 0 60000 65536"/>
              <a:gd name="T12" fmla="*/ 0 60000 65536"/>
              <a:gd name="T13" fmla="*/ 0 60000 65536"/>
              <a:gd name="T14" fmla="*/ 0 60000 65536"/>
              <a:gd name="T15" fmla="*/ 0 w 530"/>
              <a:gd name="T16" fmla="*/ 0 h 134"/>
              <a:gd name="T17" fmla="*/ 530 w 530"/>
              <a:gd name="T18" fmla="*/ 134 h 134"/>
            </a:gdLst>
            <a:ahLst/>
            <a:cxnLst>
              <a:cxn ang="T10">
                <a:pos x="T0" y="T1"/>
              </a:cxn>
              <a:cxn ang="T11">
                <a:pos x="T2" y="T3"/>
              </a:cxn>
              <a:cxn ang="T12">
                <a:pos x="T4" y="T5"/>
              </a:cxn>
              <a:cxn ang="T13">
                <a:pos x="T6" y="T7"/>
              </a:cxn>
              <a:cxn ang="T14">
                <a:pos x="T8" y="T9"/>
              </a:cxn>
            </a:cxnLst>
            <a:rect l="T15" t="T16" r="T17" b="T18"/>
            <a:pathLst>
              <a:path w="530" h="134">
                <a:moveTo>
                  <a:pt x="0" y="78"/>
                </a:moveTo>
                <a:lnTo>
                  <a:pt x="138" y="0"/>
                </a:lnTo>
                <a:lnTo>
                  <a:pt x="300" y="50"/>
                </a:lnTo>
                <a:lnTo>
                  <a:pt x="377" y="50"/>
                </a:lnTo>
                <a:lnTo>
                  <a:pt x="530" y="134"/>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1272" name="Line 8"/>
          <p:cNvSpPr>
            <a:spLocks noChangeShapeType="1"/>
          </p:cNvSpPr>
          <p:nvPr/>
        </p:nvSpPr>
        <p:spPr bwMode="auto">
          <a:xfrm flipV="1">
            <a:off x="7315200" y="2057400"/>
            <a:ext cx="293688" cy="228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3" name="Line 9"/>
          <p:cNvSpPr>
            <a:spLocks noChangeShapeType="1"/>
          </p:cNvSpPr>
          <p:nvPr/>
        </p:nvSpPr>
        <p:spPr bwMode="auto">
          <a:xfrm flipV="1">
            <a:off x="7824789" y="2360613"/>
            <a:ext cx="288925" cy="2159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403491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linds(horizontal)">
                                      <p:cBhvr>
                                        <p:cTn id="7" dur="500"/>
                                        <p:tgtEl>
                                          <p:spTgt spid="11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71"/>
                                        </p:tgtEl>
                                        <p:attrNameLst>
                                          <p:attrName>style.visibility</p:attrName>
                                        </p:attrNameLst>
                                      </p:cBhvr>
                                      <p:to>
                                        <p:strVal val="visible"/>
                                      </p:to>
                                    </p:set>
                                    <p:animEffect transition="in" filter="wipe(left)">
                                      <p:cBhvr>
                                        <p:cTn id="12" dur="500"/>
                                        <p:tgtEl>
                                          <p:spTgt spid="112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272"/>
                                        </p:tgtEl>
                                        <p:attrNameLst>
                                          <p:attrName>style.visibility</p:attrName>
                                        </p:attrNameLst>
                                      </p:cBhvr>
                                      <p:to>
                                        <p:strVal val="visible"/>
                                      </p:to>
                                    </p:set>
                                    <p:animEffect transition="in" filter="wipe(down)">
                                      <p:cBhvr>
                                        <p:cTn id="17" dur="500"/>
                                        <p:tgtEl>
                                          <p:spTgt spid="11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273"/>
                                        </p:tgtEl>
                                        <p:attrNameLst>
                                          <p:attrName>style.visibility</p:attrName>
                                        </p:attrNameLst>
                                      </p:cBhvr>
                                      <p:to>
                                        <p:strVal val="visible"/>
                                      </p:to>
                                    </p:set>
                                    <p:animEffect transition="in" filter="wipe(down)">
                                      <p:cBhvr>
                                        <p:cTn id="22"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1" grpId="0" animBg="1"/>
      <p:bldP spid="11272" grpId="0" animBg="1"/>
      <p:bldP spid="112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200609131930078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1676" y="1066800"/>
            <a:ext cx="6156325"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4"/>
          <p:cNvSpPr txBox="1">
            <a:spLocks noChangeArrowheads="1"/>
          </p:cNvSpPr>
          <p:nvPr/>
        </p:nvSpPr>
        <p:spPr bwMode="auto">
          <a:xfrm>
            <a:off x="675878" y="1038426"/>
            <a:ext cx="3241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环境问题的概念</a:t>
            </a:r>
          </a:p>
        </p:txBody>
      </p:sp>
      <p:sp>
        <p:nvSpPr>
          <p:cNvPr id="80901" name="Text Box 5"/>
          <p:cNvSpPr txBox="1">
            <a:spLocks noChangeArrowheads="1"/>
          </p:cNvSpPr>
          <p:nvPr/>
        </p:nvSpPr>
        <p:spPr bwMode="auto">
          <a:xfrm>
            <a:off x="583096" y="2532064"/>
            <a:ext cx="378411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t>由于人类活动或自然原因</a:t>
            </a:r>
          </a:p>
          <a:p>
            <a:pPr eaLnBrk="1" hangingPunct="1">
              <a:spcBef>
                <a:spcPct val="50000"/>
              </a:spcBef>
            </a:pPr>
            <a:endParaRPr lang="en-US" altLang="zh-CN" sz="2400" b="1" dirty="0"/>
          </a:p>
        </p:txBody>
      </p:sp>
      <p:sp>
        <p:nvSpPr>
          <p:cNvPr id="11269" name="Text Box 6"/>
          <p:cNvSpPr txBox="1">
            <a:spLocks noChangeArrowheads="1"/>
          </p:cNvSpPr>
          <p:nvPr/>
        </p:nvSpPr>
        <p:spPr bwMode="auto">
          <a:xfrm>
            <a:off x="2640014" y="5949950"/>
            <a:ext cx="777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400"/>
          </a:p>
        </p:txBody>
      </p:sp>
      <p:sp>
        <p:nvSpPr>
          <p:cNvPr id="80903" name="Text Box 7"/>
          <p:cNvSpPr txBox="1">
            <a:spLocks noChangeArrowheads="1"/>
          </p:cNvSpPr>
          <p:nvPr/>
        </p:nvSpPr>
        <p:spPr bwMode="auto">
          <a:xfrm>
            <a:off x="1162843" y="3963897"/>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CC"/>
                </a:solidFill>
              </a:rPr>
              <a:t>环境条件改变</a:t>
            </a:r>
          </a:p>
        </p:txBody>
      </p:sp>
      <p:sp>
        <p:nvSpPr>
          <p:cNvPr id="80904" name="Text Box 8"/>
          <p:cNvSpPr txBox="1">
            <a:spLocks noChangeArrowheads="1"/>
          </p:cNvSpPr>
          <p:nvPr/>
        </p:nvSpPr>
        <p:spPr bwMode="auto">
          <a:xfrm rot="10800000" flipV="1">
            <a:off x="1091407" y="4977665"/>
            <a:ext cx="2987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FF0066"/>
                </a:solidFill>
              </a:rPr>
              <a:t>危及人类及其它生物的生存和发展</a:t>
            </a:r>
          </a:p>
        </p:txBody>
      </p:sp>
      <p:sp>
        <p:nvSpPr>
          <p:cNvPr id="80905" name="Line 9"/>
          <p:cNvSpPr>
            <a:spLocks noChangeShapeType="1"/>
          </p:cNvSpPr>
          <p:nvPr/>
        </p:nvSpPr>
        <p:spPr bwMode="auto">
          <a:xfrm>
            <a:off x="586581" y="4179797"/>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06" name="Line 10"/>
          <p:cNvSpPr>
            <a:spLocks noChangeShapeType="1"/>
          </p:cNvSpPr>
          <p:nvPr/>
        </p:nvSpPr>
        <p:spPr bwMode="auto">
          <a:xfrm>
            <a:off x="586582" y="5476784"/>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4" name="Text Box 11"/>
          <p:cNvSpPr txBox="1">
            <a:spLocks noChangeArrowheads="1"/>
          </p:cNvSpPr>
          <p:nvPr/>
        </p:nvSpPr>
        <p:spPr bwMode="auto">
          <a:xfrm>
            <a:off x="358776" y="37307"/>
            <a:ext cx="8305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4400" b="1" dirty="0">
                <a:solidFill>
                  <a:srgbClr val="CC0000"/>
                </a:solidFill>
              </a:rPr>
              <a:t>一、主要环境问题</a:t>
            </a:r>
          </a:p>
        </p:txBody>
      </p:sp>
    </p:spTree>
    <p:extLst>
      <p:ext uri="{BB962C8B-B14F-4D97-AF65-F5344CB8AC3E}">
        <p14:creationId xmlns:p14="http://schemas.microsoft.com/office/powerpoint/2010/main" val="2037110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901"/>
                                        </p:tgtEl>
                                        <p:attrNameLst>
                                          <p:attrName>style.visibility</p:attrName>
                                        </p:attrNameLst>
                                      </p:cBhvr>
                                      <p:to>
                                        <p:strVal val="visible"/>
                                      </p:to>
                                    </p:set>
                                    <p:anim calcmode="lin" valueType="num">
                                      <p:cBhvr additive="base">
                                        <p:cTn id="7" dur="500" fill="hold"/>
                                        <p:tgtEl>
                                          <p:spTgt spid="80901"/>
                                        </p:tgtEl>
                                        <p:attrNameLst>
                                          <p:attrName>ppt_x</p:attrName>
                                        </p:attrNameLst>
                                      </p:cBhvr>
                                      <p:tavLst>
                                        <p:tav tm="0">
                                          <p:val>
                                            <p:strVal val="#ppt_x"/>
                                          </p:val>
                                        </p:tav>
                                        <p:tav tm="100000">
                                          <p:val>
                                            <p:strVal val="#ppt_x"/>
                                          </p:val>
                                        </p:tav>
                                      </p:tavLst>
                                    </p:anim>
                                    <p:anim calcmode="lin" valueType="num">
                                      <p:cBhvr additive="base">
                                        <p:cTn id="8" dur="500" fill="hold"/>
                                        <p:tgtEl>
                                          <p:spTgt spid="8090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905"/>
                                        </p:tgtEl>
                                        <p:attrNameLst>
                                          <p:attrName>style.visibility</p:attrName>
                                        </p:attrNameLst>
                                      </p:cBhvr>
                                      <p:to>
                                        <p:strVal val="visible"/>
                                      </p:to>
                                    </p:set>
                                    <p:anim calcmode="lin" valueType="num">
                                      <p:cBhvr additive="base">
                                        <p:cTn id="13" dur="500" fill="hold"/>
                                        <p:tgtEl>
                                          <p:spTgt spid="80905"/>
                                        </p:tgtEl>
                                        <p:attrNameLst>
                                          <p:attrName>ppt_x</p:attrName>
                                        </p:attrNameLst>
                                      </p:cBhvr>
                                      <p:tavLst>
                                        <p:tav tm="0">
                                          <p:val>
                                            <p:strVal val="#ppt_x"/>
                                          </p:val>
                                        </p:tav>
                                        <p:tav tm="100000">
                                          <p:val>
                                            <p:strVal val="#ppt_x"/>
                                          </p:val>
                                        </p:tav>
                                      </p:tavLst>
                                    </p:anim>
                                    <p:anim calcmode="lin" valueType="num">
                                      <p:cBhvr additive="base">
                                        <p:cTn id="14" dur="500" fill="hold"/>
                                        <p:tgtEl>
                                          <p:spTgt spid="8090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0903"/>
                                        </p:tgtEl>
                                        <p:attrNameLst>
                                          <p:attrName>style.visibility</p:attrName>
                                        </p:attrNameLst>
                                      </p:cBhvr>
                                      <p:to>
                                        <p:strVal val="visible"/>
                                      </p:to>
                                    </p:set>
                                    <p:anim calcmode="lin" valueType="num">
                                      <p:cBhvr additive="base">
                                        <p:cTn id="19" dur="500" fill="hold"/>
                                        <p:tgtEl>
                                          <p:spTgt spid="80903"/>
                                        </p:tgtEl>
                                        <p:attrNameLst>
                                          <p:attrName>ppt_x</p:attrName>
                                        </p:attrNameLst>
                                      </p:cBhvr>
                                      <p:tavLst>
                                        <p:tav tm="0">
                                          <p:val>
                                            <p:strVal val="#ppt_x"/>
                                          </p:val>
                                        </p:tav>
                                        <p:tav tm="100000">
                                          <p:val>
                                            <p:strVal val="#ppt_x"/>
                                          </p:val>
                                        </p:tav>
                                      </p:tavLst>
                                    </p:anim>
                                    <p:anim calcmode="lin" valueType="num">
                                      <p:cBhvr additive="base">
                                        <p:cTn id="20" dur="500" fill="hold"/>
                                        <p:tgtEl>
                                          <p:spTgt spid="8090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0906"/>
                                        </p:tgtEl>
                                        <p:attrNameLst>
                                          <p:attrName>style.visibility</p:attrName>
                                        </p:attrNameLst>
                                      </p:cBhvr>
                                      <p:to>
                                        <p:strVal val="visible"/>
                                      </p:to>
                                    </p:set>
                                    <p:anim calcmode="lin" valueType="num">
                                      <p:cBhvr additive="base">
                                        <p:cTn id="25" dur="500" fill="hold"/>
                                        <p:tgtEl>
                                          <p:spTgt spid="80906"/>
                                        </p:tgtEl>
                                        <p:attrNameLst>
                                          <p:attrName>ppt_x</p:attrName>
                                        </p:attrNameLst>
                                      </p:cBhvr>
                                      <p:tavLst>
                                        <p:tav tm="0">
                                          <p:val>
                                            <p:strVal val="#ppt_x"/>
                                          </p:val>
                                        </p:tav>
                                        <p:tav tm="100000">
                                          <p:val>
                                            <p:strVal val="#ppt_x"/>
                                          </p:val>
                                        </p:tav>
                                      </p:tavLst>
                                    </p:anim>
                                    <p:anim calcmode="lin" valueType="num">
                                      <p:cBhvr additive="base">
                                        <p:cTn id="26" dur="500" fill="hold"/>
                                        <p:tgtEl>
                                          <p:spTgt spid="8090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904"/>
                                        </p:tgtEl>
                                        <p:attrNameLst>
                                          <p:attrName>style.visibility</p:attrName>
                                        </p:attrNameLst>
                                      </p:cBhvr>
                                      <p:to>
                                        <p:strVal val="visible"/>
                                      </p:to>
                                    </p:set>
                                    <p:anim calcmode="lin" valueType="num">
                                      <p:cBhvr additive="base">
                                        <p:cTn id="31" dur="500" fill="hold"/>
                                        <p:tgtEl>
                                          <p:spTgt spid="80904"/>
                                        </p:tgtEl>
                                        <p:attrNameLst>
                                          <p:attrName>ppt_x</p:attrName>
                                        </p:attrNameLst>
                                      </p:cBhvr>
                                      <p:tavLst>
                                        <p:tav tm="0">
                                          <p:val>
                                            <p:strVal val="#ppt_x"/>
                                          </p:val>
                                        </p:tav>
                                        <p:tav tm="100000">
                                          <p:val>
                                            <p:strVal val="#ppt_x"/>
                                          </p:val>
                                        </p:tav>
                                      </p:tavLst>
                                    </p:anim>
                                    <p:anim calcmode="lin" valueType="num">
                                      <p:cBhvr additive="base">
                                        <p:cTn id="32" dur="500" fill="hold"/>
                                        <p:tgtEl>
                                          <p:spTgt spid="809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p:bldP spid="80903" grpId="0"/>
      <p:bldP spid="80904" grpId="0"/>
      <p:bldP spid="80905" grpId="0" animBg="1"/>
      <p:bldP spid="8090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1981201" y="228600"/>
            <a:ext cx="69135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t>1</a:t>
            </a:r>
            <a:r>
              <a:rPr lang="zh-CN" altLang="en-US" sz="3200" b="1" dirty="0" smtClean="0"/>
              <a:t>、</a:t>
            </a:r>
            <a:r>
              <a:rPr lang="zh-CN" altLang="en-US" sz="3200" b="1" dirty="0"/>
              <a:t>石油资源耗竭与应对措施</a:t>
            </a:r>
          </a:p>
        </p:txBody>
      </p:sp>
      <p:sp>
        <p:nvSpPr>
          <p:cNvPr id="125957" name="Text Box 5"/>
          <p:cNvSpPr txBox="1">
            <a:spLocks noChangeArrowheads="1"/>
          </p:cNvSpPr>
          <p:nvPr/>
        </p:nvSpPr>
        <p:spPr bwMode="auto">
          <a:xfrm>
            <a:off x="2133601" y="1447800"/>
            <a:ext cx="7561263" cy="17589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kumimoji="1" lang="zh-CN" altLang="en-US" sz="2800" b="1" dirty="0">
                <a:latin typeface="Times New Roman" panose="02020603050405020304" pitchFamily="18" charset="0"/>
              </a:rPr>
              <a:t>国际能源机构（</a:t>
            </a:r>
            <a:r>
              <a:rPr kumimoji="1" lang="en-US" altLang="zh-CN" sz="2800" b="1" dirty="0">
                <a:latin typeface="Times New Roman" panose="02020603050405020304" pitchFamily="18" charset="0"/>
              </a:rPr>
              <a:t>IEA</a:t>
            </a:r>
            <a:r>
              <a:rPr kumimoji="1" lang="zh-CN" altLang="en-US" sz="2800" b="1" dirty="0">
                <a:latin typeface="Times New Roman" panose="02020603050405020304" pitchFamily="18" charset="0"/>
              </a:rPr>
              <a:t>）要求所有</a:t>
            </a:r>
            <a:r>
              <a:rPr kumimoji="1" lang="en-US" altLang="zh-CN" sz="2800" b="1" dirty="0">
                <a:latin typeface="Times New Roman" panose="02020603050405020304" pitchFamily="18" charset="0"/>
              </a:rPr>
              <a:t>IEA</a:t>
            </a:r>
            <a:r>
              <a:rPr kumimoji="1" lang="zh-CN" altLang="en-US" sz="2800" b="1" dirty="0">
                <a:latin typeface="Times New Roman" panose="02020603050405020304" pitchFamily="18" charset="0"/>
              </a:rPr>
              <a:t>石油净进口国都建立相当于其上一年度</a:t>
            </a:r>
            <a:r>
              <a:rPr kumimoji="1" lang="en-US" altLang="zh-CN" sz="2800" b="1" dirty="0">
                <a:latin typeface="Times New Roman" panose="02020603050405020304" pitchFamily="18" charset="0"/>
              </a:rPr>
              <a:t>90</a:t>
            </a:r>
            <a:r>
              <a:rPr kumimoji="1" lang="zh-CN" altLang="en-US" sz="2800" b="1" dirty="0">
                <a:latin typeface="Times New Roman" panose="02020603050405020304" pitchFamily="18" charset="0"/>
              </a:rPr>
              <a:t>天的净进口量的石油应急储备。</a:t>
            </a:r>
          </a:p>
        </p:txBody>
      </p:sp>
      <p:sp>
        <p:nvSpPr>
          <p:cNvPr id="125958" name="Text Box 6"/>
          <p:cNvSpPr txBox="1">
            <a:spLocks noChangeArrowheads="1"/>
          </p:cNvSpPr>
          <p:nvPr/>
        </p:nvSpPr>
        <p:spPr bwMode="auto">
          <a:xfrm>
            <a:off x="3200400" y="3886200"/>
            <a:ext cx="5329238" cy="1169988"/>
          </a:xfrm>
          <a:prstGeom prst="rect">
            <a:avLst/>
          </a:prstGeom>
          <a:noFill/>
          <a:ln w="9525">
            <a:solidFill>
              <a:srgbClr val="FF5050"/>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anose="02020603050405020304" pitchFamily="18" charset="0"/>
              </a:rPr>
              <a:t>美国     </a:t>
            </a:r>
            <a:r>
              <a:rPr kumimoji="1" lang="en-US" altLang="zh-CN" sz="2800" b="1">
                <a:latin typeface="Times New Roman" panose="02020603050405020304" pitchFamily="18" charset="0"/>
              </a:rPr>
              <a:t>158</a:t>
            </a:r>
            <a:r>
              <a:rPr kumimoji="1" lang="zh-CN" altLang="en-US" sz="2800" b="1">
                <a:latin typeface="Times New Roman" panose="02020603050405020304" pitchFamily="18" charset="0"/>
              </a:rPr>
              <a:t>天           日本  </a:t>
            </a:r>
            <a:r>
              <a:rPr kumimoji="1" lang="en-US" altLang="zh-CN" sz="2800" b="1">
                <a:latin typeface="Times New Roman" panose="02020603050405020304" pitchFamily="18" charset="0"/>
              </a:rPr>
              <a:t>160</a:t>
            </a:r>
            <a:r>
              <a:rPr kumimoji="1" lang="zh-CN" altLang="en-US" sz="2800" b="1">
                <a:latin typeface="Times New Roman" panose="02020603050405020304" pitchFamily="18" charset="0"/>
              </a:rPr>
              <a:t>天</a:t>
            </a:r>
          </a:p>
          <a:p>
            <a:pPr>
              <a:spcBef>
                <a:spcPct val="50000"/>
              </a:spcBef>
            </a:pPr>
            <a:r>
              <a:rPr kumimoji="1" lang="zh-CN" altLang="en-US" sz="2800" b="1">
                <a:latin typeface="Times New Roman" panose="02020603050405020304" pitchFamily="18" charset="0"/>
              </a:rPr>
              <a:t>新加坡  </a:t>
            </a:r>
            <a:r>
              <a:rPr kumimoji="1" lang="en-US" altLang="zh-CN" sz="2800" b="1">
                <a:latin typeface="Times New Roman" panose="02020603050405020304" pitchFamily="18" charset="0"/>
              </a:rPr>
              <a:t>90</a:t>
            </a:r>
            <a:r>
              <a:rPr kumimoji="1" lang="zh-CN" altLang="en-US" sz="2800" b="1">
                <a:latin typeface="Times New Roman" panose="02020603050405020304" pitchFamily="18" charset="0"/>
              </a:rPr>
              <a:t>天            中国  </a:t>
            </a:r>
            <a:r>
              <a:rPr kumimoji="1" lang="en-US" altLang="zh-CN" sz="2800" b="1">
                <a:latin typeface="Times New Roman" panose="02020603050405020304" pitchFamily="18" charset="0"/>
              </a:rPr>
              <a:t>14</a:t>
            </a:r>
            <a:r>
              <a:rPr kumimoji="1" lang="zh-CN" altLang="en-US" sz="2800" b="1">
                <a:latin typeface="Times New Roman" panose="02020603050405020304" pitchFamily="18" charset="0"/>
              </a:rPr>
              <a:t>天</a:t>
            </a:r>
          </a:p>
        </p:txBody>
      </p:sp>
    </p:spTree>
    <p:extLst>
      <p:ext uri="{BB962C8B-B14F-4D97-AF65-F5344CB8AC3E}">
        <p14:creationId xmlns:p14="http://schemas.microsoft.com/office/powerpoint/2010/main" val="700360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box(in)">
                                      <p:cBhvr>
                                        <p:cTn id="7" dur="500"/>
                                        <p:tgtEl>
                                          <p:spTgt spid="1259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5958"/>
                                        </p:tgtEl>
                                        <p:attrNameLst>
                                          <p:attrName>style.visibility</p:attrName>
                                        </p:attrNameLst>
                                      </p:cBhvr>
                                      <p:to>
                                        <p:strVal val="visible"/>
                                      </p:to>
                                    </p:set>
                                    <p:animEffect transition="in" filter="blinds(horizontal)">
                                      <p:cBhvr>
                                        <p:cTn id="12" dur="500"/>
                                        <p:tgtEl>
                                          <p:spTgt spid="125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p:bldP spid="125958"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828801" y="228600"/>
            <a:ext cx="561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dirty="0">
                <a:solidFill>
                  <a:schemeClr val="accent2"/>
                </a:solidFill>
                <a:ea typeface="黑体" panose="02010609060101010101" pitchFamily="49" charset="-122"/>
              </a:rPr>
              <a:t>【</a:t>
            </a:r>
            <a:r>
              <a:rPr lang="zh-CN" altLang="en-US" sz="2400" b="1" dirty="0">
                <a:solidFill>
                  <a:schemeClr val="accent2"/>
                </a:solidFill>
                <a:ea typeface="黑体" panose="02010609060101010101" pitchFamily="49" charset="-122"/>
              </a:rPr>
              <a:t>课堂探究</a:t>
            </a:r>
            <a:r>
              <a:rPr lang="en-US" altLang="zh-CN" sz="2400" b="1" dirty="0">
                <a:solidFill>
                  <a:schemeClr val="accent2"/>
                </a:solidFill>
                <a:ea typeface="黑体" panose="02010609060101010101" pitchFamily="49" charset="-122"/>
              </a:rPr>
              <a:t>】</a:t>
            </a:r>
            <a:r>
              <a:rPr lang="zh-CN" altLang="en-US" sz="2400" b="1" dirty="0">
                <a:solidFill>
                  <a:schemeClr val="accent2"/>
                </a:solidFill>
                <a:ea typeface="黑体" panose="02010609060101010101" pitchFamily="49" charset="-122"/>
              </a:rPr>
              <a:t>石油资源危机与应对措施</a:t>
            </a:r>
          </a:p>
        </p:txBody>
      </p:sp>
      <p:grpSp>
        <p:nvGrpSpPr>
          <p:cNvPr id="2" name="Group 3"/>
          <p:cNvGrpSpPr>
            <a:grpSpLocks/>
          </p:cNvGrpSpPr>
          <p:nvPr/>
        </p:nvGrpSpPr>
        <p:grpSpPr bwMode="auto">
          <a:xfrm>
            <a:off x="1524000" y="1062038"/>
            <a:ext cx="4535488" cy="3236912"/>
            <a:chOff x="1202" y="484"/>
            <a:chExt cx="4558" cy="3203"/>
          </a:xfrm>
        </p:grpSpPr>
        <p:pic>
          <p:nvPicPr>
            <p:cNvPr id="12698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 y="615"/>
              <a:ext cx="4558" cy="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ext Box 5"/>
            <p:cNvSpPr txBox="1">
              <a:spLocks noChangeArrowheads="1"/>
            </p:cNvSpPr>
            <p:nvPr/>
          </p:nvSpPr>
          <p:spPr bwMode="auto">
            <a:xfrm>
              <a:off x="1701" y="484"/>
              <a:ext cx="4059" cy="368"/>
            </a:xfrm>
            <a:prstGeom prst="rect">
              <a:avLst/>
            </a:prstGeom>
            <a:solidFill>
              <a:srgbClr val="FEFE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6751" tIns="33376" rIns="66751" bIns="33376">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b="1">
                  <a:solidFill>
                    <a:srgbClr val="FF0000"/>
                  </a:solidFill>
                  <a:latin typeface="Times New Roman" panose="02020603050405020304" pitchFamily="18" charset="0"/>
                  <a:ea typeface="黑体" panose="02010609060101010101" pitchFamily="49" charset="-122"/>
                </a:rPr>
                <a:t>石油储备（天）</a:t>
              </a:r>
              <a:endParaRPr lang="zh-CN" altLang="en-US" sz="2000" b="1">
                <a:solidFill>
                  <a:srgbClr val="FF0000"/>
                </a:solidFill>
              </a:endParaRPr>
            </a:p>
          </p:txBody>
        </p:sp>
        <p:sp>
          <p:nvSpPr>
            <p:cNvPr id="126982" name="Text Box 6"/>
            <p:cNvSpPr txBox="1">
              <a:spLocks noChangeArrowheads="1"/>
            </p:cNvSpPr>
            <p:nvPr/>
          </p:nvSpPr>
          <p:spPr bwMode="auto">
            <a:xfrm>
              <a:off x="1927" y="3249"/>
              <a:ext cx="3538" cy="317"/>
            </a:xfrm>
            <a:prstGeom prst="rect">
              <a:avLst/>
            </a:prstGeom>
            <a:solidFill>
              <a:srgbClr val="FEFED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6751" tIns="33376" rIns="66751" bIns="33376"/>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b="1">
                  <a:solidFill>
                    <a:srgbClr val="DE5273"/>
                  </a:solidFill>
                  <a:latin typeface="Times New Roman" panose="02020603050405020304" pitchFamily="18" charset="0"/>
                  <a:ea typeface="黑体" panose="02010609060101010101" pitchFamily="49" charset="-122"/>
                </a:rPr>
                <a:t>美国         日本      德国      中国</a:t>
              </a:r>
              <a:endParaRPr lang="zh-CN" altLang="en-US" sz="2000"/>
            </a:p>
          </p:txBody>
        </p:sp>
      </p:grpSp>
      <p:sp>
        <p:nvSpPr>
          <p:cNvPr id="12295" name="Text Box 7"/>
          <p:cNvSpPr txBox="1">
            <a:spLocks noChangeArrowheads="1"/>
          </p:cNvSpPr>
          <p:nvPr/>
        </p:nvSpPr>
        <p:spPr bwMode="auto">
          <a:xfrm>
            <a:off x="6556023" y="1091745"/>
            <a:ext cx="5237843" cy="117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751" tIns="33376" rIns="66751" bIns="33376">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b="1" dirty="0">
                <a:solidFill>
                  <a:srgbClr val="8383AD"/>
                </a:solidFill>
                <a:latin typeface="楷体_GB2312" pitchFamily="49" charset="-122"/>
                <a:ea typeface="楷体_GB2312" pitchFamily="49" charset="-122"/>
              </a:rPr>
              <a:t>  </a:t>
            </a:r>
            <a:r>
              <a:rPr lang="zh-CN" altLang="en-US" sz="2400" b="1" dirty="0">
                <a:solidFill>
                  <a:schemeClr val="hlink"/>
                </a:solidFill>
                <a:latin typeface="楷体_GB2312" pitchFamily="49" charset="-122"/>
                <a:ea typeface="楷体_GB2312" pitchFamily="49" charset="-122"/>
              </a:rPr>
              <a:t>材料：</a:t>
            </a:r>
            <a:r>
              <a:rPr lang="zh-CN" altLang="en-US" sz="2400" b="1" dirty="0">
                <a:solidFill>
                  <a:srgbClr val="21038F"/>
                </a:solidFill>
                <a:latin typeface="楷体_GB2312" pitchFamily="49" charset="-122"/>
                <a:ea typeface="楷体_GB2312" pitchFamily="49" charset="-122"/>
              </a:rPr>
              <a:t>目前中国石化企业的石油库存量只能维持</a:t>
            </a:r>
            <a:r>
              <a:rPr lang="en-US" altLang="zh-CN" sz="2400" b="1" dirty="0">
                <a:solidFill>
                  <a:srgbClr val="21038F"/>
                </a:solidFill>
                <a:latin typeface="楷体_GB2312" pitchFamily="49" charset="-122"/>
                <a:ea typeface="楷体_GB2312" pitchFamily="49" charset="-122"/>
              </a:rPr>
              <a:t>14</a:t>
            </a:r>
            <a:r>
              <a:rPr lang="zh-CN" altLang="en-US" sz="2400" b="1" dirty="0">
                <a:solidFill>
                  <a:srgbClr val="21038F"/>
                </a:solidFill>
                <a:latin typeface="楷体_GB2312" pitchFamily="49" charset="-122"/>
                <a:ea typeface="楷体_GB2312" pitchFamily="49" charset="-122"/>
              </a:rPr>
              <a:t>天，远远低于世界平均</a:t>
            </a:r>
            <a:r>
              <a:rPr lang="en-US" altLang="zh-CN" sz="2400" b="1" dirty="0">
                <a:solidFill>
                  <a:srgbClr val="21038F"/>
                </a:solidFill>
                <a:latin typeface="楷体_GB2312" pitchFamily="49" charset="-122"/>
                <a:ea typeface="楷体_GB2312" pitchFamily="49" charset="-122"/>
              </a:rPr>
              <a:t>100</a:t>
            </a:r>
            <a:r>
              <a:rPr lang="zh-CN" altLang="en-US" sz="2400" b="1" dirty="0">
                <a:solidFill>
                  <a:srgbClr val="21038F"/>
                </a:solidFill>
                <a:latin typeface="楷体_GB2312" pitchFamily="49" charset="-122"/>
                <a:ea typeface="楷体_GB2312" pitchFamily="49" charset="-122"/>
              </a:rPr>
              <a:t>多天的库存水平。 </a:t>
            </a:r>
            <a:endParaRPr lang="zh-CN" altLang="en-US" sz="2400" dirty="0"/>
          </a:p>
        </p:txBody>
      </p:sp>
      <p:sp>
        <p:nvSpPr>
          <p:cNvPr id="12296" name="Text Box 8"/>
          <p:cNvSpPr txBox="1">
            <a:spLocks noChangeArrowheads="1"/>
          </p:cNvSpPr>
          <p:nvPr/>
        </p:nvSpPr>
        <p:spPr bwMode="auto">
          <a:xfrm>
            <a:off x="7883527" y="2444490"/>
            <a:ext cx="3313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dirty="0">
                <a:solidFill>
                  <a:srgbClr val="FF0000"/>
                </a:solidFill>
                <a:ea typeface="黑体" panose="02010609060101010101" pitchFamily="49" charset="-122"/>
              </a:rPr>
              <a:t>建立石油战略储备系统</a:t>
            </a:r>
          </a:p>
        </p:txBody>
      </p:sp>
      <p:pic>
        <p:nvPicPr>
          <p:cNvPr id="12298" name="Picture 10" descr="石油储备分布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201" y="2790826"/>
            <a:ext cx="595312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Text Box 11"/>
          <p:cNvSpPr txBox="1">
            <a:spLocks noChangeArrowheads="1"/>
          </p:cNvSpPr>
          <p:nvPr/>
        </p:nvSpPr>
        <p:spPr bwMode="auto">
          <a:xfrm>
            <a:off x="1774826" y="2862263"/>
            <a:ext cx="3751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b="1">
                <a:solidFill>
                  <a:schemeClr val="tx2"/>
                </a:solidFill>
                <a:latin typeface="隶书" panose="02010509060101010101" pitchFamily="49" charset="-122"/>
                <a:ea typeface="隶书" panose="02010509060101010101" pitchFamily="49" charset="-122"/>
              </a:rPr>
              <a:t>1</a:t>
            </a:r>
            <a:r>
              <a:rPr kumimoji="1" lang="zh-CN" altLang="en-US" b="1">
                <a:solidFill>
                  <a:schemeClr val="tx2"/>
                </a:solidFill>
                <a:latin typeface="隶书" panose="02010509060101010101" pitchFamily="49" charset="-122"/>
                <a:ea typeface="隶书" panose="02010509060101010101" pitchFamily="49" charset="-122"/>
              </a:rPr>
              <a:t>、我国建立石油战略储备系统的目的是什么？</a:t>
            </a:r>
          </a:p>
        </p:txBody>
      </p:sp>
      <p:sp>
        <p:nvSpPr>
          <p:cNvPr id="12300" name="Text Box 12"/>
          <p:cNvSpPr txBox="1">
            <a:spLocks noChangeArrowheads="1"/>
          </p:cNvSpPr>
          <p:nvPr/>
        </p:nvSpPr>
        <p:spPr bwMode="auto">
          <a:xfrm>
            <a:off x="1703388" y="4662488"/>
            <a:ext cx="43735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b="1">
                <a:solidFill>
                  <a:schemeClr val="tx2"/>
                </a:solidFill>
                <a:latin typeface="隶书" panose="02010509060101010101" pitchFamily="49" charset="-122"/>
                <a:ea typeface="隶书" panose="02010509060101010101" pitchFamily="49" charset="-122"/>
              </a:rPr>
              <a:t>2</a:t>
            </a:r>
            <a:r>
              <a:rPr kumimoji="1" lang="zh-CN" altLang="en-US" b="1">
                <a:solidFill>
                  <a:schemeClr val="tx2"/>
                </a:solidFill>
                <a:latin typeface="隶书" panose="02010509060101010101" pitchFamily="49" charset="-122"/>
                <a:ea typeface="隶书" panose="02010509060101010101" pitchFamily="49" charset="-122"/>
              </a:rPr>
              <a:t>、石油储备基地的选址主要考虑什么区位因素？</a:t>
            </a:r>
          </a:p>
        </p:txBody>
      </p:sp>
      <p:sp>
        <p:nvSpPr>
          <p:cNvPr id="12301" name="Text Box 13"/>
          <p:cNvSpPr txBox="1">
            <a:spLocks noChangeArrowheads="1"/>
          </p:cNvSpPr>
          <p:nvPr/>
        </p:nvSpPr>
        <p:spPr bwMode="auto">
          <a:xfrm>
            <a:off x="5776913" y="3208338"/>
            <a:ext cx="1255712" cy="366712"/>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b="1">
                <a:latin typeface="Times New Roman" panose="02020603050405020304" pitchFamily="18" charset="0"/>
              </a:rPr>
              <a:t>大连新港</a:t>
            </a:r>
          </a:p>
        </p:txBody>
      </p:sp>
      <p:sp>
        <p:nvSpPr>
          <p:cNvPr id="12302" name="Text Box 14"/>
          <p:cNvSpPr txBox="1">
            <a:spLocks noChangeArrowheads="1"/>
          </p:cNvSpPr>
          <p:nvPr/>
        </p:nvSpPr>
        <p:spPr bwMode="auto">
          <a:xfrm>
            <a:off x="5481639" y="3944938"/>
            <a:ext cx="1190625" cy="366712"/>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b="1">
                <a:latin typeface="Times New Roman" panose="02020603050405020304" pitchFamily="18" charset="0"/>
              </a:rPr>
              <a:t>青岛黄岛</a:t>
            </a:r>
          </a:p>
        </p:txBody>
      </p:sp>
      <p:sp>
        <p:nvSpPr>
          <p:cNvPr id="12303" name="Text Box 15"/>
          <p:cNvSpPr txBox="1">
            <a:spLocks noChangeArrowheads="1"/>
          </p:cNvSpPr>
          <p:nvPr/>
        </p:nvSpPr>
        <p:spPr bwMode="auto">
          <a:xfrm>
            <a:off x="4872039" y="6030913"/>
            <a:ext cx="1209675"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b="1">
                <a:latin typeface="Times New Roman" panose="02020603050405020304" pitchFamily="18" charset="0"/>
              </a:rPr>
              <a:t>宁波镇海</a:t>
            </a:r>
          </a:p>
        </p:txBody>
      </p:sp>
      <p:sp>
        <p:nvSpPr>
          <p:cNvPr id="12304" name="Text Box 16"/>
          <p:cNvSpPr txBox="1">
            <a:spLocks noChangeArrowheads="1"/>
          </p:cNvSpPr>
          <p:nvPr/>
        </p:nvSpPr>
        <p:spPr bwMode="auto">
          <a:xfrm>
            <a:off x="5978526" y="5589588"/>
            <a:ext cx="1196975" cy="366712"/>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b="1">
                <a:latin typeface="Times New Roman" panose="02020603050405020304" pitchFamily="18" charset="0"/>
              </a:rPr>
              <a:t>舟山岙山</a:t>
            </a:r>
          </a:p>
        </p:txBody>
      </p:sp>
      <p:sp>
        <p:nvSpPr>
          <p:cNvPr id="12305" name="Rectangle 17"/>
          <p:cNvSpPr>
            <a:spLocks noChangeArrowheads="1"/>
          </p:cNvSpPr>
          <p:nvPr/>
        </p:nvSpPr>
        <p:spPr bwMode="auto">
          <a:xfrm>
            <a:off x="1847850" y="3509964"/>
            <a:ext cx="36782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kumimoji="1" lang="zh-CN" altLang="en-US" b="1">
                <a:solidFill>
                  <a:schemeClr val="bg1"/>
                </a:solidFill>
                <a:latin typeface="Times New Roman" panose="02020603050405020304" pitchFamily="18" charset="0"/>
              </a:rPr>
              <a:t>防止突发事件导致石油供应中断，保障国家经济安全；抵御油价剧烈波动，保护我国的石油安全。</a:t>
            </a:r>
          </a:p>
        </p:txBody>
      </p:sp>
      <p:sp>
        <p:nvSpPr>
          <p:cNvPr id="12306" name="Rectangle 18"/>
          <p:cNvSpPr>
            <a:spLocks noChangeArrowheads="1"/>
          </p:cNvSpPr>
          <p:nvPr/>
        </p:nvSpPr>
        <p:spPr bwMode="auto">
          <a:xfrm>
            <a:off x="1774826" y="5310188"/>
            <a:ext cx="2767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rPr>
              <a:t>海运便利，靠近消费市场</a:t>
            </a:r>
          </a:p>
        </p:txBody>
      </p:sp>
    </p:spTree>
    <p:extLst>
      <p:ext uri="{BB962C8B-B14F-4D97-AF65-F5344CB8AC3E}">
        <p14:creationId xmlns:p14="http://schemas.microsoft.com/office/powerpoint/2010/main" val="16415688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5"/>
                                        </p:tgtEl>
                                        <p:attrNameLst>
                                          <p:attrName>style.visibility</p:attrName>
                                        </p:attrNameLst>
                                      </p:cBhvr>
                                      <p:to>
                                        <p:strVal val="visible"/>
                                      </p:to>
                                    </p:set>
                                    <p:animEffect transition="in" filter="wipe(left)">
                                      <p:cBhvr>
                                        <p:cTn id="12" dur="500"/>
                                        <p:tgtEl>
                                          <p:spTgt spid="122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6"/>
                                        </p:tgtEl>
                                        <p:attrNameLst>
                                          <p:attrName>style.visibility</p:attrName>
                                        </p:attrNameLst>
                                      </p:cBhvr>
                                      <p:to>
                                        <p:strVal val="visible"/>
                                      </p:to>
                                    </p:set>
                                    <p:animEffect transition="in" filter="wipe(left)">
                                      <p:cBhvr>
                                        <p:cTn id="17" dur="500"/>
                                        <p:tgtEl>
                                          <p:spTgt spid="122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298"/>
                                        </p:tgtEl>
                                        <p:attrNameLst>
                                          <p:attrName>style.visibility</p:attrName>
                                        </p:attrNameLst>
                                      </p:cBhvr>
                                      <p:to>
                                        <p:strVal val="visible"/>
                                      </p:to>
                                    </p:set>
                                    <p:animEffect transition="in" filter="wipe(left)">
                                      <p:cBhvr>
                                        <p:cTn id="22" dur="500"/>
                                        <p:tgtEl>
                                          <p:spTgt spid="122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301"/>
                                        </p:tgtEl>
                                        <p:attrNameLst>
                                          <p:attrName>style.visibility</p:attrName>
                                        </p:attrNameLst>
                                      </p:cBhvr>
                                      <p:to>
                                        <p:strVal val="visible"/>
                                      </p:to>
                                    </p:set>
                                    <p:animEffect transition="in" filter="wipe(left)">
                                      <p:cBhvr>
                                        <p:cTn id="27" dur="500"/>
                                        <p:tgtEl>
                                          <p:spTgt spid="1230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302"/>
                                        </p:tgtEl>
                                        <p:attrNameLst>
                                          <p:attrName>style.visibility</p:attrName>
                                        </p:attrNameLst>
                                      </p:cBhvr>
                                      <p:to>
                                        <p:strVal val="visible"/>
                                      </p:to>
                                    </p:set>
                                    <p:animEffect transition="in" filter="wipe(left)">
                                      <p:cBhvr>
                                        <p:cTn id="30" dur="500"/>
                                        <p:tgtEl>
                                          <p:spTgt spid="1230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304"/>
                                        </p:tgtEl>
                                        <p:attrNameLst>
                                          <p:attrName>style.visibility</p:attrName>
                                        </p:attrNameLst>
                                      </p:cBhvr>
                                      <p:to>
                                        <p:strVal val="visible"/>
                                      </p:to>
                                    </p:set>
                                    <p:animEffect transition="in" filter="wipe(left)">
                                      <p:cBhvr>
                                        <p:cTn id="33" dur="500"/>
                                        <p:tgtEl>
                                          <p:spTgt spid="1230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303"/>
                                        </p:tgtEl>
                                        <p:attrNameLst>
                                          <p:attrName>style.visibility</p:attrName>
                                        </p:attrNameLst>
                                      </p:cBhvr>
                                      <p:to>
                                        <p:strVal val="visible"/>
                                      </p:to>
                                    </p:set>
                                    <p:animEffect transition="in" filter="wipe(left)">
                                      <p:cBhvr>
                                        <p:cTn id="36" dur="500"/>
                                        <p:tgtEl>
                                          <p:spTgt spid="1230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299"/>
                                        </p:tgtEl>
                                        <p:attrNameLst>
                                          <p:attrName>style.visibility</p:attrName>
                                        </p:attrNameLst>
                                      </p:cBhvr>
                                      <p:to>
                                        <p:strVal val="visible"/>
                                      </p:to>
                                    </p:set>
                                    <p:animEffect transition="in" filter="wipe(left)">
                                      <p:cBhvr>
                                        <p:cTn id="41" dur="500"/>
                                        <p:tgtEl>
                                          <p:spTgt spid="1229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305"/>
                                        </p:tgtEl>
                                        <p:attrNameLst>
                                          <p:attrName>style.visibility</p:attrName>
                                        </p:attrNameLst>
                                      </p:cBhvr>
                                      <p:to>
                                        <p:strVal val="visible"/>
                                      </p:to>
                                    </p:set>
                                    <p:animEffect transition="in" filter="wipe(left)">
                                      <p:cBhvr>
                                        <p:cTn id="46" dur="500"/>
                                        <p:tgtEl>
                                          <p:spTgt spid="1230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300"/>
                                        </p:tgtEl>
                                        <p:attrNameLst>
                                          <p:attrName>style.visibility</p:attrName>
                                        </p:attrNameLst>
                                      </p:cBhvr>
                                      <p:to>
                                        <p:strVal val="visible"/>
                                      </p:to>
                                    </p:set>
                                    <p:animEffect transition="in" filter="wipe(left)">
                                      <p:cBhvr>
                                        <p:cTn id="51" dur="500"/>
                                        <p:tgtEl>
                                          <p:spTgt spid="1230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306"/>
                                        </p:tgtEl>
                                        <p:attrNameLst>
                                          <p:attrName>style.visibility</p:attrName>
                                        </p:attrNameLst>
                                      </p:cBhvr>
                                      <p:to>
                                        <p:strVal val="visible"/>
                                      </p:to>
                                    </p:set>
                                    <p:animEffect transition="in" filter="wipe(left)">
                                      <p:cBhvr>
                                        <p:cTn id="56" dur="500"/>
                                        <p:tgtEl>
                                          <p:spTgt spid="12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p:bldP spid="12296" grpId="0"/>
      <p:bldP spid="12299" grpId="0"/>
      <p:bldP spid="12300" grpId="0"/>
      <p:bldP spid="12301" grpId="0" animBg="1"/>
      <p:bldP spid="12302" grpId="0" animBg="1"/>
      <p:bldP spid="12303" grpId="0" animBg="1"/>
      <p:bldP spid="12304" grpId="0" animBg="1"/>
      <p:bldP spid="12305" grpId="0"/>
      <p:bldP spid="1230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3" name="图片 283652" descr="1"/>
          <p:cNvPicPr>
            <a:picLocks noChangeAspect="1" noChangeArrowheads="1"/>
          </p:cNvPicPr>
          <p:nvPr/>
        </p:nvPicPr>
        <p:blipFill>
          <a:blip r:embed="rId2" cstate="print"/>
          <a:srcRect/>
          <a:stretch>
            <a:fillRect/>
          </a:stretch>
        </p:blipFill>
        <p:spPr bwMode="auto">
          <a:xfrm>
            <a:off x="146052" y="492125"/>
            <a:ext cx="11753849" cy="5873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653"/>
                                        </p:tgtEl>
                                        <p:attrNameLst>
                                          <p:attrName>style.visibility</p:attrName>
                                        </p:attrNameLst>
                                      </p:cBhvr>
                                      <p:to>
                                        <p:strVal val="visible"/>
                                      </p:to>
                                    </p:set>
                                    <p:anim calcmode="lin" valueType="num">
                                      <p:cBhvr>
                                        <p:cTn id="7" dur="500" fill="hold"/>
                                        <p:tgtEl>
                                          <p:spTgt spid="283653"/>
                                        </p:tgtEl>
                                        <p:attrNameLst>
                                          <p:attrName>ppt_x</p:attrName>
                                        </p:attrNameLst>
                                      </p:cBhvr>
                                      <p:tavLst>
                                        <p:tav tm="0">
                                          <p:val>
                                            <p:strVal val="#ppt_x"/>
                                          </p:val>
                                        </p:tav>
                                        <p:tav tm="100000">
                                          <p:val>
                                            <p:strVal val="#ppt_x"/>
                                          </p:val>
                                        </p:tav>
                                      </p:tavLst>
                                    </p:anim>
                                    <p:anim calcmode="lin" valueType="num">
                                      <p:cBhvr>
                                        <p:cTn id="8" dur="500" fill="hold"/>
                                        <p:tgtEl>
                                          <p:spTgt spid="2836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p:cTn id="12" dur="500"/>
                                        <p:tgtEl>
                                          <p:spTgt spid="283653"/>
                                        </p:tgtEl>
                                        <p:attrNameLst>
                                          <p:attrName>ppt_x</p:attrName>
                                        </p:attrNameLst>
                                      </p:cBhvr>
                                      <p:tavLst>
                                        <p:tav tm="0">
                                          <p:val>
                                            <p:strVal val="ppt_x"/>
                                          </p:val>
                                        </p:tav>
                                        <p:tav tm="100000">
                                          <p:val>
                                            <p:strVal val="ppt_x"/>
                                          </p:val>
                                        </p:tav>
                                      </p:tavLst>
                                    </p:anim>
                                    <p:anim calcmode="lin" valueType="num">
                                      <p:cBhvr>
                                        <p:cTn id="13" dur="500"/>
                                        <p:tgtEl>
                                          <p:spTgt spid="283653"/>
                                        </p:tgtEl>
                                        <p:attrNameLst>
                                          <p:attrName>ppt_y</p:attrName>
                                        </p:attrNameLst>
                                      </p:cBhvr>
                                      <p:tavLst>
                                        <p:tav tm="0">
                                          <p:val>
                                            <p:strVal val="ppt_y"/>
                                          </p:val>
                                        </p:tav>
                                        <p:tav tm="100000">
                                          <p:val>
                                            <p:strVal val="1+ppt_h/2"/>
                                          </p:val>
                                        </p:tav>
                                      </p:tavLst>
                                    </p:anim>
                                    <p:set>
                                      <p:cBhvr>
                                        <p:cTn id="14" dur="1" fill="hold">
                                          <p:stCondLst>
                                            <p:cond delay="499"/>
                                          </p:stCondLst>
                                        </p:cTn>
                                        <p:tgtEl>
                                          <p:spTgt spid="283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1164" y="3257551"/>
            <a:ext cx="4510087" cy="3387725"/>
          </a:xfrm>
          <a:prstGeom prst="rect">
            <a:avLst/>
          </a:prstGeom>
          <a:noFill/>
          <a:extLst>
            <a:ext uri="{909E8E84-426E-40DD-AFC4-6F175D3DCCD1}">
              <a14:hiddenFill xmlns:a14="http://schemas.microsoft.com/office/drawing/2010/main">
                <a:solidFill>
                  <a:srgbClr val="FFFFFF"/>
                </a:solidFill>
              </a14:hiddenFill>
            </a:ext>
          </a:extLst>
        </p:spPr>
      </p:pic>
      <p:sp>
        <p:nvSpPr>
          <p:cNvPr id="132099" name="Text Box 3"/>
          <p:cNvSpPr txBox="1">
            <a:spLocks noChangeArrowheads="1"/>
          </p:cNvSpPr>
          <p:nvPr/>
        </p:nvSpPr>
        <p:spPr bwMode="auto">
          <a:xfrm>
            <a:off x="6324600" y="3886201"/>
            <a:ext cx="3944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Verdana" panose="020B0604030504040204" pitchFamily="34" charset="0"/>
              </a:rPr>
              <a:t>湖南娄底桥溪港煤矿采区数十处塌陷 </a:t>
            </a:r>
          </a:p>
        </p:txBody>
      </p:sp>
      <p:pic>
        <p:nvPicPr>
          <p:cNvPr id="132100" name="Picture 4" descr="2929037_194558007_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8625" y="127000"/>
            <a:ext cx="4572000" cy="3049588"/>
          </a:xfrm>
          <a:prstGeom prst="rect">
            <a:avLst/>
          </a:prstGeom>
          <a:noFill/>
          <a:extLst>
            <a:ext uri="{909E8E84-426E-40DD-AFC4-6F175D3DCCD1}">
              <a14:hiddenFill xmlns:a14="http://schemas.microsoft.com/office/drawing/2010/main">
                <a:solidFill>
                  <a:srgbClr val="FFFFFF"/>
                </a:solidFill>
              </a14:hiddenFill>
            </a:ext>
          </a:extLst>
        </p:spPr>
      </p:pic>
      <p:pic>
        <p:nvPicPr>
          <p:cNvPr id="132101" name="Picture 5" descr="4月8日在广西贺州一水塘拍摄的由地陷形成的的“天坑”。"/>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4126" y="377825"/>
            <a:ext cx="3770313"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47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4439" y="666750"/>
            <a:ext cx="4148137" cy="2433638"/>
          </a:xfrm>
          <a:prstGeom prst="rect">
            <a:avLst/>
          </a:prstGeom>
          <a:noFill/>
          <a:extLst>
            <a:ext uri="{909E8E84-426E-40DD-AFC4-6F175D3DCCD1}">
              <a14:hiddenFill xmlns:a14="http://schemas.microsoft.com/office/drawing/2010/main">
                <a:solidFill>
                  <a:srgbClr val="FFFFFF"/>
                </a:solidFill>
              </a14:hiddenFill>
            </a:ext>
          </a:extLst>
        </p:spPr>
      </p:pic>
      <p:pic>
        <p:nvPicPr>
          <p:cNvPr id="133123" name="Picture 3" desc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8150" y="3503613"/>
            <a:ext cx="43878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33124" name="Picture 4"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9588" y="363539"/>
            <a:ext cx="4316412" cy="2884487"/>
          </a:xfrm>
          <a:prstGeom prst="rect">
            <a:avLst/>
          </a:prstGeom>
          <a:noFill/>
          <a:extLst>
            <a:ext uri="{909E8E84-426E-40DD-AFC4-6F175D3DCCD1}">
              <a14:hiddenFill xmlns:a14="http://schemas.microsoft.com/office/drawing/2010/main">
                <a:solidFill>
                  <a:srgbClr val="FFFFFF"/>
                </a:solidFill>
              </a14:hiddenFill>
            </a:ext>
          </a:extLst>
        </p:spPr>
      </p:pic>
      <p:sp>
        <p:nvSpPr>
          <p:cNvPr id="133125" name="Text Box 5"/>
          <p:cNvSpPr txBox="1">
            <a:spLocks noChangeArrowheads="1"/>
          </p:cNvSpPr>
          <p:nvPr/>
        </p:nvSpPr>
        <p:spPr bwMode="auto">
          <a:xfrm>
            <a:off x="6384925" y="4264026"/>
            <a:ext cx="4021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latin typeface="宋体" panose="02010600030101010101" pitchFamily="2" charset="-122"/>
              </a:rPr>
              <a:t>    </a:t>
            </a:r>
            <a:r>
              <a:rPr lang="zh-CN" altLang="en-US" sz="2000" b="1">
                <a:latin typeface="宋体" panose="02010600030101010101" pitchFamily="2" charset="-122"/>
              </a:rPr>
              <a:t>露天开采</a:t>
            </a:r>
          </a:p>
        </p:txBody>
      </p:sp>
    </p:spTree>
    <p:extLst>
      <p:ext uri="{BB962C8B-B14F-4D97-AF65-F5344CB8AC3E}">
        <p14:creationId xmlns:p14="http://schemas.microsoft.com/office/powerpoint/2010/main" val="555421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331439" y="278607"/>
            <a:ext cx="856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dirty="0" smtClean="0">
                <a:solidFill>
                  <a:schemeClr val="accent2"/>
                </a:solidFill>
                <a:ea typeface="黑体" panose="02010609060101010101" pitchFamily="49" charset="-122"/>
              </a:rPr>
              <a:t>2</a:t>
            </a:r>
            <a:r>
              <a:rPr lang="zh-CN" altLang="en-US" sz="2400" b="1" dirty="0" smtClean="0">
                <a:solidFill>
                  <a:schemeClr val="accent2"/>
                </a:solidFill>
                <a:ea typeface="黑体" panose="02010609060101010101" pitchFamily="49" charset="-122"/>
              </a:rPr>
              <a:t>、煤炭</a:t>
            </a:r>
            <a:r>
              <a:rPr lang="zh-CN" altLang="en-US" sz="2400" b="1" dirty="0">
                <a:solidFill>
                  <a:schemeClr val="accent2"/>
                </a:solidFill>
                <a:ea typeface="黑体" panose="02010609060101010101" pitchFamily="49" charset="-122"/>
              </a:rPr>
              <a:t>开采、运输、利用中的环境问题与保护措施</a:t>
            </a:r>
          </a:p>
        </p:txBody>
      </p:sp>
      <p:sp>
        <p:nvSpPr>
          <p:cNvPr id="128003" name="Text Box 4"/>
          <p:cNvSpPr txBox="1">
            <a:spLocks noChangeArrowheads="1"/>
          </p:cNvSpPr>
          <p:nvPr/>
        </p:nvSpPr>
        <p:spPr bwMode="auto">
          <a:xfrm>
            <a:off x="2135189" y="1100138"/>
            <a:ext cx="4752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smtClean="0">
                <a:solidFill>
                  <a:schemeClr val="accent2"/>
                </a:solidFill>
                <a:latin typeface="黑体" panose="02010609060101010101" pitchFamily="49" charset="-122"/>
                <a:ea typeface="黑体" panose="02010609060101010101" pitchFamily="49" charset="-122"/>
              </a:rPr>
              <a:t>（</a:t>
            </a:r>
            <a:r>
              <a:rPr lang="en-US" altLang="zh-CN" sz="2400" b="1" dirty="0" smtClean="0">
                <a:solidFill>
                  <a:schemeClr val="accent2"/>
                </a:solidFill>
                <a:latin typeface="黑体" panose="02010609060101010101" pitchFamily="49" charset="-122"/>
                <a:ea typeface="黑体" panose="02010609060101010101" pitchFamily="49" charset="-122"/>
              </a:rPr>
              <a:t>1</a:t>
            </a:r>
            <a:r>
              <a:rPr lang="zh-CN" altLang="en-US" sz="2400" b="1" dirty="0" smtClean="0">
                <a:solidFill>
                  <a:schemeClr val="accent2"/>
                </a:solidFill>
                <a:latin typeface="黑体" panose="02010609060101010101" pitchFamily="49" charset="-122"/>
                <a:ea typeface="黑体" panose="02010609060101010101" pitchFamily="49" charset="-122"/>
              </a:rPr>
              <a:t>）、</a:t>
            </a:r>
            <a:r>
              <a:rPr lang="zh-CN" altLang="en-US" sz="2400" b="1" dirty="0">
                <a:solidFill>
                  <a:schemeClr val="accent2"/>
                </a:solidFill>
                <a:latin typeface="黑体" panose="02010609060101010101" pitchFamily="49" charset="-122"/>
                <a:ea typeface="黑体" panose="02010609060101010101" pitchFamily="49" charset="-122"/>
              </a:rPr>
              <a:t>采矿过程中的环境问题：</a:t>
            </a:r>
          </a:p>
        </p:txBody>
      </p:sp>
      <p:sp>
        <p:nvSpPr>
          <p:cNvPr id="14341" name="Text Box 5"/>
          <p:cNvSpPr txBox="1">
            <a:spLocks noChangeArrowheads="1"/>
          </p:cNvSpPr>
          <p:nvPr/>
        </p:nvSpPr>
        <p:spPr bwMode="auto">
          <a:xfrm>
            <a:off x="6888164" y="2468564"/>
            <a:ext cx="3455987"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FF0000"/>
                </a:solidFill>
                <a:ea typeface="黑体" panose="02010609060101010101" pitchFamily="49" charset="-122"/>
              </a:rPr>
              <a:t>容易导致地表沉陷；地上建筑物毁损</a:t>
            </a:r>
          </a:p>
          <a:p>
            <a:r>
              <a:rPr lang="zh-CN" altLang="en-US" sz="2400" b="1" dirty="0">
                <a:ea typeface="黑体" panose="02010609060101010101" pitchFamily="49" charset="-122"/>
              </a:rPr>
              <a:t>措施</a:t>
            </a:r>
            <a:r>
              <a:rPr lang="zh-CN" altLang="en-US" sz="2400" b="1" dirty="0">
                <a:solidFill>
                  <a:srgbClr val="FF0000"/>
                </a:solidFill>
                <a:ea typeface="黑体" panose="02010609060101010101" pitchFamily="49" charset="-122"/>
              </a:rPr>
              <a:t>：矿井回填（</a:t>
            </a:r>
            <a:r>
              <a:rPr lang="zh-CN" altLang="en-US" sz="2000" b="1" dirty="0">
                <a:solidFill>
                  <a:srgbClr val="FF0000"/>
                </a:solidFill>
                <a:latin typeface="黑体" panose="02010609060101010101" pitchFamily="49" charset="-122"/>
                <a:ea typeface="黑体" panose="02010609060101010101" pitchFamily="49" charset="-122"/>
              </a:rPr>
              <a:t>用碎     </a:t>
            </a:r>
          </a:p>
          <a:p>
            <a:r>
              <a:rPr lang="zh-CN" altLang="en-US" sz="2000" b="1" dirty="0">
                <a:solidFill>
                  <a:srgbClr val="FF0000"/>
                </a:solidFill>
                <a:latin typeface="黑体" panose="02010609060101010101" pitchFamily="49" charset="-122"/>
                <a:ea typeface="黑体" panose="02010609060101010101" pitchFamily="49" charset="-122"/>
              </a:rPr>
              <a:t>        石、沙、矸石等）</a:t>
            </a:r>
          </a:p>
        </p:txBody>
      </p:sp>
      <p:sp>
        <p:nvSpPr>
          <p:cNvPr id="14343" name="Text Box 7"/>
          <p:cNvSpPr txBox="1">
            <a:spLocks noChangeArrowheads="1"/>
          </p:cNvSpPr>
          <p:nvPr/>
        </p:nvSpPr>
        <p:spPr bwMode="auto">
          <a:xfrm>
            <a:off x="7032626" y="189230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FF0000"/>
                </a:solidFill>
                <a:ea typeface="黑体" panose="02010609060101010101" pitchFamily="49" charset="-122"/>
              </a:rPr>
              <a:t>①</a:t>
            </a:r>
            <a:r>
              <a:rPr lang="zh-CN" altLang="en-US" sz="2400" b="1">
                <a:solidFill>
                  <a:srgbClr val="FF0000"/>
                </a:solidFill>
                <a:ea typeface="黑体" panose="02010609060101010101" pitchFamily="49" charset="-122"/>
              </a:rPr>
              <a:t>地下开采：</a:t>
            </a:r>
          </a:p>
        </p:txBody>
      </p:sp>
      <p:grpSp>
        <p:nvGrpSpPr>
          <p:cNvPr id="128007" name="Group 7"/>
          <p:cNvGrpSpPr>
            <a:grpSpLocks/>
          </p:cNvGrpSpPr>
          <p:nvPr/>
        </p:nvGrpSpPr>
        <p:grpSpPr bwMode="auto">
          <a:xfrm>
            <a:off x="1524000" y="1828801"/>
            <a:ext cx="5181600" cy="3444875"/>
            <a:chOff x="544" y="563"/>
            <a:chExt cx="4672" cy="2650"/>
          </a:xfrm>
        </p:grpSpPr>
        <p:pic>
          <p:nvPicPr>
            <p:cNvPr id="128008" name="Picture 8" descr="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 y="563"/>
              <a:ext cx="4672" cy="2650"/>
            </a:xfrm>
            <a:prstGeom prst="rect">
              <a:avLst/>
            </a:prstGeom>
            <a:noFill/>
            <a:extLst>
              <a:ext uri="{909E8E84-426E-40DD-AFC4-6F175D3DCCD1}">
                <a14:hiddenFill xmlns:a14="http://schemas.microsoft.com/office/drawing/2010/main">
                  <a:solidFill>
                    <a:srgbClr val="FFFFFF"/>
                  </a:solidFill>
                </a14:hiddenFill>
              </a:ext>
            </a:extLst>
          </p:spPr>
        </p:pic>
        <p:sp>
          <p:nvSpPr>
            <p:cNvPr id="128009" name="Text Box 9"/>
            <p:cNvSpPr txBox="1">
              <a:spLocks noChangeArrowheads="1"/>
            </p:cNvSpPr>
            <p:nvPr/>
          </p:nvSpPr>
          <p:spPr bwMode="auto">
            <a:xfrm>
              <a:off x="1420" y="942"/>
              <a:ext cx="85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ea typeface="黑体" panose="02010609060101010101" pitchFamily="49" charset="-122"/>
                  <a:cs typeface="宋体" panose="02010600030101010101" pitchFamily="2" charset="-122"/>
                </a:rPr>
                <a:t>主竖井</a:t>
              </a:r>
            </a:p>
          </p:txBody>
        </p:sp>
        <p:sp>
          <p:nvSpPr>
            <p:cNvPr id="128010" name="Text Box 10"/>
            <p:cNvSpPr txBox="1">
              <a:spLocks noChangeArrowheads="1"/>
            </p:cNvSpPr>
            <p:nvPr/>
          </p:nvSpPr>
          <p:spPr bwMode="auto">
            <a:xfrm>
              <a:off x="3332" y="1012"/>
              <a:ext cx="853"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ea typeface="黑体" panose="02010609060101010101" pitchFamily="49" charset="-122"/>
                  <a:cs typeface="宋体" panose="02010600030101010101" pitchFamily="2" charset="-122"/>
                </a:rPr>
                <a:t>通风井</a:t>
              </a:r>
            </a:p>
          </p:txBody>
        </p:sp>
        <p:sp>
          <p:nvSpPr>
            <p:cNvPr id="128011" name="Text Box 11"/>
            <p:cNvSpPr txBox="1">
              <a:spLocks noChangeArrowheads="1"/>
            </p:cNvSpPr>
            <p:nvPr/>
          </p:nvSpPr>
          <p:spPr bwMode="auto">
            <a:xfrm>
              <a:off x="4110" y="2661"/>
              <a:ext cx="108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chemeClr val="bg1"/>
                  </a:solidFill>
                  <a:ea typeface="黑体" panose="02010609060101010101" pitchFamily="49" charset="-122"/>
                  <a:cs typeface="宋体" panose="02010600030101010101" pitchFamily="2" charset="-122"/>
                </a:rPr>
                <a:t>煤层位置</a:t>
              </a:r>
            </a:p>
          </p:txBody>
        </p:sp>
      </p:grpSp>
    </p:spTree>
    <p:extLst>
      <p:ext uri="{BB962C8B-B14F-4D97-AF65-F5344CB8AC3E}">
        <p14:creationId xmlns:p14="http://schemas.microsoft.com/office/powerpoint/2010/main" val="761385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animEffect transition="in" filter="wipe(left)">
                                      <p:cBhvr>
                                        <p:cTn id="7" dur="500"/>
                                        <p:tgtEl>
                                          <p:spTgt spid="143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1"/>
                                        </p:tgtEl>
                                        <p:attrNameLst>
                                          <p:attrName>style.visibility</p:attrName>
                                        </p:attrNameLst>
                                      </p:cBhvr>
                                      <p:to>
                                        <p:strVal val="visible"/>
                                      </p:to>
                                    </p:set>
                                    <p:animEffect transition="in" filter="wipe(left)">
                                      <p:cBhvr>
                                        <p:cTn id="1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P spid="143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847850" y="460375"/>
            <a:ext cx="882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dirty="0" smtClean="0">
                <a:solidFill>
                  <a:schemeClr val="accent2"/>
                </a:solidFill>
                <a:ea typeface="黑体" panose="02010609060101010101" pitchFamily="49" charset="-122"/>
              </a:rPr>
              <a:t>2</a:t>
            </a:r>
            <a:r>
              <a:rPr lang="zh-CN" altLang="en-US" sz="2400" b="1" dirty="0" smtClean="0">
                <a:solidFill>
                  <a:schemeClr val="accent2"/>
                </a:solidFill>
                <a:ea typeface="黑体" panose="02010609060101010101" pitchFamily="49" charset="-122"/>
              </a:rPr>
              <a:t>、</a:t>
            </a:r>
            <a:r>
              <a:rPr lang="zh-CN" altLang="en-US" sz="2400" b="1" dirty="0" smtClean="0">
                <a:solidFill>
                  <a:schemeClr val="accent2"/>
                </a:solidFill>
              </a:rPr>
              <a:t>煤炭</a:t>
            </a:r>
            <a:r>
              <a:rPr lang="zh-CN" altLang="en-US" sz="2400" b="1" dirty="0">
                <a:solidFill>
                  <a:schemeClr val="accent2"/>
                </a:solidFill>
              </a:rPr>
              <a:t>开采、运输、利用中的环境问题与保护措施</a:t>
            </a:r>
          </a:p>
        </p:txBody>
      </p:sp>
      <p:sp>
        <p:nvSpPr>
          <p:cNvPr id="129027" name="Text Box 3"/>
          <p:cNvSpPr txBox="1">
            <a:spLocks noChangeArrowheads="1"/>
          </p:cNvSpPr>
          <p:nvPr/>
        </p:nvSpPr>
        <p:spPr bwMode="auto">
          <a:xfrm>
            <a:off x="2135188" y="1108075"/>
            <a:ext cx="5256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smtClean="0">
                <a:solidFill>
                  <a:schemeClr val="accent2"/>
                </a:solidFill>
                <a:latin typeface="黑体" panose="02010609060101010101" pitchFamily="49" charset="-122"/>
                <a:ea typeface="黑体" panose="02010609060101010101" pitchFamily="49" charset="-122"/>
              </a:rPr>
              <a:t>（</a:t>
            </a:r>
            <a:r>
              <a:rPr lang="en-US" altLang="zh-CN" sz="2400" b="1" dirty="0" smtClean="0">
                <a:solidFill>
                  <a:schemeClr val="accent2"/>
                </a:solidFill>
                <a:latin typeface="黑体" panose="02010609060101010101" pitchFamily="49" charset="-122"/>
                <a:ea typeface="黑体" panose="02010609060101010101" pitchFamily="49" charset="-122"/>
              </a:rPr>
              <a:t>2</a:t>
            </a:r>
            <a:r>
              <a:rPr lang="zh-CN" altLang="en-US" sz="2400" b="1" dirty="0" smtClean="0">
                <a:solidFill>
                  <a:schemeClr val="accent2"/>
                </a:solidFill>
                <a:latin typeface="黑体" panose="02010609060101010101" pitchFamily="49" charset="-122"/>
                <a:ea typeface="黑体" panose="02010609060101010101" pitchFamily="49" charset="-122"/>
              </a:rPr>
              <a:t>）、</a:t>
            </a:r>
            <a:r>
              <a:rPr lang="zh-CN" altLang="en-US" sz="2400" b="1" dirty="0">
                <a:solidFill>
                  <a:schemeClr val="accent2"/>
                </a:solidFill>
                <a:latin typeface="黑体" panose="02010609060101010101" pitchFamily="49" charset="-122"/>
                <a:ea typeface="黑体" panose="02010609060101010101" pitchFamily="49" charset="-122"/>
              </a:rPr>
              <a:t>采矿过程中的环境问题：</a:t>
            </a:r>
          </a:p>
        </p:txBody>
      </p:sp>
      <p:sp>
        <p:nvSpPr>
          <p:cNvPr id="15364" name="Text Box 4"/>
          <p:cNvSpPr txBox="1">
            <a:spLocks noChangeArrowheads="1"/>
          </p:cNvSpPr>
          <p:nvPr/>
        </p:nvSpPr>
        <p:spPr bwMode="auto">
          <a:xfrm>
            <a:off x="1703389" y="5213351"/>
            <a:ext cx="87852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FF0000"/>
                </a:solidFill>
                <a:ea typeface="黑体" panose="02010609060101010101" pitchFamily="49" charset="-122"/>
              </a:rPr>
              <a:t>容易导致地表植被破坏；废料堆放占用大量土地，造成土地退化；造成水污染。</a:t>
            </a:r>
          </a:p>
          <a:p>
            <a:r>
              <a:rPr lang="zh-CN" altLang="en-US" sz="2400" b="1" dirty="0">
                <a:solidFill>
                  <a:srgbClr val="FF0000"/>
                </a:solidFill>
                <a:ea typeface="黑体" panose="02010609060101010101" pitchFamily="49" charset="-122"/>
              </a:rPr>
              <a:t>  </a:t>
            </a:r>
            <a:r>
              <a:rPr lang="zh-CN" altLang="en-US" sz="2400" b="1" dirty="0">
                <a:ea typeface="黑体" panose="02010609060101010101" pitchFamily="49" charset="-122"/>
              </a:rPr>
              <a:t>措施</a:t>
            </a:r>
            <a:r>
              <a:rPr lang="zh-CN" altLang="en-US" sz="2400" b="1" dirty="0" smtClean="0">
                <a:solidFill>
                  <a:srgbClr val="FF0000"/>
                </a:solidFill>
                <a:ea typeface="黑体" panose="02010609060101010101" pitchFamily="49" charset="-122"/>
              </a:rPr>
              <a:t>：平整土地、覆土复垦、恢复矿区植被，保护水资源</a:t>
            </a:r>
            <a:endParaRPr lang="zh-CN" altLang="en-US" sz="2400" b="1" dirty="0">
              <a:solidFill>
                <a:srgbClr val="FF0000"/>
              </a:solidFill>
              <a:ea typeface="黑体" panose="02010609060101010101" pitchFamily="49" charset="-122"/>
            </a:endParaRPr>
          </a:p>
        </p:txBody>
      </p:sp>
      <p:pic>
        <p:nvPicPr>
          <p:cNvPr id="1536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2314" y="1541464"/>
            <a:ext cx="8137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Oval 6"/>
          <p:cNvSpPr>
            <a:spLocks noChangeArrowheads="1"/>
          </p:cNvSpPr>
          <p:nvPr/>
        </p:nvSpPr>
        <p:spPr bwMode="auto">
          <a:xfrm>
            <a:off x="3216276" y="3124200"/>
            <a:ext cx="936625" cy="64928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5367" name="Oval 7"/>
          <p:cNvSpPr>
            <a:spLocks noChangeArrowheads="1"/>
          </p:cNvSpPr>
          <p:nvPr/>
        </p:nvSpPr>
        <p:spPr bwMode="auto">
          <a:xfrm>
            <a:off x="4440239" y="3197225"/>
            <a:ext cx="936625" cy="64928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5368" name="Oval 8"/>
          <p:cNvSpPr>
            <a:spLocks noChangeArrowheads="1"/>
          </p:cNvSpPr>
          <p:nvPr/>
        </p:nvSpPr>
        <p:spPr bwMode="auto">
          <a:xfrm>
            <a:off x="6456363" y="3629026"/>
            <a:ext cx="1295400" cy="50482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5369" name="Text Box 9"/>
          <p:cNvSpPr txBox="1">
            <a:spLocks noChangeArrowheads="1"/>
          </p:cNvSpPr>
          <p:nvPr/>
        </p:nvSpPr>
        <p:spPr bwMode="auto">
          <a:xfrm>
            <a:off x="2208213" y="4708525"/>
            <a:ext cx="215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FF0000"/>
                </a:solidFill>
                <a:ea typeface="黑体" panose="02010609060101010101" pitchFamily="49" charset="-122"/>
              </a:rPr>
              <a:t>②</a:t>
            </a:r>
            <a:r>
              <a:rPr lang="zh-CN" altLang="en-US" sz="2400" b="1">
                <a:solidFill>
                  <a:srgbClr val="FF0000"/>
                </a:solidFill>
                <a:ea typeface="黑体" panose="02010609060101010101" pitchFamily="49" charset="-122"/>
              </a:rPr>
              <a:t>露天开采：</a:t>
            </a:r>
          </a:p>
        </p:txBody>
      </p:sp>
    </p:spTree>
    <p:extLst>
      <p:ext uri="{BB962C8B-B14F-4D97-AF65-F5344CB8AC3E}">
        <p14:creationId xmlns:p14="http://schemas.microsoft.com/office/powerpoint/2010/main" val="3937008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wipe(left)">
                                      <p:cBhvr>
                                        <p:cTn id="7" dur="500"/>
                                        <p:tgtEl>
                                          <p:spTgt spid="153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369"/>
                                        </p:tgtEl>
                                        <p:attrNameLst>
                                          <p:attrName>style.visibility</p:attrName>
                                        </p:attrNameLst>
                                      </p:cBhvr>
                                      <p:to>
                                        <p:strVal val="visible"/>
                                      </p:to>
                                    </p:set>
                                    <p:animEffect transition="in" filter="wipe(down)">
                                      <p:cBhvr>
                                        <p:cTn id="12" dur="500"/>
                                        <p:tgtEl>
                                          <p:spTgt spid="153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6"/>
                                        </p:tgtEl>
                                        <p:attrNameLst>
                                          <p:attrName>style.visibility</p:attrName>
                                        </p:attrNameLst>
                                      </p:cBhvr>
                                      <p:to>
                                        <p:strVal val="visible"/>
                                      </p:to>
                                    </p:set>
                                    <p:animEffect transition="in" filter="wipe(left)">
                                      <p:cBhvr>
                                        <p:cTn id="17" dur="500"/>
                                        <p:tgtEl>
                                          <p:spTgt spid="1536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367"/>
                                        </p:tgtEl>
                                        <p:attrNameLst>
                                          <p:attrName>style.visibility</p:attrName>
                                        </p:attrNameLst>
                                      </p:cBhvr>
                                      <p:to>
                                        <p:strVal val="visible"/>
                                      </p:to>
                                    </p:set>
                                    <p:animEffect transition="in" filter="wipe(left)">
                                      <p:cBhvr>
                                        <p:cTn id="20" dur="500"/>
                                        <p:tgtEl>
                                          <p:spTgt spid="1536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368"/>
                                        </p:tgtEl>
                                        <p:attrNameLst>
                                          <p:attrName>style.visibility</p:attrName>
                                        </p:attrNameLst>
                                      </p:cBhvr>
                                      <p:to>
                                        <p:strVal val="visible"/>
                                      </p:to>
                                    </p:set>
                                    <p:animEffect transition="in" filter="wipe(left)">
                                      <p:cBhvr>
                                        <p:cTn id="23" dur="500"/>
                                        <p:tgtEl>
                                          <p:spTgt spid="1536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364"/>
                                        </p:tgtEl>
                                        <p:attrNameLst>
                                          <p:attrName>style.visibility</p:attrName>
                                        </p:attrNameLst>
                                      </p:cBhvr>
                                      <p:to>
                                        <p:strVal val="visible"/>
                                      </p:to>
                                    </p:set>
                                    <p:animEffect transition="in" filter="wipe(left)">
                                      <p:cBhvr>
                                        <p:cTn id="28"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6" grpId="0" animBg="1"/>
      <p:bldP spid="15367" grpId="0" animBg="1"/>
      <p:bldP spid="15368" grpId="0" animBg="1"/>
      <p:bldP spid="1536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1847850" y="76200"/>
            <a:ext cx="882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dirty="0" smtClean="0">
                <a:solidFill>
                  <a:schemeClr val="accent2"/>
                </a:solidFill>
                <a:ea typeface="黑体" panose="02010609060101010101" pitchFamily="49" charset="-122"/>
              </a:rPr>
              <a:t>2</a:t>
            </a:r>
            <a:r>
              <a:rPr lang="zh-CN" altLang="en-US" sz="2400" b="1" dirty="0" smtClean="0">
                <a:solidFill>
                  <a:schemeClr val="accent2"/>
                </a:solidFill>
                <a:ea typeface="黑体" panose="02010609060101010101" pitchFamily="49" charset="-122"/>
              </a:rPr>
              <a:t>、煤炭</a:t>
            </a:r>
            <a:r>
              <a:rPr lang="zh-CN" altLang="en-US" sz="2400" b="1" dirty="0">
                <a:solidFill>
                  <a:schemeClr val="accent2"/>
                </a:solidFill>
                <a:ea typeface="黑体" panose="02010609060101010101" pitchFamily="49" charset="-122"/>
              </a:rPr>
              <a:t>开采、运输、利用中的环境问题与保护措施</a:t>
            </a: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01287"/>
            <a:ext cx="8137525"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 Box 4"/>
          <p:cNvSpPr txBox="1">
            <a:spLocks noChangeArrowheads="1"/>
          </p:cNvSpPr>
          <p:nvPr/>
        </p:nvSpPr>
        <p:spPr bwMode="auto">
          <a:xfrm>
            <a:off x="2135189" y="533400"/>
            <a:ext cx="5746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smtClean="0">
                <a:solidFill>
                  <a:schemeClr val="accent2"/>
                </a:solidFill>
                <a:latin typeface="黑体" panose="02010609060101010101" pitchFamily="49" charset="-122"/>
                <a:ea typeface="黑体" panose="02010609060101010101" pitchFamily="49" charset="-122"/>
              </a:rPr>
              <a:t>（</a:t>
            </a:r>
            <a:r>
              <a:rPr lang="en-US" altLang="zh-CN" sz="2400" b="1" dirty="0" smtClean="0">
                <a:solidFill>
                  <a:schemeClr val="accent2"/>
                </a:solidFill>
                <a:latin typeface="黑体" panose="02010609060101010101" pitchFamily="49" charset="-122"/>
                <a:ea typeface="黑体" panose="02010609060101010101" pitchFamily="49" charset="-122"/>
              </a:rPr>
              <a:t>3</a:t>
            </a:r>
            <a:r>
              <a:rPr lang="zh-CN" altLang="en-US" sz="2400" b="1" dirty="0" smtClean="0">
                <a:solidFill>
                  <a:schemeClr val="accent2"/>
                </a:solidFill>
                <a:latin typeface="黑体" panose="02010609060101010101" pitchFamily="49" charset="-122"/>
                <a:ea typeface="黑体" panose="02010609060101010101" pitchFamily="49" charset="-122"/>
              </a:rPr>
              <a:t>）、</a:t>
            </a:r>
            <a:r>
              <a:rPr lang="zh-CN" altLang="en-US" sz="2400" b="1" dirty="0">
                <a:solidFill>
                  <a:schemeClr val="accent2"/>
                </a:solidFill>
                <a:latin typeface="黑体" panose="02010609060101010101" pitchFamily="49" charset="-122"/>
                <a:ea typeface="黑体" panose="02010609060101010101" pitchFamily="49" charset="-122"/>
              </a:rPr>
              <a:t>运输、利用中的环境问题：</a:t>
            </a:r>
          </a:p>
        </p:txBody>
      </p:sp>
      <p:sp>
        <p:nvSpPr>
          <p:cNvPr id="16389" name="Text Box 5"/>
          <p:cNvSpPr txBox="1">
            <a:spLocks noChangeArrowheads="1"/>
          </p:cNvSpPr>
          <p:nvPr/>
        </p:nvSpPr>
        <p:spPr bwMode="auto">
          <a:xfrm>
            <a:off x="8119241" y="1064720"/>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solidFill>
                  <a:srgbClr val="0000FF"/>
                </a:solidFill>
                <a:latin typeface="黑体" panose="02010609060101010101" pitchFamily="49" charset="-122"/>
                <a:ea typeface="黑体" panose="02010609060101010101" pitchFamily="49" charset="-122"/>
              </a:rPr>
              <a:t>运输中的环境问题：</a:t>
            </a:r>
          </a:p>
        </p:txBody>
      </p:sp>
      <p:sp>
        <p:nvSpPr>
          <p:cNvPr id="16390" name="Text Box 6"/>
          <p:cNvSpPr txBox="1">
            <a:spLocks noChangeArrowheads="1"/>
          </p:cNvSpPr>
          <p:nvPr/>
        </p:nvSpPr>
        <p:spPr bwMode="auto">
          <a:xfrm>
            <a:off x="8048242" y="1695341"/>
            <a:ext cx="3817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solidFill>
                  <a:srgbClr val="FF0000"/>
                </a:solidFill>
                <a:latin typeface="黑体" panose="02010609060101010101" pitchFamily="49" charset="-122"/>
                <a:ea typeface="楷体_GB2312" pitchFamily="49" charset="-122"/>
              </a:rPr>
              <a:t>增加运输压力；粉尘污染</a:t>
            </a:r>
          </a:p>
        </p:txBody>
      </p:sp>
      <p:sp>
        <p:nvSpPr>
          <p:cNvPr id="16391" name="Text Box 7"/>
          <p:cNvSpPr txBox="1">
            <a:spLocks noChangeArrowheads="1"/>
          </p:cNvSpPr>
          <p:nvPr/>
        </p:nvSpPr>
        <p:spPr bwMode="auto">
          <a:xfrm>
            <a:off x="876190" y="4866892"/>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solidFill>
                  <a:srgbClr val="0000FF"/>
                </a:solidFill>
                <a:latin typeface="黑体" panose="02010609060101010101" pitchFamily="49" charset="-122"/>
                <a:ea typeface="黑体" panose="02010609060101010101" pitchFamily="49" charset="-122"/>
              </a:rPr>
              <a:t>利用中的环境问题：</a:t>
            </a:r>
          </a:p>
        </p:txBody>
      </p:sp>
      <p:sp>
        <p:nvSpPr>
          <p:cNvPr id="16392" name="Text Box 8"/>
          <p:cNvSpPr txBox="1">
            <a:spLocks noChangeArrowheads="1"/>
          </p:cNvSpPr>
          <p:nvPr/>
        </p:nvSpPr>
        <p:spPr bwMode="auto">
          <a:xfrm>
            <a:off x="3806770" y="4903077"/>
            <a:ext cx="633571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spcBef>
                <a:spcPct val="50000"/>
              </a:spcBef>
            </a:pPr>
            <a:r>
              <a:rPr lang="zh-CN" altLang="en-US" sz="2400" b="1" dirty="0">
                <a:solidFill>
                  <a:srgbClr val="FF0000"/>
                </a:solidFill>
                <a:latin typeface="黑体" panose="02010609060101010101" pitchFamily="49" charset="-122"/>
                <a:ea typeface="楷体_GB2312" pitchFamily="49" charset="-122"/>
              </a:rPr>
              <a:t>大气污染（固体悬浮颗粒、全球变暖、酸雨）</a:t>
            </a:r>
          </a:p>
          <a:p>
            <a:pPr>
              <a:lnSpc>
                <a:spcPct val="75000"/>
              </a:lnSpc>
              <a:spcBef>
                <a:spcPct val="50000"/>
              </a:spcBef>
            </a:pPr>
            <a:r>
              <a:rPr lang="zh-CN" altLang="en-US" sz="2400" b="1" dirty="0">
                <a:solidFill>
                  <a:srgbClr val="FF0000"/>
                </a:solidFill>
                <a:latin typeface="黑体" panose="02010609060101010101" pitchFamily="49" charset="-122"/>
                <a:ea typeface="楷体_GB2312" pitchFamily="49" charset="-122"/>
              </a:rPr>
              <a:t>热污染、废弃物污染</a:t>
            </a:r>
          </a:p>
        </p:txBody>
      </p:sp>
      <p:sp>
        <p:nvSpPr>
          <p:cNvPr id="16393" name="Oval 9"/>
          <p:cNvSpPr>
            <a:spLocks noChangeArrowheads="1"/>
          </p:cNvSpPr>
          <p:nvPr/>
        </p:nvSpPr>
        <p:spPr bwMode="auto">
          <a:xfrm>
            <a:off x="3168650" y="1461650"/>
            <a:ext cx="3167063" cy="863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6394" name="Text Box 10"/>
          <p:cNvSpPr txBox="1">
            <a:spLocks noChangeArrowheads="1"/>
          </p:cNvSpPr>
          <p:nvPr/>
        </p:nvSpPr>
        <p:spPr bwMode="auto">
          <a:xfrm>
            <a:off x="1434663" y="5954111"/>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ea typeface="黑体" panose="02010609060101010101" pitchFamily="49" charset="-122"/>
              </a:rPr>
              <a:t>措施：</a:t>
            </a:r>
          </a:p>
        </p:txBody>
      </p:sp>
      <p:sp>
        <p:nvSpPr>
          <p:cNvPr id="16395" name="Text Box 11"/>
          <p:cNvSpPr txBox="1">
            <a:spLocks noChangeArrowheads="1"/>
          </p:cNvSpPr>
          <p:nvPr/>
        </p:nvSpPr>
        <p:spPr bwMode="auto">
          <a:xfrm>
            <a:off x="2427890" y="6027003"/>
            <a:ext cx="76342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smtClean="0">
                <a:solidFill>
                  <a:srgbClr val="FF0000"/>
                </a:solidFill>
                <a:ea typeface="楷体_GB2312" pitchFamily="49" charset="-122"/>
              </a:rPr>
              <a:t>推广</a:t>
            </a:r>
            <a:r>
              <a:rPr lang="zh-CN" altLang="en-US" sz="2400" b="1" dirty="0">
                <a:solidFill>
                  <a:srgbClr val="FF0000"/>
                </a:solidFill>
                <a:ea typeface="楷体_GB2312" pitchFamily="49" charset="-122"/>
              </a:rPr>
              <a:t>洁净燃烧技术，提高煤炭利用效率；开发利用新能源，废弃物综合利用</a:t>
            </a:r>
          </a:p>
        </p:txBody>
      </p:sp>
      <p:sp>
        <p:nvSpPr>
          <p:cNvPr id="16396" name="Oval 12"/>
          <p:cNvSpPr>
            <a:spLocks noChangeArrowheads="1"/>
          </p:cNvSpPr>
          <p:nvPr/>
        </p:nvSpPr>
        <p:spPr bwMode="auto">
          <a:xfrm>
            <a:off x="4895850" y="2612588"/>
            <a:ext cx="720725" cy="50482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3" name="TextBox 12"/>
          <p:cNvSpPr txBox="1"/>
          <p:nvPr/>
        </p:nvSpPr>
        <p:spPr>
          <a:xfrm>
            <a:off x="8135005" y="2301766"/>
            <a:ext cx="3578773" cy="1200329"/>
          </a:xfrm>
          <a:prstGeom prst="rect">
            <a:avLst/>
          </a:prstGeom>
          <a:noFill/>
        </p:spPr>
        <p:txBody>
          <a:bodyPr wrap="square" rtlCol="0">
            <a:spAutoFit/>
          </a:bodyPr>
          <a:lstStyle/>
          <a:p>
            <a:r>
              <a:rPr lang="zh-CN" altLang="en-US" sz="2400" b="1" dirty="0" smtClean="0"/>
              <a:t>措施：</a:t>
            </a:r>
            <a:r>
              <a:rPr lang="zh-CN" altLang="en-US" sz="2400" b="1" dirty="0" smtClean="0">
                <a:solidFill>
                  <a:srgbClr val="FF0000"/>
                </a:solidFill>
              </a:rPr>
              <a:t>集装箱、封闭运输、专用通道，坑口电站</a:t>
            </a:r>
            <a:endParaRPr lang="en-US" altLang="zh-CN" sz="2400" b="1" dirty="0" smtClean="0">
              <a:solidFill>
                <a:srgbClr val="FF0000"/>
              </a:solidFill>
            </a:endParaRPr>
          </a:p>
          <a:p>
            <a:endParaRPr lang="zh-CN" altLang="en-US" sz="2400" b="1" dirty="0"/>
          </a:p>
        </p:txBody>
      </p:sp>
    </p:spTree>
    <p:extLst>
      <p:ext uri="{BB962C8B-B14F-4D97-AF65-F5344CB8AC3E}">
        <p14:creationId xmlns:p14="http://schemas.microsoft.com/office/powerpoint/2010/main" val="3303509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wipe(left)">
                                      <p:cBhvr>
                                        <p:cTn id="7" dur="500"/>
                                        <p:tgtEl>
                                          <p:spTgt spid="163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wipe(left)">
                                      <p:cBhvr>
                                        <p:cTn id="12" dur="500"/>
                                        <p:tgtEl>
                                          <p:spTgt spid="163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389">
                                            <p:txEl>
                                              <p:pRg st="0" end="0"/>
                                            </p:txEl>
                                          </p:spTgt>
                                        </p:tgtEl>
                                        <p:attrNameLst>
                                          <p:attrName>style.visibility</p:attrName>
                                        </p:attrNameLst>
                                      </p:cBhvr>
                                      <p:to>
                                        <p:strVal val="visible"/>
                                      </p:to>
                                    </p:set>
                                    <p:animEffect transition="in" filter="wipe(left)">
                                      <p:cBhvr>
                                        <p:cTn id="17" dur="500"/>
                                        <p:tgtEl>
                                          <p:spTgt spid="1638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96"/>
                                        </p:tgtEl>
                                        <p:attrNameLst>
                                          <p:attrName>style.visibility</p:attrName>
                                        </p:attrNameLst>
                                      </p:cBhvr>
                                      <p:to>
                                        <p:strVal val="visible"/>
                                      </p:to>
                                    </p:set>
                                    <p:animEffect transition="in" filter="wipe(left)">
                                      <p:cBhvr>
                                        <p:cTn id="22" dur="500"/>
                                        <p:tgtEl>
                                          <p:spTgt spid="163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wipe(left)">
                                      <p:cBhvr>
                                        <p:cTn id="27" dur="500"/>
                                        <p:tgtEl>
                                          <p:spTgt spid="163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391"/>
                                        </p:tgtEl>
                                        <p:attrNameLst>
                                          <p:attrName>style.visibility</p:attrName>
                                        </p:attrNameLst>
                                      </p:cBhvr>
                                      <p:to>
                                        <p:strVal val="visible"/>
                                      </p:to>
                                    </p:set>
                                    <p:animEffect transition="in" filter="wipe(left)">
                                      <p:cBhvr>
                                        <p:cTn id="37" dur="500"/>
                                        <p:tgtEl>
                                          <p:spTgt spid="163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393"/>
                                        </p:tgtEl>
                                        <p:attrNameLst>
                                          <p:attrName>style.visibility</p:attrName>
                                        </p:attrNameLst>
                                      </p:cBhvr>
                                      <p:to>
                                        <p:strVal val="visible"/>
                                      </p:to>
                                    </p:set>
                                    <p:animEffect transition="in" filter="wipe(down)">
                                      <p:cBhvr>
                                        <p:cTn id="42" dur="500"/>
                                        <p:tgtEl>
                                          <p:spTgt spid="1639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392"/>
                                        </p:tgtEl>
                                        <p:attrNameLst>
                                          <p:attrName>style.visibility</p:attrName>
                                        </p:attrNameLst>
                                      </p:cBhvr>
                                      <p:to>
                                        <p:strVal val="visible"/>
                                      </p:to>
                                    </p:set>
                                    <p:animEffect transition="in" filter="wipe(left)">
                                      <p:cBhvr>
                                        <p:cTn id="47" dur="500"/>
                                        <p:tgtEl>
                                          <p:spTgt spid="1639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394"/>
                                        </p:tgtEl>
                                        <p:attrNameLst>
                                          <p:attrName>style.visibility</p:attrName>
                                        </p:attrNameLst>
                                      </p:cBhvr>
                                      <p:to>
                                        <p:strVal val="visible"/>
                                      </p:to>
                                    </p:set>
                                    <p:animEffect transition="in" filter="wipe(down)">
                                      <p:cBhvr>
                                        <p:cTn id="52" dur="500"/>
                                        <p:tgtEl>
                                          <p:spTgt spid="1639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395"/>
                                        </p:tgtEl>
                                        <p:attrNameLst>
                                          <p:attrName>style.visibility</p:attrName>
                                        </p:attrNameLst>
                                      </p:cBhvr>
                                      <p:to>
                                        <p:strVal val="visible"/>
                                      </p:to>
                                    </p:set>
                                    <p:animEffect transition="in" filter="wipe(left)">
                                      <p:cBhvr>
                                        <p:cTn id="57"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90" grpId="0"/>
      <p:bldP spid="16391" grpId="0"/>
      <p:bldP spid="16392" grpId="0"/>
      <p:bldP spid="16393" grpId="0" animBg="1"/>
      <p:bldP spid="16394" grpId="0"/>
      <p:bldP spid="16395" grpId="0"/>
      <p:bldP spid="16396"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PC02487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7050" y="214314"/>
            <a:ext cx="3079750" cy="3508375"/>
          </a:xfrm>
          <a:prstGeom prst="rect">
            <a:avLst/>
          </a:prstGeom>
          <a:noFill/>
          <a:extLst>
            <a:ext uri="{909E8E84-426E-40DD-AFC4-6F175D3DCCD1}">
              <a14:hiddenFill xmlns:a14="http://schemas.microsoft.com/office/drawing/2010/main">
                <a:solidFill>
                  <a:srgbClr val="FFFFFF"/>
                </a:solidFill>
              </a14:hiddenFill>
            </a:ext>
          </a:extLst>
        </p:spPr>
      </p:pic>
      <p:sp>
        <p:nvSpPr>
          <p:cNvPr id="134147" name="Text Box 3"/>
          <p:cNvSpPr txBox="1">
            <a:spLocks noChangeArrowheads="1"/>
          </p:cNvSpPr>
          <p:nvPr/>
        </p:nvSpPr>
        <p:spPr bwMode="auto">
          <a:xfrm>
            <a:off x="4922839" y="3136901"/>
            <a:ext cx="1565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Verdana" panose="020B0604030504040204" pitchFamily="34" charset="0"/>
              </a:rPr>
              <a:t>平整矿区土地</a:t>
            </a:r>
          </a:p>
        </p:txBody>
      </p:sp>
      <p:pic>
        <p:nvPicPr>
          <p:cNvPr id="134148" name="Picture 4" descr="PC0248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6925" y="307975"/>
            <a:ext cx="2795588" cy="3195638"/>
          </a:xfrm>
          <a:prstGeom prst="rect">
            <a:avLst/>
          </a:prstGeom>
          <a:noFill/>
          <a:extLst>
            <a:ext uri="{909E8E84-426E-40DD-AFC4-6F175D3DCCD1}">
              <a14:hiddenFill xmlns:a14="http://schemas.microsoft.com/office/drawing/2010/main">
                <a:solidFill>
                  <a:srgbClr val="FFFFFF"/>
                </a:solidFill>
              </a14:hiddenFill>
            </a:ext>
          </a:extLst>
        </p:spPr>
      </p:pic>
      <p:sp>
        <p:nvSpPr>
          <p:cNvPr id="134149" name="Text Box 5"/>
          <p:cNvSpPr txBox="1">
            <a:spLocks noChangeArrowheads="1"/>
          </p:cNvSpPr>
          <p:nvPr/>
        </p:nvSpPr>
        <p:spPr bwMode="auto">
          <a:xfrm>
            <a:off x="8061325" y="3503613"/>
            <a:ext cx="1104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Verdana" panose="020B0604030504040204" pitchFamily="34" charset="0"/>
              </a:rPr>
              <a:t>覆土耕作</a:t>
            </a:r>
          </a:p>
        </p:txBody>
      </p:sp>
      <p:pic>
        <p:nvPicPr>
          <p:cNvPr id="134150" name="Picture 6" descr="PC02487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5988" y="3806826"/>
            <a:ext cx="2317750" cy="2987675"/>
          </a:xfrm>
          <a:prstGeom prst="rect">
            <a:avLst/>
          </a:prstGeom>
          <a:noFill/>
          <a:extLst>
            <a:ext uri="{909E8E84-426E-40DD-AFC4-6F175D3DCCD1}">
              <a14:hiddenFill xmlns:a14="http://schemas.microsoft.com/office/drawing/2010/main">
                <a:solidFill>
                  <a:srgbClr val="FFFFFF"/>
                </a:solidFill>
              </a14:hiddenFill>
            </a:ext>
          </a:extLst>
        </p:spPr>
      </p:pic>
      <p:sp>
        <p:nvSpPr>
          <p:cNvPr id="134151" name="Text Box 7"/>
          <p:cNvSpPr txBox="1">
            <a:spLocks noChangeArrowheads="1"/>
          </p:cNvSpPr>
          <p:nvPr/>
        </p:nvSpPr>
        <p:spPr bwMode="auto">
          <a:xfrm>
            <a:off x="4540250" y="5983288"/>
            <a:ext cx="1555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Verdana" panose="020B0604030504040204" pitchFamily="34" charset="0"/>
              </a:rPr>
              <a:t>恢复矿区植被</a:t>
            </a:r>
          </a:p>
        </p:txBody>
      </p:sp>
      <p:sp>
        <p:nvSpPr>
          <p:cNvPr id="134152" name="Text Box 8"/>
          <p:cNvSpPr txBox="1">
            <a:spLocks noChangeArrowheads="1"/>
          </p:cNvSpPr>
          <p:nvPr/>
        </p:nvSpPr>
        <p:spPr bwMode="auto">
          <a:xfrm>
            <a:off x="6426200" y="4259885"/>
            <a:ext cx="501042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accent2"/>
                </a:solidFill>
                <a:latin typeface="楷体_GB2312" pitchFamily="49" charset="-122"/>
                <a:ea typeface="楷体_GB2312" pitchFamily="49" charset="-122"/>
              </a:rPr>
              <a:t>    </a:t>
            </a:r>
            <a:r>
              <a:rPr lang="zh-CN" altLang="en-US" sz="2000" b="1" dirty="0">
                <a:solidFill>
                  <a:schemeClr val="accent2"/>
                </a:solidFill>
                <a:latin typeface="楷体_GB2312" pitchFamily="49" charset="-122"/>
                <a:ea typeface="楷体_GB2312" pitchFamily="49" charset="-122"/>
              </a:rPr>
              <a:t>露天开采造成的土地破坏，可用某些方法来恢复。例如，开掘时尽量保护好地表土层，或者用城市淤泥回填矿区，进行复垦和再种植等。</a:t>
            </a:r>
          </a:p>
        </p:txBody>
      </p:sp>
    </p:spTree>
    <p:extLst>
      <p:ext uri="{BB962C8B-B14F-4D97-AF65-F5344CB8AC3E}">
        <p14:creationId xmlns:p14="http://schemas.microsoft.com/office/powerpoint/2010/main" val="4046361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4146"/>
                                        </p:tgtEl>
                                        <p:attrNameLst>
                                          <p:attrName>style.visibility</p:attrName>
                                        </p:attrNameLst>
                                      </p:cBhvr>
                                      <p:to>
                                        <p:strVal val="visible"/>
                                      </p:to>
                                    </p:set>
                                    <p:animEffect transition="in" filter="blinds(horizontal)">
                                      <p:cBhvr>
                                        <p:cTn id="7" dur="1000"/>
                                        <p:tgtEl>
                                          <p:spTgt spid="134146"/>
                                        </p:tgtEl>
                                      </p:cBhvr>
                                    </p:animEffect>
                                  </p:childTnLst>
                                </p:cTn>
                              </p:par>
                            </p:childTnLst>
                          </p:cTn>
                        </p:par>
                        <p:par>
                          <p:cTn id="8" fill="hold" nodeType="afterGroup">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134147"/>
                                        </p:tgtEl>
                                        <p:attrNameLst>
                                          <p:attrName>style.visibility</p:attrName>
                                        </p:attrNameLst>
                                      </p:cBhvr>
                                      <p:to>
                                        <p:strVal val="visible"/>
                                      </p:to>
                                    </p:set>
                                    <p:animEffect transition="in" filter="blinds(horizontal)">
                                      <p:cBhvr>
                                        <p:cTn id="11" dur="1000"/>
                                        <p:tgtEl>
                                          <p:spTgt spid="1341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34148"/>
                                        </p:tgtEl>
                                        <p:attrNameLst>
                                          <p:attrName>style.visibility</p:attrName>
                                        </p:attrNameLst>
                                      </p:cBhvr>
                                      <p:to>
                                        <p:strVal val="visible"/>
                                      </p:to>
                                    </p:set>
                                    <p:animEffect transition="in" filter="blinds(horizontal)">
                                      <p:cBhvr>
                                        <p:cTn id="16" dur="1000"/>
                                        <p:tgtEl>
                                          <p:spTgt spid="134148"/>
                                        </p:tgtEl>
                                      </p:cBhvr>
                                    </p:animEffect>
                                  </p:childTnLst>
                                </p:cTn>
                              </p:par>
                            </p:childTnLst>
                          </p:cTn>
                        </p:par>
                        <p:par>
                          <p:cTn id="17" fill="hold" nodeType="after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134149"/>
                                        </p:tgtEl>
                                        <p:attrNameLst>
                                          <p:attrName>style.visibility</p:attrName>
                                        </p:attrNameLst>
                                      </p:cBhvr>
                                      <p:to>
                                        <p:strVal val="visible"/>
                                      </p:to>
                                    </p:set>
                                    <p:animEffect transition="in" filter="blinds(horizontal)">
                                      <p:cBhvr>
                                        <p:cTn id="20" dur="1000"/>
                                        <p:tgtEl>
                                          <p:spTgt spid="1341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34150"/>
                                        </p:tgtEl>
                                        <p:attrNameLst>
                                          <p:attrName>style.visibility</p:attrName>
                                        </p:attrNameLst>
                                      </p:cBhvr>
                                      <p:to>
                                        <p:strVal val="visible"/>
                                      </p:to>
                                    </p:set>
                                    <p:animEffect transition="in" filter="blinds(horizontal)">
                                      <p:cBhvr>
                                        <p:cTn id="25" dur="1000"/>
                                        <p:tgtEl>
                                          <p:spTgt spid="134150"/>
                                        </p:tgtEl>
                                      </p:cBhvr>
                                    </p:animEffect>
                                  </p:childTnLst>
                                </p:cTn>
                              </p:par>
                            </p:childTnLst>
                          </p:cTn>
                        </p:par>
                        <p:par>
                          <p:cTn id="26" fill="hold" nodeType="afterGroup">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134151"/>
                                        </p:tgtEl>
                                        <p:attrNameLst>
                                          <p:attrName>style.visibility</p:attrName>
                                        </p:attrNameLst>
                                      </p:cBhvr>
                                      <p:to>
                                        <p:strVal val="visible"/>
                                      </p:to>
                                    </p:set>
                                    <p:animEffect transition="in" filter="blinds(horizontal)">
                                      <p:cBhvr>
                                        <p:cTn id="29" dur="1000"/>
                                        <p:tgtEl>
                                          <p:spTgt spid="134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p:bldP spid="134149" grpId="0"/>
      <p:bldP spid="1341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3"/>
          <p:cNvPicPr>
            <a:picLocks noChangeAspect="1" noChangeArrowheads="1"/>
          </p:cNvPicPr>
          <p:nvPr/>
        </p:nvPicPr>
        <p:blipFill>
          <a:blip r:embed="rId2" cstate="print">
            <a:lum bright="24000"/>
            <a:extLst>
              <a:ext uri="{28A0092B-C50C-407E-A947-70E740481C1C}">
                <a14:useLocalDpi xmlns:a14="http://schemas.microsoft.com/office/drawing/2010/main" val="0"/>
              </a:ext>
            </a:extLst>
          </a:blip>
          <a:srcRect/>
          <a:stretch>
            <a:fillRect/>
          </a:stretch>
        </p:blipFill>
        <p:spPr bwMode="auto">
          <a:xfrm>
            <a:off x="1524000" y="20638"/>
            <a:ext cx="6997700" cy="683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1" name="Text Box 3"/>
          <p:cNvSpPr txBox="1">
            <a:spLocks noChangeArrowheads="1"/>
          </p:cNvSpPr>
          <p:nvPr/>
        </p:nvSpPr>
        <p:spPr bwMode="auto">
          <a:xfrm>
            <a:off x="8469314" y="5102225"/>
            <a:ext cx="2047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Verdana" panose="020B0604030504040204" pitchFamily="34" charset="0"/>
              </a:rPr>
              <a:t>浙江舟山庆丰采石场复绿前后全貌 </a:t>
            </a:r>
          </a:p>
        </p:txBody>
      </p:sp>
    </p:spTree>
    <p:extLst>
      <p:ext uri="{BB962C8B-B14F-4D97-AF65-F5344CB8AC3E}">
        <p14:creationId xmlns:p14="http://schemas.microsoft.com/office/powerpoint/2010/main" val="315033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52600" y="1066801"/>
            <a:ext cx="860425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5400" b="1">
                <a:solidFill>
                  <a:srgbClr val="800080"/>
                </a:solidFill>
                <a:latin typeface="隶书" panose="02010509060101010101" pitchFamily="49" charset="-122"/>
                <a:ea typeface="隶书" panose="02010509060101010101" pitchFamily="49" charset="-122"/>
              </a:rPr>
              <a:t>   </a:t>
            </a:r>
            <a:r>
              <a:rPr kumimoji="1" lang="en-US" altLang="zh-CN" sz="2800" b="1">
                <a:solidFill>
                  <a:srgbClr val="800080"/>
                </a:solidFill>
                <a:latin typeface="黑体" panose="02010609060101010101" pitchFamily="49" charset="-122"/>
                <a:ea typeface="黑体" panose="02010609060101010101" pitchFamily="49" charset="-122"/>
              </a:rPr>
              <a:t>1.</a:t>
            </a:r>
            <a:r>
              <a:rPr kumimoji="1" lang="zh-CN" altLang="en-US" sz="2800" b="1">
                <a:solidFill>
                  <a:srgbClr val="800080"/>
                </a:solidFill>
                <a:latin typeface="黑体" panose="02010609060101010101" pitchFamily="49" charset="-122"/>
                <a:ea typeface="黑体" panose="02010609060101010101" pitchFamily="49" charset="-122"/>
              </a:rPr>
              <a:t>人口压力</a:t>
            </a:r>
          </a:p>
          <a:p>
            <a:pPr lvl="2" eaLnBrk="1" hangingPunct="1"/>
            <a:r>
              <a:rPr kumimoji="1" lang="zh-CN" altLang="en-US" sz="2800" b="1">
                <a:solidFill>
                  <a:srgbClr val="0000FF"/>
                </a:solidFill>
                <a:latin typeface="黑体" panose="02010609060101010101" pitchFamily="49" charset="-122"/>
                <a:ea typeface="黑体" panose="02010609060101010101" pitchFamily="49" charset="-122"/>
              </a:rPr>
              <a:t>  世界人口增长的过程和现状</a:t>
            </a:r>
          </a:p>
          <a:p>
            <a:pPr lvl="2" eaLnBrk="1" hangingPunct="1"/>
            <a:r>
              <a:rPr kumimoji="1" lang="zh-CN" altLang="en-US" sz="2800" b="1">
                <a:solidFill>
                  <a:srgbClr val="0000FF"/>
                </a:solidFill>
                <a:latin typeface="黑体" panose="02010609060101010101" pitchFamily="49" charset="-122"/>
                <a:ea typeface="黑体" panose="02010609060101010101" pitchFamily="49" charset="-122"/>
              </a:rPr>
              <a:t>  人口增长多带来的环境压力</a:t>
            </a:r>
          </a:p>
          <a:p>
            <a:pPr lvl="2" eaLnBrk="1" hangingPunct="1">
              <a:spcBef>
                <a:spcPct val="50000"/>
              </a:spcBef>
            </a:pPr>
            <a:r>
              <a:rPr kumimoji="1" lang="en-US" altLang="zh-CN" sz="2800" b="1">
                <a:solidFill>
                  <a:srgbClr val="800080"/>
                </a:solidFill>
                <a:latin typeface="黑体" panose="02010609060101010101" pitchFamily="49" charset="-122"/>
                <a:ea typeface="黑体" panose="02010609060101010101" pitchFamily="49" charset="-122"/>
              </a:rPr>
              <a:t>2.</a:t>
            </a:r>
            <a:r>
              <a:rPr kumimoji="1" lang="zh-CN" altLang="en-US" sz="2800" b="1">
                <a:solidFill>
                  <a:srgbClr val="800080"/>
                </a:solidFill>
                <a:latin typeface="黑体" panose="02010609060101010101" pitchFamily="49" charset="-122"/>
                <a:ea typeface="黑体" panose="02010609060101010101" pitchFamily="49" charset="-122"/>
              </a:rPr>
              <a:t>资源的不合理利用</a:t>
            </a:r>
          </a:p>
          <a:p>
            <a:pPr lvl="2" eaLnBrk="1" hangingPunct="1"/>
            <a:r>
              <a:rPr kumimoji="1" lang="zh-CN" altLang="en-US" sz="2800" b="1">
                <a:solidFill>
                  <a:srgbClr val="0000FF"/>
                </a:solidFill>
                <a:latin typeface="黑体" panose="02010609060101010101" pitchFamily="49" charset="-122"/>
                <a:ea typeface="黑体" panose="02010609060101010101" pitchFamily="49" charset="-122"/>
              </a:rPr>
              <a:t>  人类对自然资源需求量增长过快</a:t>
            </a:r>
          </a:p>
          <a:p>
            <a:pPr lvl="2" eaLnBrk="1" hangingPunct="1"/>
            <a:r>
              <a:rPr kumimoji="1" lang="zh-CN" altLang="en-US" sz="2800" b="1">
                <a:solidFill>
                  <a:srgbClr val="0000FF"/>
                </a:solidFill>
                <a:latin typeface="黑体" panose="02010609060101010101" pitchFamily="49" charset="-122"/>
                <a:ea typeface="黑体" panose="02010609060101010101" pitchFamily="49" charset="-122"/>
              </a:rPr>
              <a:t>  文化素质低，环境意识淡薄，造成恶性循环</a:t>
            </a:r>
          </a:p>
          <a:p>
            <a:pPr lvl="1" eaLnBrk="1" hangingPunct="1">
              <a:spcBef>
                <a:spcPct val="50000"/>
              </a:spcBef>
            </a:pPr>
            <a:r>
              <a:rPr kumimoji="1" lang="zh-CN" altLang="en-US" sz="2800" b="1">
                <a:solidFill>
                  <a:srgbClr val="800080"/>
                </a:solidFill>
                <a:latin typeface="黑体" panose="02010609060101010101" pitchFamily="49" charset="-122"/>
                <a:ea typeface="黑体" panose="02010609060101010101" pitchFamily="49" charset="-122"/>
              </a:rPr>
              <a:t>   </a:t>
            </a:r>
            <a:r>
              <a:rPr kumimoji="1" lang="en-US" altLang="zh-CN" sz="2800" b="1">
                <a:solidFill>
                  <a:srgbClr val="800080"/>
                </a:solidFill>
                <a:latin typeface="黑体" panose="02010609060101010101" pitchFamily="49" charset="-122"/>
                <a:ea typeface="黑体" panose="02010609060101010101" pitchFamily="49" charset="-122"/>
              </a:rPr>
              <a:t>3.</a:t>
            </a:r>
            <a:r>
              <a:rPr kumimoji="1" lang="zh-CN" altLang="en-US" sz="2800" b="1">
                <a:solidFill>
                  <a:srgbClr val="800080"/>
                </a:solidFill>
                <a:latin typeface="黑体" panose="02010609060101010101" pitchFamily="49" charset="-122"/>
                <a:ea typeface="黑体" panose="02010609060101010101" pitchFamily="49" charset="-122"/>
              </a:rPr>
              <a:t>发展中片面追求经济增长</a:t>
            </a:r>
          </a:p>
          <a:p>
            <a:pPr lvl="2" eaLnBrk="1" hangingPunct="1"/>
            <a:r>
              <a:rPr kumimoji="1" lang="zh-CN" altLang="en-US" sz="2800" b="1">
                <a:solidFill>
                  <a:srgbClr val="0000FF"/>
                </a:solidFill>
                <a:latin typeface="黑体" panose="02010609060101010101" pitchFamily="49" charset="-122"/>
                <a:ea typeface="黑体" panose="02010609060101010101" pitchFamily="49" charset="-122"/>
              </a:rPr>
              <a:t>  以损害环境为代价换取经济增长</a:t>
            </a:r>
          </a:p>
          <a:p>
            <a:pPr lvl="2" eaLnBrk="1" hangingPunct="1"/>
            <a:r>
              <a:rPr kumimoji="1" lang="zh-CN" altLang="en-US" sz="2800" b="1">
                <a:solidFill>
                  <a:srgbClr val="0000FF"/>
                </a:solidFill>
                <a:latin typeface="黑体" panose="02010609060101010101" pitchFamily="49" charset="-122"/>
                <a:ea typeface="黑体" panose="02010609060101010101" pitchFamily="49" charset="-122"/>
              </a:rPr>
              <a:t>  </a:t>
            </a:r>
            <a:r>
              <a:rPr kumimoji="1" lang="en-US" altLang="zh-CN" sz="2800" b="1">
                <a:solidFill>
                  <a:srgbClr val="0000FF"/>
                </a:solidFill>
                <a:latin typeface="Times New Roman" panose="02020603050405020304" pitchFamily="18" charset="0"/>
                <a:ea typeface="黑体" panose="02010609060101010101" pitchFamily="49" charset="-122"/>
              </a:rPr>
              <a:t>——</a:t>
            </a:r>
            <a:r>
              <a:rPr kumimoji="1" lang="zh-CN" altLang="en-US" sz="2800" b="1">
                <a:solidFill>
                  <a:srgbClr val="0000FF"/>
                </a:solidFill>
                <a:latin typeface="Tahoma" panose="020B0604030504040204" pitchFamily="34" charset="0"/>
                <a:ea typeface="黑体" panose="02010609060101010101" pitchFamily="49" charset="-122"/>
              </a:rPr>
              <a:t>生产模式的不合理</a:t>
            </a:r>
            <a:endParaRPr kumimoji="1" lang="zh-CN" altLang="en-US" sz="2800" b="1">
              <a:solidFill>
                <a:srgbClr val="0000FF"/>
              </a:solidFill>
              <a:latin typeface="黑体" panose="02010609060101010101" pitchFamily="49" charset="-122"/>
              <a:ea typeface="黑体" panose="02010609060101010101" pitchFamily="49" charset="-122"/>
            </a:endParaRPr>
          </a:p>
        </p:txBody>
      </p:sp>
      <p:sp>
        <p:nvSpPr>
          <p:cNvPr id="12291" name="Text Box 3"/>
          <p:cNvSpPr txBox="1">
            <a:spLocks noChangeArrowheads="1"/>
          </p:cNvSpPr>
          <p:nvPr/>
        </p:nvSpPr>
        <p:spPr bwMode="auto">
          <a:xfrm>
            <a:off x="1905000" y="533401"/>
            <a:ext cx="777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000" b="1">
                <a:solidFill>
                  <a:schemeClr val="accent2"/>
                </a:solidFill>
                <a:ea typeface="黑体" panose="02010609060101010101" pitchFamily="49" charset="-122"/>
              </a:rPr>
              <a:t>2</a:t>
            </a:r>
            <a:r>
              <a:rPr lang="zh-CN" altLang="en-US" sz="4000" b="1">
                <a:solidFill>
                  <a:schemeClr val="accent2"/>
                </a:solidFill>
                <a:ea typeface="黑体" panose="02010609060101010101" pitchFamily="49" charset="-122"/>
              </a:rPr>
              <a:t>、环境问题产生的主要原因</a:t>
            </a:r>
          </a:p>
        </p:txBody>
      </p:sp>
    </p:spTree>
    <p:extLst>
      <p:ext uri="{BB962C8B-B14F-4D97-AF65-F5344CB8AC3E}">
        <p14:creationId xmlns:p14="http://schemas.microsoft.com/office/powerpoint/2010/main" val="40371580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txBox="1">
            <a:spLocks noChangeArrowheads="1"/>
          </p:cNvSpPr>
          <p:nvPr/>
        </p:nvSpPr>
        <p:spPr bwMode="auto">
          <a:xfrm>
            <a:off x="5429251" y="374650"/>
            <a:ext cx="6193367" cy="461665"/>
          </a:xfrm>
          <a:prstGeom prst="rect">
            <a:avLst/>
          </a:prstGeom>
          <a:solidFill>
            <a:srgbClr val="CCFFFF"/>
          </a:solidFill>
          <a:ln w="9525">
            <a:noFill/>
            <a:miter lim="800000"/>
            <a:headEnd/>
            <a:tailEnd/>
          </a:ln>
          <a:effectLst>
            <a:outerShdw dist="45791" dir="3378596" algn="ctr" rotWithShape="0">
              <a:schemeClr val="tx1">
                <a:alpha val="50000"/>
              </a:schemeClr>
            </a:outerShdw>
          </a:effectLst>
        </p:spPr>
        <p:txBody>
          <a:bodyPr>
            <a:spAutoFit/>
          </a:bodyPr>
          <a:lstStyle/>
          <a:p>
            <a:pPr>
              <a:defRPr/>
            </a:pPr>
            <a:r>
              <a:rPr kumimoji="1" lang="zh-CN" altLang="en-US" sz="2400" b="1" dirty="0">
                <a:latin typeface="Times New Roman" pitchFamily="18" charset="0"/>
                <a:ea typeface="楷体_GB2312" pitchFamily="49" charset="-122"/>
              </a:rPr>
              <a:t>人均占有量少</a:t>
            </a:r>
            <a:r>
              <a:rPr kumimoji="1" lang="en-US" altLang="zh-CN" sz="2400" b="1" dirty="0">
                <a:latin typeface="Times New Roman" pitchFamily="18" charset="0"/>
                <a:ea typeface="楷体_GB2312" pitchFamily="49" charset="-122"/>
              </a:rPr>
              <a:t>——</a:t>
            </a:r>
            <a:r>
              <a:rPr kumimoji="1" lang="zh-CN" altLang="en-US" sz="2400" b="1" dirty="0">
                <a:latin typeface="Times New Roman" pitchFamily="18" charset="0"/>
                <a:ea typeface="楷体_GB2312" pitchFamily="49" charset="-122"/>
              </a:rPr>
              <a:t>占世界人均数的</a:t>
            </a:r>
            <a:r>
              <a:rPr kumimoji="1" lang="en-US" altLang="zh-CN" sz="2400" b="1" dirty="0">
                <a:latin typeface="Times New Roman" pitchFamily="18" charset="0"/>
                <a:ea typeface="楷体_GB2312" pitchFamily="49" charset="-122"/>
              </a:rPr>
              <a:t>1/4</a:t>
            </a:r>
          </a:p>
        </p:txBody>
      </p:sp>
      <p:sp>
        <p:nvSpPr>
          <p:cNvPr id="203779" name="Text Box 3"/>
          <p:cNvSpPr txBox="1">
            <a:spLocks noChangeArrowheads="1"/>
          </p:cNvSpPr>
          <p:nvPr/>
        </p:nvSpPr>
        <p:spPr bwMode="auto">
          <a:xfrm>
            <a:off x="5689601" y="3290889"/>
            <a:ext cx="6029959" cy="830997"/>
          </a:xfrm>
          <a:prstGeom prst="rect">
            <a:avLst/>
          </a:prstGeom>
          <a:solidFill>
            <a:srgbClr val="CCFFFF"/>
          </a:solidFill>
          <a:ln w="9525">
            <a:noFill/>
            <a:miter lim="800000"/>
            <a:headEnd/>
            <a:tailEnd/>
          </a:ln>
          <a:effectLst>
            <a:outerShdw dist="45791" dir="3378596" algn="ctr" rotWithShape="0">
              <a:schemeClr val="bg2"/>
            </a:outerShdw>
          </a:effectLst>
        </p:spPr>
        <p:txBody>
          <a:bodyPr wrap="square">
            <a:spAutoFit/>
          </a:bodyPr>
          <a:lstStyle/>
          <a:p>
            <a:pPr>
              <a:defRPr/>
            </a:pPr>
            <a:r>
              <a:rPr kumimoji="1" lang="zh-CN" altLang="en-US" sz="2400" b="1" dirty="0">
                <a:latin typeface="Times New Roman" pitchFamily="18" charset="0"/>
                <a:ea typeface="楷体_GB2312" pitchFamily="49" charset="-122"/>
              </a:rPr>
              <a:t>人口的迅速增加和经济的加速发展</a:t>
            </a:r>
            <a:r>
              <a:rPr kumimoji="1" lang="en-US" altLang="zh-CN" sz="2400" b="1" dirty="0">
                <a:latin typeface="Times New Roman" pitchFamily="18" charset="0"/>
                <a:ea typeface="楷体_GB2312" pitchFamily="49" charset="-122"/>
              </a:rPr>
              <a:t>——</a:t>
            </a:r>
            <a:r>
              <a:rPr kumimoji="1" lang="zh-CN" altLang="en-US" sz="2400" b="1" dirty="0">
                <a:solidFill>
                  <a:srgbClr val="CC6600"/>
                </a:solidFill>
                <a:latin typeface="Times New Roman" pitchFamily="18" charset="0"/>
                <a:ea typeface="黑体" pitchFamily="49" charset="-122"/>
              </a:rPr>
              <a:t>基本因素</a:t>
            </a:r>
          </a:p>
        </p:txBody>
      </p:sp>
      <p:sp>
        <p:nvSpPr>
          <p:cNvPr id="203780" name="Text Box 4"/>
          <p:cNvSpPr txBox="1">
            <a:spLocks noChangeArrowheads="1"/>
          </p:cNvSpPr>
          <p:nvPr/>
        </p:nvSpPr>
        <p:spPr bwMode="auto">
          <a:xfrm>
            <a:off x="5738284" y="4454526"/>
            <a:ext cx="5738283" cy="461665"/>
          </a:xfrm>
          <a:prstGeom prst="rect">
            <a:avLst/>
          </a:prstGeom>
          <a:solidFill>
            <a:srgbClr val="CCFFFF"/>
          </a:solidFill>
          <a:ln w="9525">
            <a:noFill/>
            <a:miter lim="800000"/>
            <a:headEnd/>
            <a:tailEnd/>
          </a:ln>
          <a:effectLst>
            <a:outerShdw dist="45791" dir="3378596" algn="ctr" rotWithShape="0">
              <a:schemeClr val="bg2"/>
            </a:outerShdw>
          </a:effectLst>
        </p:spPr>
        <p:txBody>
          <a:bodyPr>
            <a:spAutoFit/>
          </a:bodyPr>
          <a:lstStyle/>
          <a:p>
            <a:pPr>
              <a:defRPr/>
            </a:pPr>
            <a:r>
              <a:rPr kumimoji="1" lang="zh-CN" altLang="en-US" sz="2400" b="1">
                <a:latin typeface="Times New Roman" pitchFamily="18" charset="0"/>
                <a:ea typeface="楷体_GB2312" pitchFamily="49" charset="-122"/>
              </a:rPr>
              <a:t>水资源的时空分布不均</a:t>
            </a:r>
            <a:r>
              <a:rPr kumimoji="1" lang="en-US" altLang="zh-CN" sz="2400" b="1">
                <a:latin typeface="Times New Roman" pitchFamily="18" charset="0"/>
                <a:ea typeface="楷体_GB2312" pitchFamily="49" charset="-122"/>
              </a:rPr>
              <a:t>——</a:t>
            </a:r>
            <a:r>
              <a:rPr kumimoji="1" lang="zh-CN" altLang="en-US" sz="2400" b="1">
                <a:solidFill>
                  <a:srgbClr val="CC6600"/>
                </a:solidFill>
                <a:latin typeface="Times New Roman" pitchFamily="18" charset="0"/>
                <a:ea typeface="黑体" pitchFamily="49" charset="-122"/>
              </a:rPr>
              <a:t>客观因素</a:t>
            </a:r>
          </a:p>
        </p:txBody>
      </p:sp>
      <p:sp>
        <p:nvSpPr>
          <p:cNvPr id="203781" name="Text Box 5"/>
          <p:cNvSpPr txBox="1">
            <a:spLocks noChangeArrowheads="1"/>
          </p:cNvSpPr>
          <p:nvPr/>
        </p:nvSpPr>
        <p:spPr bwMode="auto">
          <a:xfrm>
            <a:off x="849632" y="1189673"/>
            <a:ext cx="817033" cy="3970318"/>
          </a:xfrm>
          <a:prstGeom prst="rect">
            <a:avLst/>
          </a:prstGeom>
          <a:solidFill>
            <a:srgbClr val="008000"/>
          </a:solidFill>
          <a:ln w="9525">
            <a:noFill/>
            <a:miter lim="800000"/>
            <a:headEnd/>
            <a:tailEnd/>
          </a:ln>
          <a:effectLst>
            <a:outerShdw dist="107763" dir="2700000" algn="ctr" rotWithShape="0">
              <a:schemeClr val="tx1"/>
            </a:outerShdw>
          </a:effectLst>
        </p:spPr>
        <p:txBody>
          <a:bodyPr>
            <a:spAutoFit/>
          </a:bodyPr>
          <a:lstStyle/>
          <a:p>
            <a:pPr algn="ctr">
              <a:defRPr/>
            </a:pPr>
            <a:r>
              <a:rPr kumimoji="1" lang="zh-CN" altLang="en-US" sz="3600" dirty="0" smtClean="0">
                <a:solidFill>
                  <a:schemeClr val="bg1"/>
                </a:solidFill>
                <a:latin typeface="Times New Roman" pitchFamily="18" charset="0"/>
                <a:ea typeface="黑体" pitchFamily="49" charset="-122"/>
              </a:rPr>
              <a:t>我国水</a:t>
            </a:r>
            <a:r>
              <a:rPr kumimoji="1" lang="zh-CN" altLang="en-US" sz="3600" dirty="0">
                <a:solidFill>
                  <a:schemeClr val="bg1"/>
                </a:solidFill>
                <a:latin typeface="Times New Roman" pitchFamily="18" charset="0"/>
                <a:ea typeface="黑体" pitchFamily="49" charset="-122"/>
              </a:rPr>
              <a:t>资源问题</a:t>
            </a:r>
          </a:p>
        </p:txBody>
      </p:sp>
      <p:sp>
        <p:nvSpPr>
          <p:cNvPr id="203782" name="AutoShape 6"/>
          <p:cNvSpPr>
            <a:spLocks/>
          </p:cNvSpPr>
          <p:nvPr/>
        </p:nvSpPr>
        <p:spPr bwMode="auto">
          <a:xfrm>
            <a:off x="5090584" y="3452813"/>
            <a:ext cx="347133" cy="2533650"/>
          </a:xfrm>
          <a:prstGeom prst="leftBrace">
            <a:avLst>
              <a:gd name="adj1" fmla="val 81098"/>
              <a:gd name="adj2" fmla="val 50000"/>
            </a:avLst>
          </a:prstGeom>
          <a:noFill/>
          <a:ln w="28575">
            <a:solidFill>
              <a:srgbClr val="CC6600"/>
            </a:solidFill>
            <a:round/>
            <a:headEnd/>
            <a:tailEnd/>
          </a:ln>
        </p:spPr>
        <p:txBody>
          <a:bodyPr wrap="none" anchor="ctr"/>
          <a:lstStyle/>
          <a:p>
            <a:endParaRPr lang="zh-CN" altLang="en-US"/>
          </a:p>
        </p:txBody>
      </p:sp>
      <p:grpSp>
        <p:nvGrpSpPr>
          <p:cNvPr id="2" name="Group 7"/>
          <p:cNvGrpSpPr>
            <a:grpSpLocks/>
          </p:cNvGrpSpPr>
          <p:nvPr/>
        </p:nvGrpSpPr>
        <p:grpSpPr bwMode="auto">
          <a:xfrm>
            <a:off x="2387601" y="896938"/>
            <a:ext cx="2360084" cy="766762"/>
            <a:chOff x="1254" y="781"/>
            <a:chExt cx="1115" cy="483"/>
          </a:xfrm>
        </p:grpSpPr>
        <p:sp>
          <p:nvSpPr>
            <p:cNvPr id="56335" name="AutoShape 8"/>
            <p:cNvSpPr>
              <a:spLocks noChangeArrowheads="1"/>
            </p:cNvSpPr>
            <p:nvPr/>
          </p:nvSpPr>
          <p:spPr bwMode="auto">
            <a:xfrm>
              <a:off x="1254" y="1085"/>
              <a:ext cx="1115" cy="179"/>
            </a:xfrm>
            <a:prstGeom prst="rightArrow">
              <a:avLst>
                <a:gd name="adj1" fmla="val 50000"/>
                <a:gd name="adj2" fmla="val 155726"/>
              </a:avLst>
            </a:prstGeom>
            <a:solidFill>
              <a:srgbClr val="008000"/>
            </a:solidFill>
            <a:ln w="9525">
              <a:solidFill>
                <a:schemeClr val="bg2"/>
              </a:solidFill>
              <a:miter lim="800000"/>
              <a:headEnd/>
              <a:tailEnd/>
            </a:ln>
          </p:spPr>
          <p:txBody>
            <a:bodyPr wrap="none" anchor="ctr"/>
            <a:lstStyle/>
            <a:p>
              <a:endParaRPr lang="zh-CN" altLang="en-US"/>
            </a:p>
          </p:txBody>
        </p:sp>
        <p:sp>
          <p:nvSpPr>
            <p:cNvPr id="56336" name="Text Box 9"/>
            <p:cNvSpPr txBox="1">
              <a:spLocks noChangeArrowheads="1"/>
            </p:cNvSpPr>
            <p:nvPr/>
          </p:nvSpPr>
          <p:spPr bwMode="auto">
            <a:xfrm>
              <a:off x="1406" y="781"/>
              <a:ext cx="427" cy="330"/>
            </a:xfrm>
            <a:prstGeom prst="rect">
              <a:avLst/>
            </a:prstGeom>
            <a:solidFill>
              <a:srgbClr val="008000"/>
            </a:solidFill>
            <a:ln w="9525">
              <a:noFill/>
              <a:miter lim="800000"/>
              <a:headEnd/>
              <a:tailEnd/>
            </a:ln>
          </p:spPr>
          <p:txBody>
            <a:bodyPr wrap="none">
              <a:spAutoFit/>
            </a:bodyPr>
            <a:lstStyle/>
            <a:p>
              <a:r>
                <a:rPr kumimoji="1" lang="zh-CN" altLang="en-US" sz="2800">
                  <a:solidFill>
                    <a:schemeClr val="bg1"/>
                  </a:solidFill>
                  <a:latin typeface="Times New Roman" pitchFamily="18" charset="0"/>
                  <a:ea typeface="隶书" pitchFamily="49" charset="-122"/>
                </a:rPr>
                <a:t>问题</a:t>
              </a:r>
            </a:p>
          </p:txBody>
        </p:sp>
      </p:grpSp>
      <p:grpSp>
        <p:nvGrpSpPr>
          <p:cNvPr id="3" name="Group 10"/>
          <p:cNvGrpSpPr>
            <a:grpSpLocks/>
          </p:cNvGrpSpPr>
          <p:nvPr/>
        </p:nvGrpSpPr>
        <p:grpSpPr bwMode="auto">
          <a:xfrm>
            <a:off x="2377017" y="4044951"/>
            <a:ext cx="2360083" cy="766763"/>
            <a:chOff x="1254" y="781"/>
            <a:chExt cx="1115" cy="483"/>
          </a:xfrm>
        </p:grpSpPr>
        <p:sp>
          <p:nvSpPr>
            <p:cNvPr id="56333" name="AutoShape 11"/>
            <p:cNvSpPr>
              <a:spLocks noChangeArrowheads="1"/>
            </p:cNvSpPr>
            <p:nvPr/>
          </p:nvSpPr>
          <p:spPr bwMode="auto">
            <a:xfrm>
              <a:off x="1254" y="1085"/>
              <a:ext cx="1115" cy="179"/>
            </a:xfrm>
            <a:prstGeom prst="rightArrow">
              <a:avLst>
                <a:gd name="adj1" fmla="val 50000"/>
                <a:gd name="adj2" fmla="val 155726"/>
              </a:avLst>
            </a:prstGeom>
            <a:solidFill>
              <a:srgbClr val="008000"/>
            </a:solidFill>
            <a:ln w="9525">
              <a:solidFill>
                <a:schemeClr val="bg2"/>
              </a:solidFill>
              <a:miter lim="800000"/>
              <a:headEnd/>
              <a:tailEnd/>
            </a:ln>
          </p:spPr>
          <p:txBody>
            <a:bodyPr wrap="none" anchor="ctr"/>
            <a:lstStyle/>
            <a:p>
              <a:endParaRPr lang="zh-CN" altLang="en-US"/>
            </a:p>
          </p:txBody>
        </p:sp>
        <p:sp>
          <p:nvSpPr>
            <p:cNvPr id="56334" name="Text Box 12"/>
            <p:cNvSpPr txBox="1">
              <a:spLocks noChangeArrowheads="1"/>
            </p:cNvSpPr>
            <p:nvPr/>
          </p:nvSpPr>
          <p:spPr bwMode="auto">
            <a:xfrm>
              <a:off x="1406" y="781"/>
              <a:ext cx="427" cy="330"/>
            </a:xfrm>
            <a:prstGeom prst="rect">
              <a:avLst/>
            </a:prstGeom>
            <a:solidFill>
              <a:srgbClr val="008000"/>
            </a:solidFill>
            <a:ln w="9525">
              <a:noFill/>
              <a:miter lim="800000"/>
              <a:headEnd/>
              <a:tailEnd/>
            </a:ln>
          </p:spPr>
          <p:txBody>
            <a:bodyPr wrap="none">
              <a:spAutoFit/>
            </a:bodyPr>
            <a:lstStyle/>
            <a:p>
              <a:r>
                <a:rPr kumimoji="1" lang="zh-CN" altLang="en-US" sz="2800">
                  <a:solidFill>
                    <a:schemeClr val="bg1"/>
                  </a:solidFill>
                  <a:latin typeface="Times New Roman" pitchFamily="18" charset="0"/>
                  <a:ea typeface="隶书" pitchFamily="49" charset="-122"/>
                </a:rPr>
                <a:t>原因</a:t>
              </a:r>
            </a:p>
          </p:txBody>
        </p:sp>
      </p:grpSp>
      <p:sp>
        <p:nvSpPr>
          <p:cNvPr id="203789" name="Text Box 13"/>
          <p:cNvSpPr txBox="1">
            <a:spLocks noChangeArrowheads="1"/>
          </p:cNvSpPr>
          <p:nvPr/>
        </p:nvSpPr>
        <p:spPr bwMode="auto">
          <a:xfrm>
            <a:off x="5431367" y="1262064"/>
            <a:ext cx="6193367" cy="461665"/>
          </a:xfrm>
          <a:prstGeom prst="rect">
            <a:avLst/>
          </a:prstGeom>
          <a:solidFill>
            <a:srgbClr val="CCFFFF"/>
          </a:solidFill>
          <a:ln w="9525">
            <a:noFill/>
            <a:miter lim="800000"/>
            <a:headEnd/>
            <a:tailEnd/>
          </a:ln>
          <a:effectLst>
            <a:outerShdw dist="45791" dir="3378596" algn="ctr" rotWithShape="0">
              <a:schemeClr val="tx1">
                <a:alpha val="50000"/>
              </a:schemeClr>
            </a:outerShdw>
          </a:effectLst>
        </p:spPr>
        <p:txBody>
          <a:bodyPr>
            <a:spAutoFit/>
          </a:bodyPr>
          <a:lstStyle/>
          <a:p>
            <a:pPr>
              <a:defRPr/>
            </a:pPr>
            <a:r>
              <a:rPr kumimoji="1" lang="zh-CN" altLang="en-US" sz="2400" b="1">
                <a:latin typeface="Times New Roman" pitchFamily="18" charset="0"/>
                <a:ea typeface="楷体_GB2312" pitchFamily="49" charset="-122"/>
              </a:rPr>
              <a:t>分配不均</a:t>
            </a:r>
            <a:r>
              <a:rPr kumimoji="1" lang="en-US" altLang="zh-CN" sz="2400" b="1">
                <a:latin typeface="Times New Roman" pitchFamily="18" charset="0"/>
                <a:ea typeface="楷体_GB2312" pitchFamily="49" charset="-122"/>
              </a:rPr>
              <a:t>——</a:t>
            </a:r>
            <a:r>
              <a:rPr kumimoji="1" lang="zh-CN" altLang="en-US" sz="2400" b="1">
                <a:latin typeface="Times New Roman" pitchFamily="18" charset="0"/>
                <a:ea typeface="楷体_GB2312" pitchFamily="49" charset="-122"/>
              </a:rPr>
              <a:t>长江以南多、长江以北少</a:t>
            </a:r>
          </a:p>
        </p:txBody>
      </p:sp>
      <p:sp>
        <p:nvSpPr>
          <p:cNvPr id="203790" name="Text Box 14"/>
          <p:cNvSpPr txBox="1">
            <a:spLocks noChangeArrowheads="1"/>
          </p:cNvSpPr>
          <p:nvPr/>
        </p:nvSpPr>
        <p:spPr bwMode="auto">
          <a:xfrm>
            <a:off x="5435601" y="2124076"/>
            <a:ext cx="6193367" cy="461665"/>
          </a:xfrm>
          <a:prstGeom prst="rect">
            <a:avLst/>
          </a:prstGeom>
          <a:solidFill>
            <a:srgbClr val="CCFFFF"/>
          </a:solidFill>
          <a:ln w="9525">
            <a:noFill/>
            <a:miter lim="800000"/>
            <a:headEnd/>
            <a:tailEnd/>
          </a:ln>
          <a:effectLst>
            <a:outerShdw dist="45791" dir="3378596" algn="ctr" rotWithShape="0">
              <a:schemeClr val="tx1">
                <a:alpha val="50000"/>
              </a:schemeClr>
            </a:outerShdw>
          </a:effectLst>
        </p:spPr>
        <p:txBody>
          <a:bodyPr>
            <a:spAutoFit/>
          </a:bodyPr>
          <a:lstStyle/>
          <a:p>
            <a:pPr>
              <a:defRPr/>
            </a:pPr>
            <a:r>
              <a:rPr kumimoji="1" lang="zh-CN" altLang="en-US" sz="2400" b="1">
                <a:latin typeface="Times New Roman" pitchFamily="18" charset="0"/>
                <a:ea typeface="楷体_GB2312" pitchFamily="49" charset="-122"/>
              </a:rPr>
              <a:t>水污染严重</a:t>
            </a:r>
            <a:r>
              <a:rPr kumimoji="1" lang="en-US" altLang="zh-CN" sz="2400" b="1">
                <a:latin typeface="Times New Roman" pitchFamily="18" charset="0"/>
                <a:ea typeface="楷体_GB2312" pitchFamily="49" charset="-122"/>
              </a:rPr>
              <a:t>—— “</a:t>
            </a:r>
            <a:r>
              <a:rPr kumimoji="1" lang="zh-CN" altLang="en-US" sz="2400" b="1">
                <a:latin typeface="Times New Roman" pitchFamily="18" charset="0"/>
                <a:ea typeface="楷体_GB2312" pitchFamily="49" charset="-122"/>
              </a:rPr>
              <a:t>水质性”缺水</a:t>
            </a:r>
          </a:p>
        </p:txBody>
      </p:sp>
      <p:sp>
        <p:nvSpPr>
          <p:cNvPr id="203792" name="Text Box 16"/>
          <p:cNvSpPr txBox="1">
            <a:spLocks noChangeArrowheads="1"/>
          </p:cNvSpPr>
          <p:nvPr/>
        </p:nvSpPr>
        <p:spPr bwMode="auto">
          <a:xfrm>
            <a:off x="5759451" y="5556251"/>
            <a:ext cx="5738283" cy="830997"/>
          </a:xfrm>
          <a:prstGeom prst="rect">
            <a:avLst/>
          </a:prstGeom>
          <a:solidFill>
            <a:srgbClr val="CCFFFF"/>
          </a:solidFill>
          <a:ln w="9525">
            <a:noFill/>
            <a:miter lim="800000"/>
            <a:headEnd/>
            <a:tailEnd/>
          </a:ln>
          <a:effectLst>
            <a:outerShdw dist="45791" dir="3378596" algn="ctr" rotWithShape="0">
              <a:schemeClr val="bg2"/>
            </a:outerShdw>
          </a:effectLst>
        </p:spPr>
        <p:txBody>
          <a:bodyPr>
            <a:spAutoFit/>
          </a:bodyPr>
          <a:lstStyle/>
          <a:p>
            <a:pPr>
              <a:defRPr/>
            </a:pPr>
            <a:r>
              <a:rPr kumimoji="1" lang="zh-CN" altLang="en-US" sz="2400" b="1">
                <a:latin typeface="Times New Roman" pitchFamily="18" charset="0"/>
                <a:ea typeface="楷体_GB2312" pitchFamily="49" charset="-122"/>
              </a:rPr>
              <a:t>不合理利用：浪费和污染，流域植被和湿地毁坏等</a:t>
            </a:r>
            <a:r>
              <a:rPr kumimoji="1" lang="en-US" altLang="zh-CN" sz="2400" b="1">
                <a:latin typeface="Times New Roman" pitchFamily="18" charset="0"/>
                <a:ea typeface="楷体_GB2312" pitchFamily="49" charset="-122"/>
              </a:rPr>
              <a:t>——</a:t>
            </a:r>
            <a:r>
              <a:rPr kumimoji="1" lang="zh-CN" altLang="en-US" sz="2400" b="1">
                <a:solidFill>
                  <a:srgbClr val="CC6600"/>
                </a:solidFill>
                <a:latin typeface="Times New Roman" pitchFamily="18" charset="0"/>
                <a:ea typeface="黑体" pitchFamily="49" charset="-122"/>
              </a:rPr>
              <a:t>主要因素</a:t>
            </a:r>
          </a:p>
        </p:txBody>
      </p:sp>
      <p:sp>
        <p:nvSpPr>
          <p:cNvPr id="17" name="AutoShape 6"/>
          <p:cNvSpPr>
            <a:spLocks/>
          </p:cNvSpPr>
          <p:nvPr/>
        </p:nvSpPr>
        <p:spPr bwMode="auto">
          <a:xfrm>
            <a:off x="4861984" y="450533"/>
            <a:ext cx="411056" cy="2201227"/>
          </a:xfrm>
          <a:prstGeom prst="leftBrace">
            <a:avLst>
              <a:gd name="adj1" fmla="val 81098"/>
              <a:gd name="adj2" fmla="val 50000"/>
            </a:avLst>
          </a:prstGeom>
          <a:noFill/>
          <a:ln w="28575">
            <a:solidFill>
              <a:srgbClr val="CC6600"/>
            </a:solidFill>
            <a:round/>
            <a:headEnd/>
            <a:tailEnd/>
          </a:ln>
        </p:spPr>
        <p:txBody>
          <a:bodyPr wrap="none" anchor="ctr"/>
          <a:lstStyle/>
          <a:p>
            <a:endParaRPr lang="zh-CN" altLang="en-US"/>
          </a:p>
        </p:txBody>
      </p:sp>
      <p:sp>
        <p:nvSpPr>
          <p:cNvPr id="4" name="文本框 3"/>
          <p:cNvSpPr txBox="1"/>
          <p:nvPr/>
        </p:nvSpPr>
        <p:spPr>
          <a:xfrm>
            <a:off x="185057" y="163286"/>
            <a:ext cx="2329543" cy="523220"/>
          </a:xfrm>
          <a:prstGeom prst="rect">
            <a:avLst/>
          </a:prstGeom>
          <a:noFill/>
        </p:spPr>
        <p:txBody>
          <a:bodyPr wrap="square" rtlCol="0">
            <a:spAutoFit/>
          </a:bodyPr>
          <a:lstStyle/>
          <a:p>
            <a:r>
              <a:rPr lang="en-US" altLang="zh-CN" sz="2800" b="1" dirty="0" smtClean="0"/>
              <a:t>3</a:t>
            </a:r>
            <a:r>
              <a:rPr lang="zh-CN" altLang="en-US" sz="2800" b="1" dirty="0" smtClean="0"/>
              <a:t>、水资源</a:t>
            </a:r>
            <a:endParaRPr lang="zh-CN" altLang="en-US" sz="2800" b="1" dirty="0"/>
          </a:p>
        </p:txBody>
      </p:sp>
    </p:spTree>
    <p:extLst>
      <p:ext uri="{BB962C8B-B14F-4D97-AF65-F5344CB8AC3E}">
        <p14:creationId xmlns:p14="http://schemas.microsoft.com/office/powerpoint/2010/main" val="33271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 presetClass="entr" presetSubtype="8" fill="hold" grpId="0" nodeType="afterEffect">
                                  <p:stCondLst>
                                    <p:cond delay="0"/>
                                  </p:stCondLst>
                                  <p:childTnLst>
                                    <p:set>
                                      <p:cBhvr>
                                        <p:cTn id="14" dur="1" fill="hold">
                                          <p:stCondLst>
                                            <p:cond delay="0"/>
                                          </p:stCondLst>
                                        </p:cTn>
                                        <p:tgtEl>
                                          <p:spTgt spid="203778"/>
                                        </p:tgtEl>
                                        <p:attrNameLst>
                                          <p:attrName>style.visibility</p:attrName>
                                        </p:attrNameLst>
                                      </p:cBhvr>
                                      <p:to>
                                        <p:strVal val="visible"/>
                                      </p:to>
                                    </p:set>
                                    <p:anim calcmode="lin" valueType="num">
                                      <p:cBhvr additive="base">
                                        <p:cTn id="15" dur="500" fill="hold"/>
                                        <p:tgtEl>
                                          <p:spTgt spid="203778"/>
                                        </p:tgtEl>
                                        <p:attrNameLst>
                                          <p:attrName>ppt_x</p:attrName>
                                        </p:attrNameLst>
                                      </p:cBhvr>
                                      <p:tavLst>
                                        <p:tav tm="0">
                                          <p:val>
                                            <p:strVal val="0-#ppt_w/2"/>
                                          </p:val>
                                        </p:tav>
                                        <p:tav tm="100000">
                                          <p:val>
                                            <p:strVal val="#ppt_x"/>
                                          </p:val>
                                        </p:tav>
                                      </p:tavLst>
                                    </p:anim>
                                    <p:anim calcmode="lin" valueType="num">
                                      <p:cBhvr additive="base">
                                        <p:cTn id="16" dur="500" fill="hold"/>
                                        <p:tgtEl>
                                          <p:spTgt spid="203778"/>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8" fill="hold" grpId="0" nodeType="afterEffect">
                                  <p:stCondLst>
                                    <p:cond delay="0"/>
                                  </p:stCondLst>
                                  <p:childTnLst>
                                    <p:set>
                                      <p:cBhvr>
                                        <p:cTn id="19" dur="1" fill="hold">
                                          <p:stCondLst>
                                            <p:cond delay="0"/>
                                          </p:stCondLst>
                                        </p:cTn>
                                        <p:tgtEl>
                                          <p:spTgt spid="203789"/>
                                        </p:tgtEl>
                                        <p:attrNameLst>
                                          <p:attrName>style.visibility</p:attrName>
                                        </p:attrNameLst>
                                      </p:cBhvr>
                                      <p:to>
                                        <p:strVal val="visible"/>
                                      </p:to>
                                    </p:set>
                                    <p:anim calcmode="lin" valueType="num">
                                      <p:cBhvr additive="base">
                                        <p:cTn id="20" dur="500" fill="hold"/>
                                        <p:tgtEl>
                                          <p:spTgt spid="203789"/>
                                        </p:tgtEl>
                                        <p:attrNameLst>
                                          <p:attrName>ppt_x</p:attrName>
                                        </p:attrNameLst>
                                      </p:cBhvr>
                                      <p:tavLst>
                                        <p:tav tm="0">
                                          <p:val>
                                            <p:strVal val="0-#ppt_w/2"/>
                                          </p:val>
                                        </p:tav>
                                        <p:tav tm="100000">
                                          <p:val>
                                            <p:strVal val="#ppt_x"/>
                                          </p:val>
                                        </p:tav>
                                      </p:tavLst>
                                    </p:anim>
                                    <p:anim calcmode="lin" valueType="num">
                                      <p:cBhvr additive="base">
                                        <p:cTn id="21" dur="500" fill="hold"/>
                                        <p:tgtEl>
                                          <p:spTgt spid="203789"/>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 presetClass="entr" presetSubtype="8" fill="hold" grpId="0" nodeType="afterEffect">
                                  <p:stCondLst>
                                    <p:cond delay="0"/>
                                  </p:stCondLst>
                                  <p:childTnLst>
                                    <p:set>
                                      <p:cBhvr>
                                        <p:cTn id="24" dur="1" fill="hold">
                                          <p:stCondLst>
                                            <p:cond delay="0"/>
                                          </p:stCondLst>
                                        </p:cTn>
                                        <p:tgtEl>
                                          <p:spTgt spid="203790"/>
                                        </p:tgtEl>
                                        <p:attrNameLst>
                                          <p:attrName>style.visibility</p:attrName>
                                        </p:attrNameLst>
                                      </p:cBhvr>
                                      <p:to>
                                        <p:strVal val="visible"/>
                                      </p:to>
                                    </p:set>
                                    <p:anim calcmode="lin" valueType="num">
                                      <p:cBhvr additive="base">
                                        <p:cTn id="25" dur="500" fill="hold"/>
                                        <p:tgtEl>
                                          <p:spTgt spid="203790"/>
                                        </p:tgtEl>
                                        <p:attrNameLst>
                                          <p:attrName>ppt_x</p:attrName>
                                        </p:attrNameLst>
                                      </p:cBhvr>
                                      <p:tavLst>
                                        <p:tav tm="0">
                                          <p:val>
                                            <p:strVal val="0-#ppt_w/2"/>
                                          </p:val>
                                        </p:tav>
                                        <p:tav tm="100000">
                                          <p:val>
                                            <p:strVal val="#ppt_x"/>
                                          </p:val>
                                        </p:tav>
                                      </p:tavLst>
                                    </p:anim>
                                    <p:anim calcmode="lin" valueType="num">
                                      <p:cBhvr additive="base">
                                        <p:cTn id="26" dur="500" fill="hold"/>
                                        <p:tgtEl>
                                          <p:spTgt spid="203790"/>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1000"/>
                                        <p:tgtEl>
                                          <p:spTgt spid="3"/>
                                        </p:tgtEl>
                                      </p:cBhvr>
                                    </p:animEffect>
                                  </p:childTnLst>
                                </p:cTn>
                              </p:par>
                            </p:childTnLst>
                          </p:cTn>
                        </p:par>
                        <p:par>
                          <p:cTn id="31" fill="hold">
                            <p:stCondLst>
                              <p:cond delay="4500"/>
                            </p:stCondLst>
                            <p:childTnLst>
                              <p:par>
                                <p:cTn id="32" presetID="22" presetClass="entr" presetSubtype="8" fill="hold" grpId="0" nodeType="afterEffect">
                                  <p:stCondLst>
                                    <p:cond delay="0"/>
                                  </p:stCondLst>
                                  <p:childTnLst>
                                    <p:set>
                                      <p:cBhvr>
                                        <p:cTn id="33" dur="1" fill="hold">
                                          <p:stCondLst>
                                            <p:cond delay="0"/>
                                          </p:stCondLst>
                                        </p:cTn>
                                        <p:tgtEl>
                                          <p:spTgt spid="203782"/>
                                        </p:tgtEl>
                                        <p:attrNameLst>
                                          <p:attrName>style.visibility</p:attrName>
                                        </p:attrNameLst>
                                      </p:cBhvr>
                                      <p:to>
                                        <p:strVal val="visible"/>
                                      </p:to>
                                    </p:set>
                                    <p:animEffect transition="in" filter="wipe(left)">
                                      <p:cBhvr>
                                        <p:cTn id="34" dur="1000"/>
                                        <p:tgtEl>
                                          <p:spTgt spid="203782"/>
                                        </p:tgtEl>
                                      </p:cBhvr>
                                    </p:animEffect>
                                  </p:childTnLst>
                                </p:cTn>
                              </p:par>
                            </p:childTnLst>
                          </p:cTn>
                        </p:par>
                        <p:par>
                          <p:cTn id="35" fill="hold">
                            <p:stCondLst>
                              <p:cond delay="5500"/>
                            </p:stCondLst>
                            <p:childTnLst>
                              <p:par>
                                <p:cTn id="36" presetID="2" presetClass="entr" presetSubtype="8" fill="hold" grpId="0" nodeType="afterEffect">
                                  <p:stCondLst>
                                    <p:cond delay="0"/>
                                  </p:stCondLst>
                                  <p:childTnLst>
                                    <p:set>
                                      <p:cBhvr>
                                        <p:cTn id="37" dur="1" fill="hold">
                                          <p:stCondLst>
                                            <p:cond delay="0"/>
                                          </p:stCondLst>
                                        </p:cTn>
                                        <p:tgtEl>
                                          <p:spTgt spid="203779"/>
                                        </p:tgtEl>
                                        <p:attrNameLst>
                                          <p:attrName>style.visibility</p:attrName>
                                        </p:attrNameLst>
                                      </p:cBhvr>
                                      <p:to>
                                        <p:strVal val="visible"/>
                                      </p:to>
                                    </p:set>
                                    <p:anim calcmode="lin" valueType="num">
                                      <p:cBhvr additive="base">
                                        <p:cTn id="38" dur="500" fill="hold"/>
                                        <p:tgtEl>
                                          <p:spTgt spid="203779"/>
                                        </p:tgtEl>
                                        <p:attrNameLst>
                                          <p:attrName>ppt_x</p:attrName>
                                        </p:attrNameLst>
                                      </p:cBhvr>
                                      <p:tavLst>
                                        <p:tav tm="0">
                                          <p:val>
                                            <p:strVal val="0-#ppt_w/2"/>
                                          </p:val>
                                        </p:tav>
                                        <p:tav tm="100000">
                                          <p:val>
                                            <p:strVal val="#ppt_x"/>
                                          </p:val>
                                        </p:tav>
                                      </p:tavLst>
                                    </p:anim>
                                    <p:anim calcmode="lin" valueType="num">
                                      <p:cBhvr additive="base">
                                        <p:cTn id="39" dur="500" fill="hold"/>
                                        <p:tgtEl>
                                          <p:spTgt spid="203779"/>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2" presetClass="entr" presetSubtype="8" fill="hold" grpId="0" nodeType="afterEffect">
                                  <p:stCondLst>
                                    <p:cond delay="0"/>
                                  </p:stCondLst>
                                  <p:childTnLst>
                                    <p:set>
                                      <p:cBhvr>
                                        <p:cTn id="42" dur="1" fill="hold">
                                          <p:stCondLst>
                                            <p:cond delay="0"/>
                                          </p:stCondLst>
                                        </p:cTn>
                                        <p:tgtEl>
                                          <p:spTgt spid="203780"/>
                                        </p:tgtEl>
                                        <p:attrNameLst>
                                          <p:attrName>style.visibility</p:attrName>
                                        </p:attrNameLst>
                                      </p:cBhvr>
                                      <p:to>
                                        <p:strVal val="visible"/>
                                      </p:to>
                                    </p:set>
                                    <p:anim calcmode="lin" valueType="num">
                                      <p:cBhvr additive="base">
                                        <p:cTn id="43" dur="500" fill="hold"/>
                                        <p:tgtEl>
                                          <p:spTgt spid="203780"/>
                                        </p:tgtEl>
                                        <p:attrNameLst>
                                          <p:attrName>ppt_x</p:attrName>
                                        </p:attrNameLst>
                                      </p:cBhvr>
                                      <p:tavLst>
                                        <p:tav tm="0">
                                          <p:val>
                                            <p:strVal val="0-#ppt_w/2"/>
                                          </p:val>
                                        </p:tav>
                                        <p:tav tm="100000">
                                          <p:val>
                                            <p:strVal val="#ppt_x"/>
                                          </p:val>
                                        </p:tav>
                                      </p:tavLst>
                                    </p:anim>
                                    <p:anim calcmode="lin" valueType="num">
                                      <p:cBhvr additive="base">
                                        <p:cTn id="44" dur="500" fill="hold"/>
                                        <p:tgtEl>
                                          <p:spTgt spid="203780"/>
                                        </p:tgtEl>
                                        <p:attrNameLst>
                                          <p:attrName>ppt_y</p:attrName>
                                        </p:attrNameLst>
                                      </p:cBhvr>
                                      <p:tavLst>
                                        <p:tav tm="0">
                                          <p:val>
                                            <p:strVal val="#ppt_y"/>
                                          </p:val>
                                        </p:tav>
                                        <p:tav tm="100000">
                                          <p:val>
                                            <p:strVal val="#ppt_y"/>
                                          </p:val>
                                        </p:tav>
                                      </p:tavLst>
                                    </p:anim>
                                  </p:childTnLst>
                                </p:cTn>
                              </p:par>
                            </p:childTnLst>
                          </p:cTn>
                        </p:par>
                        <p:par>
                          <p:cTn id="45" fill="hold">
                            <p:stCondLst>
                              <p:cond delay="6500"/>
                            </p:stCondLst>
                            <p:childTnLst>
                              <p:par>
                                <p:cTn id="46" presetID="2" presetClass="entr" presetSubtype="8" fill="hold" grpId="0" nodeType="afterEffect">
                                  <p:stCondLst>
                                    <p:cond delay="0"/>
                                  </p:stCondLst>
                                  <p:childTnLst>
                                    <p:set>
                                      <p:cBhvr>
                                        <p:cTn id="47" dur="1" fill="hold">
                                          <p:stCondLst>
                                            <p:cond delay="0"/>
                                          </p:stCondLst>
                                        </p:cTn>
                                        <p:tgtEl>
                                          <p:spTgt spid="203792"/>
                                        </p:tgtEl>
                                        <p:attrNameLst>
                                          <p:attrName>style.visibility</p:attrName>
                                        </p:attrNameLst>
                                      </p:cBhvr>
                                      <p:to>
                                        <p:strVal val="visible"/>
                                      </p:to>
                                    </p:set>
                                    <p:anim calcmode="lin" valueType="num">
                                      <p:cBhvr additive="base">
                                        <p:cTn id="48" dur="500" fill="hold"/>
                                        <p:tgtEl>
                                          <p:spTgt spid="203792"/>
                                        </p:tgtEl>
                                        <p:attrNameLst>
                                          <p:attrName>ppt_x</p:attrName>
                                        </p:attrNameLst>
                                      </p:cBhvr>
                                      <p:tavLst>
                                        <p:tav tm="0">
                                          <p:val>
                                            <p:strVal val="0-#ppt_w/2"/>
                                          </p:val>
                                        </p:tav>
                                        <p:tav tm="100000">
                                          <p:val>
                                            <p:strVal val="#ppt_x"/>
                                          </p:val>
                                        </p:tav>
                                      </p:tavLst>
                                    </p:anim>
                                    <p:anim calcmode="lin" valueType="num">
                                      <p:cBhvr additive="base">
                                        <p:cTn id="49" dur="500" fill="hold"/>
                                        <p:tgtEl>
                                          <p:spTgt spid="2037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animBg="1"/>
      <p:bldP spid="203779" grpId="0" animBg="1"/>
      <p:bldP spid="203780" grpId="0" animBg="1"/>
      <p:bldP spid="203782" grpId="0" animBg="1"/>
      <p:bldP spid="203789" grpId="0" animBg="1"/>
      <p:bldP spid="203790" grpId="0" animBg="1"/>
      <p:bldP spid="203792"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3276601" y="609600"/>
            <a:ext cx="5000625"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D9D9D9"/>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latin typeface="Times New Roman" panose="02020603050405020304" pitchFamily="18" charset="0"/>
                <a:ea typeface="楷体_GB2312" pitchFamily="49" charset="-122"/>
              </a:rPr>
              <a:t>中国淡水短缺的原因及对策？</a:t>
            </a:r>
          </a:p>
        </p:txBody>
      </p:sp>
      <p:sp>
        <p:nvSpPr>
          <p:cNvPr id="4" name="TextBox 3"/>
          <p:cNvSpPr txBox="1"/>
          <p:nvPr/>
        </p:nvSpPr>
        <p:spPr>
          <a:xfrm>
            <a:off x="1524000" y="990601"/>
            <a:ext cx="9525000" cy="5632311"/>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latin typeface="黑体" panose="02010609060101010101" pitchFamily="49" charset="-122"/>
                <a:ea typeface="黑体" panose="02010609060101010101" pitchFamily="49" charset="-122"/>
              </a:rPr>
              <a:t>原因</a:t>
            </a:r>
          </a:p>
          <a:p>
            <a:pPr>
              <a:lnSpc>
                <a:spcPct val="150000"/>
              </a:lnSpc>
            </a:pP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自然原因：</a:t>
            </a:r>
          </a:p>
          <a:p>
            <a:pPr>
              <a:lnSpc>
                <a:spcPct val="150000"/>
              </a:lnSpc>
            </a:pPr>
            <a:r>
              <a:rPr lang="zh-CN" altLang="en-US" sz="2400" b="1" dirty="0">
                <a:latin typeface="黑体" panose="02010609060101010101" pitchFamily="49" charset="-122"/>
                <a:ea typeface="黑体" panose="02010609060101010101" pitchFamily="49" charset="-122"/>
              </a:rPr>
              <a:t>①水资源总量有限</a:t>
            </a:r>
          </a:p>
          <a:p>
            <a:pPr>
              <a:lnSpc>
                <a:spcPct val="150000"/>
              </a:lnSpc>
            </a:pPr>
            <a:r>
              <a:rPr lang="zh-CN" altLang="en-US" sz="2400" b="1" dirty="0">
                <a:latin typeface="黑体" panose="02010609060101010101" pitchFamily="49" charset="-122"/>
                <a:ea typeface="黑体" panose="02010609060101010101" pitchFamily="49" charset="-122"/>
              </a:rPr>
              <a:t>②水资源分布时空不均。（时间上，降水季节分配不均，</a:t>
            </a:r>
          </a:p>
          <a:p>
            <a:pPr>
              <a:lnSpc>
                <a:spcPct val="150000"/>
              </a:lnSpc>
            </a:pPr>
            <a:r>
              <a:rPr lang="zh-CN" altLang="en-US" sz="2400" b="1" dirty="0">
                <a:latin typeface="黑体" panose="02010609060101010101" pitchFamily="49" charset="-122"/>
                <a:ea typeface="黑体" panose="02010609060101010101" pitchFamily="49" charset="-122"/>
              </a:rPr>
              <a:t>年际变化大；空间上，南多北少，东多西少。）</a:t>
            </a:r>
          </a:p>
          <a:p>
            <a:pPr>
              <a:lnSpc>
                <a:spcPct val="150000"/>
              </a:lnSpc>
            </a:pP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人为原因：</a:t>
            </a:r>
          </a:p>
          <a:p>
            <a:pPr>
              <a:lnSpc>
                <a:spcPct val="150000"/>
              </a:lnSpc>
            </a:pPr>
            <a:r>
              <a:rPr lang="zh-CN" altLang="en-US" sz="2400" b="1" dirty="0">
                <a:latin typeface="黑体" panose="02010609060101010101" pitchFamily="49" charset="-122"/>
                <a:ea typeface="黑体" panose="02010609060101010101" pitchFamily="49" charset="-122"/>
              </a:rPr>
              <a:t>①人口数量大，人均占有量少；</a:t>
            </a:r>
          </a:p>
          <a:p>
            <a:pPr>
              <a:lnSpc>
                <a:spcPct val="150000"/>
              </a:lnSpc>
            </a:pPr>
            <a:r>
              <a:rPr lang="zh-CN" altLang="en-US" sz="2400" b="1" dirty="0">
                <a:latin typeface="黑体" panose="02010609060101010101" pitchFamily="49" charset="-122"/>
                <a:ea typeface="黑体" panose="02010609060101010101" pitchFamily="49" charset="-122"/>
              </a:rPr>
              <a:t>②水资源利用不当，水污染、水浪费严重，重复利用率低；</a:t>
            </a:r>
          </a:p>
          <a:p>
            <a:pPr>
              <a:lnSpc>
                <a:spcPct val="150000"/>
              </a:lnSpc>
            </a:pPr>
            <a:r>
              <a:rPr lang="zh-CN" altLang="en-US" sz="2400" b="1" dirty="0">
                <a:latin typeface="黑体" panose="02010609060101010101" pitchFamily="49" charset="-122"/>
                <a:ea typeface="黑体" panose="02010609060101010101" pitchFamily="49" charset="-122"/>
              </a:rPr>
              <a:t>③节水意识淡薄，水价较低。</a:t>
            </a:r>
          </a:p>
          <a:p>
            <a:pPr>
              <a:lnSpc>
                <a:spcPct val="150000"/>
              </a:lnSpc>
            </a:pPr>
            <a:r>
              <a:rPr lang="zh-CN" altLang="en-US" sz="2400" b="1" dirty="0">
                <a:latin typeface="黑体" panose="02010609060101010101" pitchFamily="49" charset="-122"/>
                <a:ea typeface="黑体" panose="02010609060101010101" pitchFamily="49" charset="-122"/>
              </a:rPr>
              <a:t>④</a:t>
            </a:r>
            <a:r>
              <a:rPr lang="zh-CN" altLang="en-US" sz="2400" b="1" dirty="0" smtClean="0">
                <a:latin typeface="黑体" panose="02010609060101010101" pitchFamily="49" charset="-122"/>
                <a:ea typeface="黑体" panose="02010609060101010101" pitchFamily="49" charset="-122"/>
              </a:rPr>
              <a:t>植被、湿地</a:t>
            </a:r>
            <a:r>
              <a:rPr lang="zh-CN" altLang="en-US" sz="2400" b="1" dirty="0">
                <a:latin typeface="黑体" panose="02010609060101010101" pitchFamily="49" charset="-122"/>
                <a:ea typeface="黑体" panose="02010609060101010101" pitchFamily="49" charset="-122"/>
              </a:rPr>
              <a:t>破坏</a:t>
            </a:r>
          </a:p>
        </p:txBody>
      </p:sp>
      <p:sp>
        <p:nvSpPr>
          <p:cNvPr id="35844" name="Text Box 4"/>
          <p:cNvSpPr txBox="1">
            <a:spLocks noChangeArrowheads="1"/>
          </p:cNvSpPr>
          <p:nvPr/>
        </p:nvSpPr>
        <p:spPr bwMode="auto">
          <a:xfrm>
            <a:off x="402771" y="1"/>
            <a:ext cx="2797629" cy="5232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zh-CN" sz="2800" b="1" dirty="0" smtClean="0">
                <a:solidFill>
                  <a:schemeClr val="bg1"/>
                </a:solidFill>
                <a:ea typeface="黑体" panose="02010609060101010101" pitchFamily="49" charset="-122"/>
              </a:rPr>
              <a:t>3</a:t>
            </a:r>
            <a:r>
              <a:rPr lang="zh-CN" altLang="en-US" sz="2800" b="1" dirty="0" smtClean="0">
                <a:solidFill>
                  <a:schemeClr val="bg1"/>
                </a:solidFill>
                <a:ea typeface="黑体" panose="02010609060101010101" pitchFamily="49" charset="-122"/>
              </a:rPr>
              <a:t>、水资源</a:t>
            </a:r>
            <a:endParaRPr lang="zh-CN" altLang="en-US" sz="2800" b="1" dirty="0">
              <a:solidFill>
                <a:schemeClr val="bg1"/>
              </a:solidFill>
              <a:ea typeface="黑体" panose="02010609060101010101" pitchFamily="49" charset="-122"/>
            </a:endParaRPr>
          </a:p>
        </p:txBody>
      </p:sp>
    </p:spTree>
    <p:extLst>
      <p:ext uri="{BB962C8B-B14F-4D97-AF65-F5344CB8AC3E}">
        <p14:creationId xmlns:p14="http://schemas.microsoft.com/office/powerpoint/2010/main" val="17031290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linds(horizontal)">
                                      <p:cBhvr>
                                        <p:cTn id="13" dur="500"/>
                                        <p:tgtEl>
                                          <p:spTgt spid="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linds(horizontal)">
                                      <p:cBhvr>
                                        <p:cTn id="16" dur="500"/>
                                        <p:tgtEl>
                                          <p:spTgt spid="4">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blinds(horizontal)">
                                      <p:cBhvr>
                                        <p:cTn id="21" dur="500"/>
                                        <p:tgtEl>
                                          <p:spTgt spid="4">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blinds(horizontal)">
                                      <p:cBhvr>
                                        <p:cTn id="24" dur="500"/>
                                        <p:tgtEl>
                                          <p:spTgt spid="4">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blinds(horizontal)">
                                      <p:cBhvr>
                                        <p:cTn id="27" dur="500"/>
                                        <p:tgtEl>
                                          <p:spTgt spid="4">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blinds(horizontal)">
                                      <p:cBhvr>
                                        <p:cTn id="30" dur="500"/>
                                        <p:tgtEl>
                                          <p:spTgt spid="4">
                                            <p:txEl>
                                              <p:pRg st="8" end="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blinds(horizontal)">
                                      <p:cBhvr>
                                        <p:cTn id="3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981200" y="0"/>
            <a:ext cx="8229600" cy="838200"/>
          </a:xfrm>
        </p:spPr>
        <p:txBody>
          <a:bodyPr/>
          <a:lstStyle/>
          <a:p>
            <a:pPr algn="l"/>
            <a:r>
              <a:rPr lang="zh-CN" altLang="en-US" sz="3200" b="1" dirty="0" smtClean="0">
                <a:solidFill>
                  <a:srgbClr val="0000FF"/>
                </a:solidFill>
                <a:latin typeface="黑体" panose="02010609060101010101" pitchFamily="49" charset="-122"/>
                <a:ea typeface="黑体" panose="02010609060101010101" pitchFamily="49" charset="-122"/>
              </a:rPr>
              <a:t>我国</a:t>
            </a:r>
            <a:r>
              <a:rPr lang="zh-CN" altLang="en-US" sz="3200" b="1" dirty="0">
                <a:solidFill>
                  <a:srgbClr val="0000FF"/>
                </a:solidFill>
                <a:latin typeface="黑体" panose="02010609060101010101" pitchFamily="49" charset="-122"/>
                <a:ea typeface="黑体" panose="02010609060101010101" pitchFamily="49" charset="-122"/>
              </a:rPr>
              <a:t>水资源问题地区差异</a:t>
            </a:r>
          </a:p>
        </p:txBody>
      </p:sp>
      <p:pic>
        <p:nvPicPr>
          <p:cNvPr id="117766" name="Picture 6" descr="中国年降水量分布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914401"/>
            <a:ext cx="71628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7" name="Text Box 7"/>
          <p:cNvSpPr txBox="1">
            <a:spLocks noChangeArrowheads="1"/>
          </p:cNvSpPr>
          <p:nvPr/>
        </p:nvSpPr>
        <p:spPr bwMode="auto">
          <a:xfrm>
            <a:off x="6019800" y="4876800"/>
            <a:ext cx="2560638" cy="579438"/>
          </a:xfrm>
          <a:prstGeom prst="rect">
            <a:avLst/>
          </a:prstGeom>
          <a:solidFill>
            <a:schemeClr val="bg1">
              <a:alpha val="56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200" b="1">
                <a:solidFill>
                  <a:srgbClr val="FF0000"/>
                </a:solidFill>
                <a:ea typeface="黑体" panose="02010609060101010101" pitchFamily="49" charset="-122"/>
              </a:rPr>
              <a:t>水质型缺水</a:t>
            </a:r>
            <a:endParaRPr lang="zh-CN" altLang="en-US" sz="3200">
              <a:solidFill>
                <a:srgbClr val="FF0000"/>
              </a:solidFill>
              <a:ea typeface="黑体" panose="02010609060101010101" pitchFamily="49" charset="-122"/>
            </a:endParaRPr>
          </a:p>
        </p:txBody>
      </p:sp>
      <p:sp>
        <p:nvSpPr>
          <p:cNvPr id="117768" name="Text Box 8"/>
          <p:cNvSpPr txBox="1">
            <a:spLocks noChangeArrowheads="1"/>
          </p:cNvSpPr>
          <p:nvPr/>
        </p:nvSpPr>
        <p:spPr bwMode="auto">
          <a:xfrm>
            <a:off x="6400800" y="3352800"/>
            <a:ext cx="2560638" cy="579438"/>
          </a:xfrm>
          <a:prstGeom prst="rect">
            <a:avLst/>
          </a:prstGeom>
          <a:solidFill>
            <a:schemeClr val="bg1">
              <a:alpha val="56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200" b="1">
                <a:solidFill>
                  <a:srgbClr val="FF0000"/>
                </a:solidFill>
                <a:ea typeface="黑体" panose="02010609060101010101" pitchFamily="49" charset="-122"/>
              </a:rPr>
              <a:t>资源型缺水</a:t>
            </a:r>
            <a:endParaRPr lang="zh-CN" altLang="en-US" sz="3200">
              <a:solidFill>
                <a:srgbClr val="FF0000"/>
              </a:solidFill>
              <a:ea typeface="黑体" panose="02010609060101010101" pitchFamily="49" charset="-122"/>
            </a:endParaRPr>
          </a:p>
        </p:txBody>
      </p:sp>
      <p:sp>
        <p:nvSpPr>
          <p:cNvPr id="117769" name="Text Box 9"/>
          <p:cNvSpPr txBox="1">
            <a:spLocks noChangeArrowheads="1"/>
          </p:cNvSpPr>
          <p:nvPr/>
        </p:nvSpPr>
        <p:spPr bwMode="auto">
          <a:xfrm>
            <a:off x="3048000" y="2819400"/>
            <a:ext cx="3200400" cy="579438"/>
          </a:xfrm>
          <a:prstGeom prst="rect">
            <a:avLst/>
          </a:prstGeom>
          <a:solidFill>
            <a:schemeClr val="bg1">
              <a:alpha val="81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200" b="1">
                <a:solidFill>
                  <a:srgbClr val="FF0000"/>
                </a:solidFill>
                <a:ea typeface="黑体" panose="02010609060101010101" pitchFamily="49" charset="-122"/>
              </a:rPr>
              <a:t>水资源无序利用</a:t>
            </a:r>
          </a:p>
        </p:txBody>
      </p:sp>
    </p:spTree>
    <p:extLst>
      <p:ext uri="{BB962C8B-B14F-4D97-AF65-F5344CB8AC3E}">
        <p14:creationId xmlns:p14="http://schemas.microsoft.com/office/powerpoint/2010/main" val="2669551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67"/>
                                        </p:tgtEl>
                                        <p:attrNameLst>
                                          <p:attrName>style.visibility</p:attrName>
                                        </p:attrNameLst>
                                      </p:cBhvr>
                                      <p:to>
                                        <p:strVal val="visible"/>
                                      </p:to>
                                    </p:set>
                                    <p:animEffect transition="in" filter="blinds(horizontal)">
                                      <p:cBhvr>
                                        <p:cTn id="7" dur="500"/>
                                        <p:tgtEl>
                                          <p:spTgt spid="1177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7768"/>
                                        </p:tgtEl>
                                        <p:attrNameLst>
                                          <p:attrName>style.visibility</p:attrName>
                                        </p:attrNameLst>
                                      </p:cBhvr>
                                      <p:to>
                                        <p:strVal val="visible"/>
                                      </p:to>
                                    </p:set>
                                    <p:animEffect transition="in" filter="blinds(horizontal)">
                                      <p:cBhvr>
                                        <p:cTn id="12" dur="500"/>
                                        <p:tgtEl>
                                          <p:spTgt spid="1177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7769"/>
                                        </p:tgtEl>
                                        <p:attrNameLst>
                                          <p:attrName>style.visibility</p:attrName>
                                        </p:attrNameLst>
                                      </p:cBhvr>
                                      <p:to>
                                        <p:strVal val="visible"/>
                                      </p:to>
                                    </p:set>
                                    <p:animEffect transition="in" filter="blinds(horizontal)">
                                      <p:cBhvr>
                                        <p:cTn id="17" dur="500"/>
                                        <p:tgtEl>
                                          <p:spTgt spid="117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animBg="1"/>
      <p:bldP spid="117768" grpId="0" animBg="1"/>
      <p:bldP spid="11776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7月10日，位于贵州省凯里市与黄平县交界处江口大桥附近江段，一边是清澈的重安江水，一边是受沿岸采煤污染变色的溪水，出现半江清澈半江锈色的“景观”。　"/>
          <p:cNvPicPr>
            <a:picLocks noChangeAspect="1" noChangeArrowheads="1"/>
          </p:cNvPicPr>
          <p:nvPr/>
        </p:nvPicPr>
        <p:blipFill>
          <a:blip r:embed="rId2" cstate="print"/>
          <a:srcRect/>
          <a:stretch>
            <a:fillRect/>
          </a:stretch>
        </p:blipFill>
        <p:spPr bwMode="auto">
          <a:xfrm>
            <a:off x="539751" y="3622676"/>
            <a:ext cx="5278967" cy="2633663"/>
          </a:xfrm>
          <a:prstGeom prst="rect">
            <a:avLst/>
          </a:prstGeom>
          <a:noFill/>
          <a:ln w="9525">
            <a:noFill/>
            <a:miter lim="800000"/>
            <a:headEnd/>
            <a:tailEnd/>
          </a:ln>
        </p:spPr>
      </p:pic>
      <p:pic>
        <p:nvPicPr>
          <p:cNvPr id="58371" name="Picture 5" descr="IronInRocksMakeRiverRed"/>
          <p:cNvPicPr>
            <a:picLocks noChangeAspect="1" noChangeArrowheads="1"/>
          </p:cNvPicPr>
          <p:nvPr/>
        </p:nvPicPr>
        <p:blipFill>
          <a:blip r:embed="rId3" cstate="print"/>
          <a:srcRect/>
          <a:stretch>
            <a:fillRect/>
          </a:stretch>
        </p:blipFill>
        <p:spPr bwMode="auto">
          <a:xfrm>
            <a:off x="474134" y="655638"/>
            <a:ext cx="5298017" cy="2863850"/>
          </a:xfrm>
          <a:prstGeom prst="rect">
            <a:avLst/>
          </a:prstGeom>
          <a:noFill/>
          <a:ln w="9525">
            <a:noFill/>
            <a:miter lim="800000"/>
            <a:headEnd/>
            <a:tailEnd/>
          </a:ln>
        </p:spPr>
      </p:pic>
      <p:pic>
        <p:nvPicPr>
          <p:cNvPr id="58372" name="Picture 6" descr="pb050020"/>
          <p:cNvPicPr>
            <a:picLocks noChangeAspect="1" noChangeArrowheads="1"/>
          </p:cNvPicPr>
          <p:nvPr/>
        </p:nvPicPr>
        <p:blipFill>
          <a:blip r:embed="rId4" cstate="print"/>
          <a:srcRect/>
          <a:stretch>
            <a:fillRect/>
          </a:stretch>
        </p:blipFill>
        <p:spPr bwMode="auto">
          <a:xfrm>
            <a:off x="6265334" y="585788"/>
            <a:ext cx="5414433" cy="2933700"/>
          </a:xfrm>
          <a:prstGeom prst="rect">
            <a:avLst/>
          </a:prstGeom>
          <a:noFill/>
          <a:ln w="9525">
            <a:noFill/>
            <a:miter lim="800000"/>
            <a:headEnd/>
            <a:tailEnd/>
          </a:ln>
        </p:spPr>
      </p:pic>
      <p:sp>
        <p:nvSpPr>
          <p:cNvPr id="58373" name="Text Box 10"/>
          <p:cNvSpPr txBox="1">
            <a:spLocks noChangeArrowheads="1"/>
          </p:cNvSpPr>
          <p:nvPr/>
        </p:nvSpPr>
        <p:spPr bwMode="auto">
          <a:xfrm>
            <a:off x="6642100" y="4294189"/>
            <a:ext cx="5016500" cy="1384995"/>
          </a:xfrm>
          <a:prstGeom prst="rect">
            <a:avLst/>
          </a:prstGeom>
          <a:noFill/>
          <a:ln w="9525" algn="ctr">
            <a:noFill/>
            <a:miter lim="800000"/>
            <a:headEnd/>
            <a:tailEnd/>
          </a:ln>
        </p:spPr>
        <p:txBody>
          <a:bodyPr wrap="square">
            <a:spAutoFit/>
          </a:bodyPr>
          <a:lstStyle/>
          <a:p>
            <a:pPr>
              <a:spcBef>
                <a:spcPct val="20000"/>
              </a:spcBef>
              <a:buClr>
                <a:schemeClr val="folHlink"/>
              </a:buClr>
              <a:buFont typeface="Wingdings" pitchFamily="2" charset="2"/>
              <a:buNone/>
            </a:pPr>
            <a:r>
              <a:rPr lang="en-US" altLang="zh-CN" sz="2800" dirty="0">
                <a:latin typeface="宋体" charset="-122"/>
              </a:rPr>
              <a:t>    </a:t>
            </a:r>
            <a:r>
              <a:rPr lang="zh-CN" altLang="en-US" sz="2800" dirty="0">
                <a:latin typeface="宋体" charset="-122"/>
              </a:rPr>
              <a:t>水污染严重  我国许多河流、湖泊和地下水污染严重，以致出现“水质性”缺水。</a:t>
            </a:r>
          </a:p>
        </p:txBody>
      </p:sp>
    </p:spTree>
    <p:extLst>
      <p:ext uri="{BB962C8B-B14F-4D97-AF65-F5344CB8AC3E}">
        <p14:creationId xmlns:p14="http://schemas.microsoft.com/office/powerpoint/2010/main" val="2939911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285" y="402771"/>
            <a:ext cx="5159829" cy="523220"/>
          </a:xfrm>
          <a:prstGeom prst="rect">
            <a:avLst/>
          </a:prstGeom>
          <a:noFill/>
        </p:spPr>
        <p:txBody>
          <a:bodyPr wrap="square" rtlCol="0">
            <a:spAutoFit/>
          </a:bodyPr>
          <a:lstStyle/>
          <a:p>
            <a:r>
              <a:rPr lang="zh-CN" altLang="en-US" sz="2800" b="1" dirty="0" smtClean="0"/>
              <a:t>水资源短缺措施：</a:t>
            </a:r>
            <a:endParaRPr lang="zh-CN" altLang="en-US" sz="2800" b="1" dirty="0"/>
          </a:p>
        </p:txBody>
      </p:sp>
      <p:sp>
        <p:nvSpPr>
          <p:cNvPr id="4" name="文本框 3"/>
          <p:cNvSpPr txBox="1"/>
          <p:nvPr/>
        </p:nvSpPr>
        <p:spPr>
          <a:xfrm>
            <a:off x="805541" y="1447800"/>
            <a:ext cx="8458201" cy="3970318"/>
          </a:xfrm>
          <a:prstGeom prst="rect">
            <a:avLst/>
          </a:prstGeom>
          <a:noFill/>
        </p:spPr>
        <p:txBody>
          <a:bodyPr wrap="square" rtlCol="0">
            <a:spAutoFit/>
          </a:bodyPr>
          <a:lstStyle/>
          <a:p>
            <a:r>
              <a:rPr lang="zh-CN" altLang="en-US" sz="2800" b="1" dirty="0" smtClean="0">
                <a:solidFill>
                  <a:srgbClr val="00B050"/>
                </a:solidFill>
              </a:rPr>
              <a:t>开源：</a:t>
            </a:r>
            <a:r>
              <a:rPr lang="zh-CN" altLang="en-US" sz="2800" b="1" dirty="0" smtClean="0"/>
              <a:t>合理开发和提取地下水</a:t>
            </a:r>
            <a:endParaRPr lang="en-US" altLang="zh-CN" sz="2800" b="1" dirty="0" smtClean="0"/>
          </a:p>
          <a:p>
            <a:r>
              <a:rPr lang="en-US" altLang="zh-CN" sz="2800" b="1" dirty="0"/>
              <a:t> </a:t>
            </a:r>
            <a:r>
              <a:rPr lang="en-US" altLang="zh-CN" sz="2800" b="1" dirty="0" smtClean="0"/>
              <a:t>            </a:t>
            </a:r>
            <a:r>
              <a:rPr lang="zh-CN" altLang="en-US" sz="2800" b="1" dirty="0" smtClean="0"/>
              <a:t>修建水库，跨流域调水</a:t>
            </a:r>
            <a:endParaRPr lang="en-US" altLang="zh-CN" sz="2800" b="1" dirty="0" smtClean="0"/>
          </a:p>
          <a:p>
            <a:r>
              <a:rPr lang="zh-CN" altLang="en-US" sz="2800" b="1" dirty="0" smtClean="0"/>
              <a:t>             植树种草，涵养水源</a:t>
            </a:r>
            <a:endParaRPr lang="en-US" altLang="zh-CN" sz="2800" b="1" dirty="0" smtClean="0"/>
          </a:p>
          <a:p>
            <a:r>
              <a:rPr lang="zh-CN" altLang="en-US" sz="2800" b="1" dirty="0" smtClean="0"/>
              <a:t>             海水淡化，人工增雨</a:t>
            </a:r>
            <a:endParaRPr lang="en-US" altLang="zh-CN" sz="2800" b="1" dirty="0" smtClean="0"/>
          </a:p>
          <a:p>
            <a:r>
              <a:rPr lang="zh-CN" altLang="en-US" sz="2800" b="1" dirty="0" smtClean="0">
                <a:solidFill>
                  <a:srgbClr val="00B050"/>
                </a:solidFill>
              </a:rPr>
              <a:t>节流：</a:t>
            </a:r>
            <a:r>
              <a:rPr lang="zh-CN" altLang="en-US" sz="2800" b="1" dirty="0" smtClean="0"/>
              <a:t>节水农业，改进灌溉技术</a:t>
            </a:r>
            <a:endParaRPr lang="en-US" altLang="zh-CN" sz="2800" b="1" dirty="0" smtClean="0"/>
          </a:p>
          <a:p>
            <a:r>
              <a:rPr lang="en-US" altLang="zh-CN" sz="2800" b="1" dirty="0" smtClean="0"/>
              <a:t>              </a:t>
            </a:r>
            <a:r>
              <a:rPr lang="zh-CN" altLang="en-US" sz="2800" b="1" dirty="0" smtClean="0"/>
              <a:t>提高水资源利用率，提高水价</a:t>
            </a:r>
            <a:endParaRPr lang="en-US" altLang="zh-CN" sz="2800" b="1" dirty="0" smtClean="0"/>
          </a:p>
          <a:p>
            <a:r>
              <a:rPr lang="en-US" altLang="zh-CN" sz="2800" b="1" dirty="0"/>
              <a:t> </a:t>
            </a:r>
            <a:r>
              <a:rPr lang="en-US" altLang="zh-CN" sz="2800" b="1" dirty="0" smtClean="0"/>
              <a:t>             </a:t>
            </a:r>
            <a:r>
              <a:rPr lang="zh-CN" altLang="en-US" sz="2800" b="1" dirty="0" smtClean="0"/>
              <a:t>防治水污染</a:t>
            </a:r>
            <a:endParaRPr lang="en-US" altLang="zh-CN" sz="2800" b="1" dirty="0" smtClean="0"/>
          </a:p>
          <a:p>
            <a:r>
              <a:rPr lang="en-US" altLang="zh-CN" sz="2800" b="1" dirty="0"/>
              <a:t> </a:t>
            </a:r>
            <a:r>
              <a:rPr lang="en-US" altLang="zh-CN" sz="2800" b="1" dirty="0" smtClean="0"/>
              <a:t>            </a:t>
            </a:r>
            <a:r>
              <a:rPr lang="zh-CN" altLang="en-US" sz="2800" b="1" dirty="0" smtClean="0"/>
              <a:t>提高节水意识</a:t>
            </a:r>
            <a:endParaRPr lang="en-US" altLang="zh-CN" sz="2800" b="1" dirty="0" smtClean="0"/>
          </a:p>
          <a:p>
            <a:endParaRPr lang="zh-CN" altLang="en-US" sz="2800" b="1" dirty="0"/>
          </a:p>
        </p:txBody>
      </p:sp>
    </p:spTree>
    <p:extLst>
      <p:ext uri="{BB962C8B-B14F-4D97-AF65-F5344CB8AC3E}">
        <p14:creationId xmlns:p14="http://schemas.microsoft.com/office/powerpoint/2010/main" val="367943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Rectangle 4"/>
          <p:cNvSpPr>
            <a:spLocks noChangeArrowheads="1"/>
          </p:cNvSpPr>
          <p:nvPr/>
        </p:nvSpPr>
        <p:spPr bwMode="auto">
          <a:xfrm>
            <a:off x="1905000" y="96839"/>
            <a:ext cx="4897438" cy="579437"/>
          </a:xfrm>
          <a:prstGeom prst="rect">
            <a:avLst/>
          </a:prstGeom>
          <a:noFill/>
          <a:ln w="9525">
            <a:noFill/>
            <a:miter lim="800000"/>
            <a:headEnd/>
            <a:tailEnd/>
          </a:ln>
          <a:effectLst/>
        </p:spPr>
        <p:txBody>
          <a:bodyPr wrap="none">
            <a:spAutoFit/>
          </a:bodyPr>
          <a:lstStyle/>
          <a:p>
            <a:r>
              <a:rPr lang="en-US" altLang="zh-CN" sz="3200" b="1" dirty="0">
                <a:solidFill>
                  <a:srgbClr val="FF0000"/>
                </a:solidFill>
                <a:ea typeface="黑体" pitchFamily="49" charset="-122"/>
              </a:rPr>
              <a:t>3</a:t>
            </a:r>
            <a:r>
              <a:rPr lang="zh-CN" altLang="en-US" sz="3200" b="1" dirty="0">
                <a:solidFill>
                  <a:srgbClr val="FF0000"/>
                </a:solidFill>
                <a:ea typeface="黑体" pitchFamily="49" charset="-122"/>
              </a:rPr>
              <a:t>、水资源危机的主要原因</a:t>
            </a:r>
          </a:p>
        </p:txBody>
      </p:sp>
      <p:sp>
        <p:nvSpPr>
          <p:cNvPr id="190469" name="Rectangle 5"/>
          <p:cNvSpPr>
            <a:spLocks noChangeArrowheads="1"/>
          </p:cNvSpPr>
          <p:nvPr/>
        </p:nvSpPr>
        <p:spPr bwMode="auto">
          <a:xfrm>
            <a:off x="1752600" y="950914"/>
            <a:ext cx="5048250" cy="396875"/>
          </a:xfrm>
          <a:prstGeom prst="rect">
            <a:avLst/>
          </a:prstGeom>
          <a:noFill/>
          <a:ln w="9525">
            <a:noFill/>
            <a:miter lim="800000"/>
            <a:headEnd/>
            <a:tailEnd/>
          </a:ln>
          <a:effectLst/>
        </p:spPr>
        <p:txBody>
          <a:bodyPr>
            <a:spAutoFit/>
          </a:bodyPr>
          <a:lstStyle/>
          <a:p>
            <a:r>
              <a:rPr lang="en-US" altLang="zh-CN" sz="2000" b="1" dirty="0">
                <a:solidFill>
                  <a:srgbClr val="0000FF"/>
                </a:solidFill>
                <a:latin typeface="黑体" pitchFamily="49" charset="-122"/>
                <a:ea typeface="黑体" pitchFamily="49" charset="-122"/>
              </a:rPr>
              <a:t>(1)</a:t>
            </a:r>
            <a:r>
              <a:rPr lang="zh-CN" altLang="en-US" sz="2000" b="1" dirty="0">
                <a:solidFill>
                  <a:srgbClr val="0000FF"/>
                </a:solidFill>
                <a:latin typeface="黑体" pitchFamily="49" charset="-122"/>
                <a:ea typeface="黑体" pitchFamily="49" charset="-122"/>
              </a:rPr>
              <a:t>降水季节分配不均，年际变化大</a:t>
            </a:r>
            <a:r>
              <a:rPr lang="zh-CN" altLang="en-US" sz="2000" b="1" dirty="0" smtClean="0">
                <a:solidFill>
                  <a:srgbClr val="0000FF"/>
                </a:solidFill>
                <a:latin typeface="黑体" pitchFamily="49" charset="-122"/>
                <a:ea typeface="黑体" pitchFamily="49" charset="-122"/>
              </a:rPr>
              <a:t>。，</a:t>
            </a:r>
            <a:endParaRPr lang="zh-CN" altLang="en-US" sz="2000" b="1" dirty="0">
              <a:solidFill>
                <a:srgbClr val="0000FF"/>
              </a:solidFill>
              <a:latin typeface="黑体" pitchFamily="49" charset="-122"/>
              <a:ea typeface="黑体" pitchFamily="49" charset="-122"/>
            </a:endParaRPr>
          </a:p>
        </p:txBody>
      </p:sp>
      <p:sp>
        <p:nvSpPr>
          <p:cNvPr id="190470" name="Rectangle 6"/>
          <p:cNvSpPr>
            <a:spLocks noChangeArrowheads="1"/>
          </p:cNvSpPr>
          <p:nvPr/>
        </p:nvSpPr>
        <p:spPr bwMode="auto">
          <a:xfrm>
            <a:off x="7315200" y="965201"/>
            <a:ext cx="1206500" cy="396875"/>
          </a:xfrm>
          <a:prstGeom prst="rect">
            <a:avLst/>
          </a:prstGeom>
          <a:noFill/>
          <a:ln w="9525">
            <a:noFill/>
            <a:miter lim="800000"/>
            <a:headEnd/>
            <a:tailEnd/>
          </a:ln>
          <a:effectLst/>
        </p:spPr>
        <p:txBody>
          <a:bodyPr wrap="none">
            <a:spAutoFit/>
          </a:bodyPr>
          <a:lstStyle/>
          <a:p>
            <a:r>
              <a:rPr lang="zh-CN" altLang="en-US" sz="2000" b="1">
                <a:solidFill>
                  <a:srgbClr val="CC00CC"/>
                </a:solidFill>
                <a:ea typeface="黑体" pitchFamily="49" charset="-122"/>
              </a:rPr>
              <a:t>修建水库</a:t>
            </a:r>
          </a:p>
        </p:txBody>
      </p:sp>
      <p:sp>
        <p:nvSpPr>
          <p:cNvPr id="190471" name="Rectangle 7"/>
          <p:cNvSpPr>
            <a:spLocks noChangeArrowheads="1"/>
          </p:cNvSpPr>
          <p:nvPr/>
        </p:nvSpPr>
        <p:spPr bwMode="auto">
          <a:xfrm>
            <a:off x="1752600" y="1560514"/>
            <a:ext cx="3290888" cy="396875"/>
          </a:xfrm>
          <a:prstGeom prst="rect">
            <a:avLst/>
          </a:prstGeom>
          <a:noFill/>
          <a:ln w="9525">
            <a:noFill/>
            <a:miter lim="800000"/>
            <a:headEnd/>
            <a:tailEnd/>
          </a:ln>
          <a:effectLst/>
        </p:spPr>
        <p:txBody>
          <a:bodyPr>
            <a:spAutoFit/>
          </a:bodyPr>
          <a:lstStyle/>
          <a:p>
            <a:r>
              <a:rPr lang="en-US" altLang="zh-CN" sz="2000" b="1">
                <a:solidFill>
                  <a:srgbClr val="0000FF"/>
                </a:solidFill>
                <a:latin typeface="黑体" pitchFamily="49" charset="-122"/>
                <a:ea typeface="黑体" pitchFamily="49" charset="-122"/>
              </a:rPr>
              <a:t>(2)</a:t>
            </a:r>
            <a:r>
              <a:rPr lang="zh-CN" altLang="en-US" sz="2000" b="1">
                <a:solidFill>
                  <a:srgbClr val="0000FF"/>
                </a:solidFill>
                <a:latin typeface="黑体" pitchFamily="49" charset="-122"/>
                <a:ea typeface="黑体" pitchFamily="49" charset="-122"/>
              </a:rPr>
              <a:t>降水地区分布不均。</a:t>
            </a:r>
          </a:p>
        </p:txBody>
      </p:sp>
      <p:sp>
        <p:nvSpPr>
          <p:cNvPr id="190472" name="Rectangle 8"/>
          <p:cNvSpPr>
            <a:spLocks noChangeArrowheads="1"/>
          </p:cNvSpPr>
          <p:nvPr/>
        </p:nvSpPr>
        <p:spPr bwMode="auto">
          <a:xfrm>
            <a:off x="7239000" y="1589089"/>
            <a:ext cx="1462088" cy="396875"/>
          </a:xfrm>
          <a:prstGeom prst="rect">
            <a:avLst/>
          </a:prstGeom>
          <a:noFill/>
          <a:ln w="9525">
            <a:noFill/>
            <a:miter lim="800000"/>
            <a:headEnd/>
            <a:tailEnd/>
          </a:ln>
          <a:effectLst/>
        </p:spPr>
        <p:txBody>
          <a:bodyPr wrap="none">
            <a:spAutoFit/>
          </a:bodyPr>
          <a:lstStyle/>
          <a:p>
            <a:r>
              <a:rPr lang="zh-CN" altLang="en-US" sz="2000" b="1">
                <a:solidFill>
                  <a:srgbClr val="CC00CC"/>
                </a:solidFill>
                <a:ea typeface="黑体" pitchFamily="49" charset="-122"/>
              </a:rPr>
              <a:t>跨流域调水</a:t>
            </a:r>
          </a:p>
        </p:txBody>
      </p:sp>
      <p:sp>
        <p:nvSpPr>
          <p:cNvPr id="190473" name="Rectangle 9"/>
          <p:cNvSpPr>
            <a:spLocks noChangeArrowheads="1"/>
          </p:cNvSpPr>
          <p:nvPr/>
        </p:nvSpPr>
        <p:spPr bwMode="auto">
          <a:xfrm>
            <a:off x="1752601" y="2197101"/>
            <a:ext cx="1825625" cy="396875"/>
          </a:xfrm>
          <a:prstGeom prst="rect">
            <a:avLst/>
          </a:prstGeom>
          <a:noFill/>
          <a:ln w="9525">
            <a:noFill/>
            <a:miter lim="800000"/>
            <a:headEnd/>
            <a:tailEnd/>
          </a:ln>
          <a:effectLst/>
        </p:spPr>
        <p:txBody>
          <a:bodyPr>
            <a:spAutoFit/>
          </a:bodyPr>
          <a:lstStyle/>
          <a:p>
            <a:r>
              <a:rPr lang="en-US" altLang="zh-CN" sz="2000" b="1">
                <a:solidFill>
                  <a:srgbClr val="0000FF"/>
                </a:solidFill>
                <a:latin typeface="黑体" pitchFamily="49" charset="-122"/>
                <a:ea typeface="黑体" pitchFamily="49" charset="-122"/>
              </a:rPr>
              <a:t>(3)</a:t>
            </a:r>
            <a:r>
              <a:rPr lang="zh-CN" altLang="en-US" sz="2000" b="1">
                <a:solidFill>
                  <a:srgbClr val="0000FF"/>
                </a:solidFill>
                <a:latin typeface="黑体" pitchFamily="49" charset="-122"/>
                <a:ea typeface="黑体" pitchFamily="49" charset="-122"/>
              </a:rPr>
              <a:t>降水稀少</a:t>
            </a:r>
          </a:p>
        </p:txBody>
      </p:sp>
      <p:sp>
        <p:nvSpPr>
          <p:cNvPr id="190474" name="Rectangle 10"/>
          <p:cNvSpPr>
            <a:spLocks noChangeArrowheads="1"/>
          </p:cNvSpPr>
          <p:nvPr/>
        </p:nvSpPr>
        <p:spPr bwMode="auto">
          <a:xfrm>
            <a:off x="5486400" y="2274889"/>
            <a:ext cx="4529138" cy="396875"/>
          </a:xfrm>
          <a:prstGeom prst="rect">
            <a:avLst/>
          </a:prstGeom>
          <a:noFill/>
          <a:ln w="9525">
            <a:noFill/>
            <a:miter lim="800000"/>
            <a:headEnd/>
            <a:tailEnd/>
          </a:ln>
          <a:effectLst/>
        </p:spPr>
        <p:txBody>
          <a:bodyPr wrap="none">
            <a:spAutoFit/>
          </a:bodyPr>
          <a:lstStyle/>
          <a:p>
            <a:r>
              <a:rPr lang="zh-CN" altLang="en-US" sz="2000" b="1">
                <a:solidFill>
                  <a:srgbClr val="CC00CC"/>
                </a:solidFill>
                <a:ea typeface="黑体" pitchFamily="49" charset="-122"/>
              </a:rPr>
              <a:t>收集雨水、沿海发达国家进行海水淡化</a:t>
            </a:r>
          </a:p>
        </p:txBody>
      </p:sp>
      <p:sp>
        <p:nvSpPr>
          <p:cNvPr id="190475" name="Rectangle 11"/>
          <p:cNvSpPr>
            <a:spLocks noChangeArrowheads="1"/>
          </p:cNvSpPr>
          <p:nvPr/>
        </p:nvSpPr>
        <p:spPr bwMode="auto">
          <a:xfrm>
            <a:off x="1727200" y="2870201"/>
            <a:ext cx="3290888" cy="396875"/>
          </a:xfrm>
          <a:prstGeom prst="rect">
            <a:avLst/>
          </a:prstGeom>
          <a:noFill/>
          <a:ln w="9525">
            <a:noFill/>
            <a:miter lim="800000"/>
            <a:headEnd/>
            <a:tailEnd/>
          </a:ln>
          <a:effectLst/>
        </p:spPr>
        <p:txBody>
          <a:bodyPr>
            <a:spAutoFit/>
          </a:bodyPr>
          <a:lstStyle/>
          <a:p>
            <a:r>
              <a:rPr lang="en-US" altLang="zh-CN" sz="2000" b="1">
                <a:solidFill>
                  <a:srgbClr val="0000FF"/>
                </a:solidFill>
                <a:latin typeface="黑体" pitchFamily="49" charset="-122"/>
                <a:ea typeface="黑体" pitchFamily="49" charset="-122"/>
              </a:rPr>
              <a:t>(4)</a:t>
            </a:r>
            <a:r>
              <a:rPr lang="zh-CN" altLang="en-US" sz="2000" b="1">
                <a:solidFill>
                  <a:srgbClr val="0000FF"/>
                </a:solidFill>
                <a:latin typeface="黑体" pitchFamily="49" charset="-122"/>
                <a:ea typeface="黑体" pitchFamily="49" charset="-122"/>
              </a:rPr>
              <a:t>蒸发旺盛、下渗严重</a:t>
            </a:r>
          </a:p>
        </p:txBody>
      </p:sp>
      <p:sp>
        <p:nvSpPr>
          <p:cNvPr id="190476" name="Rectangle 12"/>
          <p:cNvSpPr>
            <a:spLocks noChangeArrowheads="1"/>
          </p:cNvSpPr>
          <p:nvPr/>
        </p:nvSpPr>
        <p:spPr bwMode="auto">
          <a:xfrm>
            <a:off x="7620001" y="2884489"/>
            <a:ext cx="950913" cy="396875"/>
          </a:xfrm>
          <a:prstGeom prst="rect">
            <a:avLst/>
          </a:prstGeom>
          <a:noFill/>
          <a:ln w="9525">
            <a:noFill/>
            <a:miter lim="800000"/>
            <a:headEnd/>
            <a:tailEnd/>
          </a:ln>
          <a:effectLst/>
        </p:spPr>
        <p:txBody>
          <a:bodyPr wrap="none">
            <a:spAutoFit/>
          </a:bodyPr>
          <a:lstStyle/>
          <a:p>
            <a:r>
              <a:rPr lang="zh-CN" altLang="en-US" sz="2000" b="1">
                <a:solidFill>
                  <a:srgbClr val="CC00CC"/>
                </a:solidFill>
                <a:ea typeface="黑体" pitchFamily="49" charset="-122"/>
              </a:rPr>
              <a:t>坎儿井</a:t>
            </a:r>
          </a:p>
        </p:txBody>
      </p:sp>
      <p:sp>
        <p:nvSpPr>
          <p:cNvPr id="190477" name="Rectangle 13"/>
          <p:cNvSpPr>
            <a:spLocks noChangeArrowheads="1"/>
          </p:cNvSpPr>
          <p:nvPr/>
        </p:nvSpPr>
        <p:spPr bwMode="auto">
          <a:xfrm>
            <a:off x="1739901" y="4456114"/>
            <a:ext cx="4168775" cy="396875"/>
          </a:xfrm>
          <a:prstGeom prst="rect">
            <a:avLst/>
          </a:prstGeom>
          <a:noFill/>
          <a:ln w="9525">
            <a:noFill/>
            <a:miter lim="800000"/>
            <a:headEnd/>
            <a:tailEnd/>
          </a:ln>
          <a:effectLst/>
        </p:spPr>
        <p:txBody>
          <a:bodyPr>
            <a:spAutoFit/>
          </a:bodyPr>
          <a:lstStyle/>
          <a:p>
            <a:r>
              <a:rPr lang="en-US" altLang="zh-CN" sz="2000" b="1">
                <a:solidFill>
                  <a:srgbClr val="0000FF"/>
                </a:solidFill>
                <a:latin typeface="黑体" pitchFamily="49" charset="-122"/>
                <a:ea typeface="黑体" pitchFamily="49" charset="-122"/>
              </a:rPr>
              <a:t>(6)</a:t>
            </a:r>
            <a:r>
              <a:rPr lang="zh-CN" altLang="en-US" sz="2000" b="1">
                <a:solidFill>
                  <a:srgbClr val="0000FF"/>
                </a:solidFill>
                <a:latin typeface="黑体" pitchFamily="49" charset="-122"/>
                <a:ea typeface="黑体" pitchFamily="49" charset="-122"/>
              </a:rPr>
              <a:t>河流上中下游用水分配不均</a:t>
            </a:r>
          </a:p>
        </p:txBody>
      </p:sp>
      <p:sp>
        <p:nvSpPr>
          <p:cNvPr id="190478" name="Text Box 14"/>
          <p:cNvSpPr txBox="1">
            <a:spLocks noChangeArrowheads="1"/>
          </p:cNvSpPr>
          <p:nvPr/>
        </p:nvSpPr>
        <p:spPr bwMode="auto">
          <a:xfrm>
            <a:off x="1727201" y="3662364"/>
            <a:ext cx="4168775" cy="396875"/>
          </a:xfrm>
          <a:prstGeom prst="rect">
            <a:avLst/>
          </a:prstGeom>
          <a:noFill/>
          <a:ln w="9525" algn="ctr">
            <a:noFill/>
            <a:miter lim="800000"/>
            <a:headEnd/>
            <a:tailEnd/>
          </a:ln>
          <a:effectLst/>
        </p:spPr>
        <p:txBody>
          <a:bodyPr>
            <a:spAutoFit/>
          </a:bodyPr>
          <a:lstStyle/>
          <a:p>
            <a:r>
              <a:rPr lang="en-US" altLang="zh-CN" sz="2000" b="1">
                <a:solidFill>
                  <a:srgbClr val="0000FF"/>
                </a:solidFill>
                <a:latin typeface="黑体" pitchFamily="49" charset="-122"/>
                <a:ea typeface="黑体" pitchFamily="49" charset="-122"/>
              </a:rPr>
              <a:t>(5)</a:t>
            </a:r>
            <a:r>
              <a:rPr lang="zh-CN" altLang="en-US" sz="2000" b="1">
                <a:solidFill>
                  <a:srgbClr val="0000FF"/>
                </a:solidFill>
                <a:latin typeface="黑体" pitchFamily="49" charset="-122"/>
                <a:ea typeface="黑体" pitchFamily="49" charset="-122"/>
              </a:rPr>
              <a:t>人口众多、工农业用水量大</a:t>
            </a:r>
          </a:p>
        </p:txBody>
      </p:sp>
      <p:sp>
        <p:nvSpPr>
          <p:cNvPr id="190479" name="Text Box 15"/>
          <p:cNvSpPr txBox="1">
            <a:spLocks noChangeArrowheads="1"/>
          </p:cNvSpPr>
          <p:nvPr/>
        </p:nvSpPr>
        <p:spPr bwMode="auto">
          <a:xfrm>
            <a:off x="6553200" y="3581401"/>
            <a:ext cx="3657600" cy="701675"/>
          </a:xfrm>
          <a:prstGeom prst="rect">
            <a:avLst/>
          </a:prstGeom>
          <a:noFill/>
          <a:ln w="9525" algn="ctr">
            <a:noFill/>
            <a:miter lim="800000"/>
            <a:headEnd/>
            <a:tailEnd/>
          </a:ln>
          <a:effectLst/>
        </p:spPr>
        <p:txBody>
          <a:bodyPr>
            <a:spAutoFit/>
          </a:bodyPr>
          <a:lstStyle/>
          <a:p>
            <a:r>
              <a:rPr lang="zh-CN" altLang="en-US" sz="2000" b="1" dirty="0">
                <a:solidFill>
                  <a:srgbClr val="CC00CC"/>
                </a:solidFill>
                <a:ea typeface="黑体" pitchFamily="49" charset="-122"/>
              </a:rPr>
              <a:t>加强水的循环利用，农业可以采用喷灌、滴灌等节水措施</a:t>
            </a:r>
          </a:p>
        </p:txBody>
      </p:sp>
      <p:sp>
        <p:nvSpPr>
          <p:cNvPr id="190481" name="Rectangle 17"/>
          <p:cNvSpPr>
            <a:spLocks noChangeArrowheads="1"/>
          </p:cNvSpPr>
          <p:nvPr/>
        </p:nvSpPr>
        <p:spPr bwMode="auto">
          <a:xfrm>
            <a:off x="5105400" y="4343401"/>
            <a:ext cx="5753100" cy="549275"/>
          </a:xfrm>
          <a:prstGeom prst="rect">
            <a:avLst/>
          </a:prstGeom>
          <a:noFill/>
          <a:ln w="9525">
            <a:noFill/>
            <a:miter lim="800000"/>
            <a:headEnd/>
            <a:tailEnd/>
          </a:ln>
          <a:effectLst/>
        </p:spPr>
        <p:txBody>
          <a:bodyPr wrap="none">
            <a:spAutoFit/>
          </a:bodyPr>
          <a:lstStyle/>
          <a:p>
            <a:pPr lvl="1">
              <a:lnSpc>
                <a:spcPct val="150000"/>
              </a:lnSpc>
            </a:pPr>
            <a:r>
              <a:rPr lang="zh-CN" altLang="en-US" sz="2000" b="1">
                <a:solidFill>
                  <a:srgbClr val="CC00CC"/>
                </a:solidFill>
                <a:ea typeface="黑体" pitchFamily="49" charset="-122"/>
              </a:rPr>
              <a:t>加强河流的统一协调管理、合理分配水资源。</a:t>
            </a:r>
          </a:p>
        </p:txBody>
      </p:sp>
      <p:sp>
        <p:nvSpPr>
          <p:cNvPr id="190482" name="Rectangle 18"/>
          <p:cNvSpPr>
            <a:spLocks noChangeArrowheads="1"/>
          </p:cNvSpPr>
          <p:nvPr/>
        </p:nvSpPr>
        <p:spPr bwMode="auto">
          <a:xfrm>
            <a:off x="1739900" y="5226051"/>
            <a:ext cx="3746500" cy="701675"/>
          </a:xfrm>
          <a:prstGeom prst="rect">
            <a:avLst/>
          </a:prstGeom>
          <a:noFill/>
          <a:ln w="9525">
            <a:noFill/>
            <a:miter lim="800000"/>
            <a:headEnd/>
            <a:tailEnd/>
          </a:ln>
          <a:effectLst/>
        </p:spPr>
        <p:txBody>
          <a:bodyPr>
            <a:spAutoFit/>
          </a:bodyPr>
          <a:lstStyle/>
          <a:p>
            <a:r>
              <a:rPr lang="en-US" altLang="zh-CN" sz="2000" b="1">
                <a:solidFill>
                  <a:srgbClr val="0000FF"/>
                </a:solidFill>
                <a:latin typeface="黑体" pitchFamily="49" charset="-122"/>
                <a:ea typeface="黑体" pitchFamily="49" charset="-122"/>
              </a:rPr>
              <a:t>(7)</a:t>
            </a:r>
            <a:r>
              <a:rPr lang="zh-CN" altLang="en-US" sz="2000" b="1">
                <a:solidFill>
                  <a:srgbClr val="0000FF"/>
                </a:solidFill>
                <a:latin typeface="黑体" pitchFamily="49" charset="-122"/>
                <a:ea typeface="黑体" pitchFamily="49" charset="-122"/>
              </a:rPr>
              <a:t>地形陡峭、河流短促，主要发生在较小的岛屿国家</a:t>
            </a:r>
          </a:p>
        </p:txBody>
      </p:sp>
      <p:sp>
        <p:nvSpPr>
          <p:cNvPr id="190483" name="Rectangle 19"/>
          <p:cNvSpPr>
            <a:spLocks noChangeArrowheads="1"/>
          </p:cNvSpPr>
          <p:nvPr/>
        </p:nvSpPr>
        <p:spPr bwMode="auto">
          <a:xfrm>
            <a:off x="6324600" y="5429251"/>
            <a:ext cx="3251200" cy="396875"/>
          </a:xfrm>
          <a:prstGeom prst="rect">
            <a:avLst/>
          </a:prstGeom>
          <a:noFill/>
          <a:ln w="9525">
            <a:noFill/>
            <a:miter lim="800000"/>
            <a:headEnd/>
            <a:tailEnd/>
          </a:ln>
          <a:effectLst/>
        </p:spPr>
        <p:txBody>
          <a:bodyPr wrap="none">
            <a:spAutoFit/>
          </a:bodyPr>
          <a:lstStyle/>
          <a:p>
            <a:r>
              <a:rPr lang="zh-CN" altLang="en-US" sz="2000" b="1">
                <a:solidFill>
                  <a:srgbClr val="CC00CC"/>
                </a:solidFill>
                <a:ea typeface="黑体" pitchFamily="49" charset="-122"/>
              </a:rPr>
              <a:t>沿海地区可建储水池等措施</a:t>
            </a:r>
          </a:p>
        </p:txBody>
      </p:sp>
      <p:sp>
        <p:nvSpPr>
          <p:cNvPr id="190485" name="Rectangle 21"/>
          <p:cNvSpPr>
            <a:spLocks noChangeArrowheads="1"/>
          </p:cNvSpPr>
          <p:nvPr/>
        </p:nvSpPr>
        <p:spPr bwMode="auto">
          <a:xfrm>
            <a:off x="1739900" y="6146801"/>
            <a:ext cx="3290888" cy="396875"/>
          </a:xfrm>
          <a:prstGeom prst="rect">
            <a:avLst/>
          </a:prstGeom>
          <a:noFill/>
          <a:ln w="9525">
            <a:noFill/>
            <a:miter lim="800000"/>
            <a:headEnd/>
            <a:tailEnd/>
          </a:ln>
          <a:effectLst/>
        </p:spPr>
        <p:txBody>
          <a:bodyPr>
            <a:spAutoFit/>
          </a:bodyPr>
          <a:lstStyle/>
          <a:p>
            <a:r>
              <a:rPr lang="en-US" altLang="zh-CN" sz="2000" b="1">
                <a:solidFill>
                  <a:srgbClr val="0000FF"/>
                </a:solidFill>
                <a:latin typeface="黑体" pitchFamily="49" charset="-122"/>
                <a:ea typeface="黑体" pitchFamily="49" charset="-122"/>
              </a:rPr>
              <a:t>(8)</a:t>
            </a:r>
            <a:r>
              <a:rPr lang="zh-CN" altLang="en-US" sz="2000" b="1">
                <a:solidFill>
                  <a:srgbClr val="0000FF"/>
                </a:solidFill>
                <a:latin typeface="黑体" pitchFamily="49" charset="-122"/>
                <a:ea typeface="黑体" pitchFamily="49" charset="-122"/>
              </a:rPr>
              <a:t>污染严重、水质变差</a:t>
            </a:r>
          </a:p>
        </p:txBody>
      </p:sp>
      <p:sp>
        <p:nvSpPr>
          <p:cNvPr id="190486" name="Rectangle 22"/>
          <p:cNvSpPr>
            <a:spLocks noChangeArrowheads="1"/>
          </p:cNvSpPr>
          <p:nvPr/>
        </p:nvSpPr>
        <p:spPr bwMode="auto">
          <a:xfrm>
            <a:off x="7086601" y="6161089"/>
            <a:ext cx="5105399" cy="400110"/>
          </a:xfrm>
          <a:prstGeom prst="rect">
            <a:avLst/>
          </a:prstGeom>
          <a:noFill/>
          <a:ln w="9525">
            <a:noFill/>
            <a:miter lim="800000"/>
            <a:headEnd/>
            <a:tailEnd/>
          </a:ln>
          <a:effectLst/>
        </p:spPr>
        <p:txBody>
          <a:bodyPr wrap="square">
            <a:spAutoFit/>
          </a:bodyPr>
          <a:lstStyle/>
          <a:p>
            <a:r>
              <a:rPr lang="zh-CN" altLang="en-US" sz="2000" b="1" dirty="0">
                <a:solidFill>
                  <a:srgbClr val="CC00CC"/>
                </a:solidFill>
                <a:ea typeface="黑体" pitchFamily="49" charset="-122"/>
              </a:rPr>
              <a:t>污水达标</a:t>
            </a:r>
            <a:r>
              <a:rPr lang="zh-CN" altLang="en-US" sz="2000" b="1" dirty="0" smtClean="0">
                <a:solidFill>
                  <a:srgbClr val="CC00CC"/>
                </a:solidFill>
                <a:ea typeface="黑体" pitchFamily="49" charset="-122"/>
              </a:rPr>
              <a:t>排放</a:t>
            </a:r>
            <a:r>
              <a:rPr lang="en-US" altLang="zh-CN" sz="2000" b="1" dirty="0" smtClean="0">
                <a:solidFill>
                  <a:srgbClr val="CC00CC"/>
                </a:solidFill>
                <a:ea typeface="黑体" pitchFamily="49" charset="-122"/>
              </a:rPr>
              <a:t>,</a:t>
            </a:r>
            <a:r>
              <a:rPr lang="zh-CN" altLang="en-US" sz="2000" b="1" dirty="0" smtClean="0">
                <a:solidFill>
                  <a:srgbClr val="CC00CC"/>
                </a:solidFill>
                <a:ea typeface="黑体" pitchFamily="49" charset="-122"/>
              </a:rPr>
              <a:t>污水处理厂，清洁生产</a:t>
            </a:r>
            <a:endParaRPr lang="zh-CN" altLang="en-US" sz="2000" b="1" dirty="0">
              <a:solidFill>
                <a:srgbClr val="CC00CC"/>
              </a:solidFill>
              <a:ea typeface="黑体" pitchFamily="49" charset="-122"/>
            </a:endParaRPr>
          </a:p>
        </p:txBody>
      </p:sp>
      <p:sp>
        <p:nvSpPr>
          <p:cNvPr id="190487" name="Text Box 23"/>
          <p:cNvSpPr txBox="1">
            <a:spLocks noChangeArrowheads="1"/>
          </p:cNvSpPr>
          <p:nvPr/>
        </p:nvSpPr>
        <p:spPr bwMode="auto">
          <a:xfrm>
            <a:off x="7407276" y="114300"/>
            <a:ext cx="1000125" cy="579438"/>
          </a:xfrm>
          <a:prstGeom prst="rect">
            <a:avLst/>
          </a:prstGeom>
          <a:noFill/>
          <a:ln w="9525" algn="ctr">
            <a:noFill/>
            <a:miter lim="800000"/>
            <a:headEnd/>
            <a:tailEnd/>
          </a:ln>
          <a:effectLst/>
        </p:spPr>
        <p:txBody>
          <a:bodyPr wrap="none">
            <a:spAutoFit/>
          </a:bodyPr>
          <a:lstStyle/>
          <a:p>
            <a:r>
              <a:rPr lang="zh-CN" altLang="en-US" sz="3200" b="1">
                <a:solidFill>
                  <a:srgbClr val="FF0000"/>
                </a:solidFill>
                <a:ea typeface="黑体" pitchFamily="49" charset="-122"/>
              </a:rPr>
              <a:t>措施</a:t>
            </a:r>
          </a:p>
        </p:txBody>
      </p:sp>
      <p:sp>
        <p:nvSpPr>
          <p:cNvPr id="190488" name="Line 24"/>
          <p:cNvSpPr>
            <a:spLocks noChangeShapeType="1"/>
          </p:cNvSpPr>
          <p:nvPr/>
        </p:nvSpPr>
        <p:spPr bwMode="auto">
          <a:xfrm>
            <a:off x="6172200" y="1143000"/>
            <a:ext cx="609600" cy="0"/>
          </a:xfrm>
          <a:prstGeom prst="line">
            <a:avLst/>
          </a:prstGeom>
          <a:noFill/>
          <a:ln w="57150">
            <a:solidFill>
              <a:schemeClr val="tx1"/>
            </a:solidFill>
            <a:round/>
            <a:headEnd/>
            <a:tailEnd type="triangle" w="med" len="med"/>
          </a:ln>
          <a:effectLst/>
        </p:spPr>
        <p:txBody>
          <a:bodyPr/>
          <a:lstStyle/>
          <a:p>
            <a:endParaRPr lang="zh-CN" altLang="en-US"/>
          </a:p>
        </p:txBody>
      </p:sp>
      <p:sp>
        <p:nvSpPr>
          <p:cNvPr id="190489" name="Line 25"/>
          <p:cNvSpPr>
            <a:spLocks noChangeShapeType="1"/>
          </p:cNvSpPr>
          <p:nvPr/>
        </p:nvSpPr>
        <p:spPr bwMode="auto">
          <a:xfrm>
            <a:off x="5638800" y="1752600"/>
            <a:ext cx="1066800" cy="0"/>
          </a:xfrm>
          <a:prstGeom prst="line">
            <a:avLst/>
          </a:prstGeom>
          <a:noFill/>
          <a:ln w="57150">
            <a:solidFill>
              <a:schemeClr val="tx1"/>
            </a:solidFill>
            <a:round/>
            <a:headEnd/>
            <a:tailEnd type="triangle" w="med" len="med"/>
          </a:ln>
          <a:effectLst/>
        </p:spPr>
        <p:txBody>
          <a:bodyPr/>
          <a:lstStyle/>
          <a:p>
            <a:endParaRPr lang="zh-CN" altLang="en-US"/>
          </a:p>
        </p:txBody>
      </p:sp>
      <p:sp>
        <p:nvSpPr>
          <p:cNvPr id="190490" name="Line 26"/>
          <p:cNvSpPr>
            <a:spLocks noChangeShapeType="1"/>
          </p:cNvSpPr>
          <p:nvPr/>
        </p:nvSpPr>
        <p:spPr bwMode="auto">
          <a:xfrm>
            <a:off x="4267200" y="2438400"/>
            <a:ext cx="1066800" cy="0"/>
          </a:xfrm>
          <a:prstGeom prst="line">
            <a:avLst/>
          </a:prstGeom>
          <a:noFill/>
          <a:ln w="57150">
            <a:solidFill>
              <a:schemeClr val="tx1"/>
            </a:solidFill>
            <a:round/>
            <a:headEnd/>
            <a:tailEnd type="triangle" w="med" len="med"/>
          </a:ln>
          <a:effectLst/>
        </p:spPr>
        <p:txBody>
          <a:bodyPr/>
          <a:lstStyle/>
          <a:p>
            <a:endParaRPr lang="zh-CN" altLang="en-US"/>
          </a:p>
        </p:txBody>
      </p:sp>
      <p:sp>
        <p:nvSpPr>
          <p:cNvPr id="190491" name="Line 27"/>
          <p:cNvSpPr>
            <a:spLocks noChangeShapeType="1"/>
          </p:cNvSpPr>
          <p:nvPr/>
        </p:nvSpPr>
        <p:spPr bwMode="auto">
          <a:xfrm>
            <a:off x="5638800" y="3124200"/>
            <a:ext cx="1066800" cy="0"/>
          </a:xfrm>
          <a:prstGeom prst="line">
            <a:avLst/>
          </a:prstGeom>
          <a:noFill/>
          <a:ln w="57150">
            <a:solidFill>
              <a:schemeClr val="tx1"/>
            </a:solidFill>
            <a:round/>
            <a:headEnd/>
            <a:tailEnd type="triangle" w="med" len="med"/>
          </a:ln>
          <a:effectLst/>
        </p:spPr>
        <p:txBody>
          <a:bodyPr/>
          <a:lstStyle/>
          <a:p>
            <a:endParaRPr lang="zh-CN" altLang="en-US"/>
          </a:p>
        </p:txBody>
      </p:sp>
      <p:sp>
        <p:nvSpPr>
          <p:cNvPr id="190492" name="Line 28"/>
          <p:cNvSpPr>
            <a:spLocks noChangeShapeType="1"/>
          </p:cNvSpPr>
          <p:nvPr/>
        </p:nvSpPr>
        <p:spPr bwMode="auto">
          <a:xfrm>
            <a:off x="5410200" y="3886200"/>
            <a:ext cx="1066800" cy="0"/>
          </a:xfrm>
          <a:prstGeom prst="line">
            <a:avLst/>
          </a:prstGeom>
          <a:noFill/>
          <a:ln w="57150">
            <a:solidFill>
              <a:schemeClr val="tx1"/>
            </a:solidFill>
            <a:round/>
            <a:headEnd/>
            <a:tailEnd type="triangle" w="med" len="med"/>
          </a:ln>
          <a:effectLst/>
        </p:spPr>
        <p:txBody>
          <a:bodyPr/>
          <a:lstStyle/>
          <a:p>
            <a:endParaRPr lang="zh-CN" altLang="en-US"/>
          </a:p>
        </p:txBody>
      </p:sp>
      <p:sp>
        <p:nvSpPr>
          <p:cNvPr id="190493" name="Line 29"/>
          <p:cNvSpPr>
            <a:spLocks noChangeShapeType="1"/>
          </p:cNvSpPr>
          <p:nvPr/>
        </p:nvSpPr>
        <p:spPr bwMode="auto">
          <a:xfrm>
            <a:off x="5334000" y="4648200"/>
            <a:ext cx="228600" cy="0"/>
          </a:xfrm>
          <a:prstGeom prst="line">
            <a:avLst/>
          </a:prstGeom>
          <a:noFill/>
          <a:ln w="57150">
            <a:solidFill>
              <a:schemeClr val="tx1"/>
            </a:solidFill>
            <a:round/>
            <a:headEnd/>
            <a:tailEnd type="triangle" w="med" len="med"/>
          </a:ln>
          <a:effectLst/>
        </p:spPr>
        <p:txBody>
          <a:bodyPr/>
          <a:lstStyle/>
          <a:p>
            <a:endParaRPr lang="zh-CN" altLang="en-US"/>
          </a:p>
        </p:txBody>
      </p:sp>
      <p:sp>
        <p:nvSpPr>
          <p:cNvPr id="190494" name="Line 30"/>
          <p:cNvSpPr>
            <a:spLocks noChangeShapeType="1"/>
          </p:cNvSpPr>
          <p:nvPr/>
        </p:nvSpPr>
        <p:spPr bwMode="auto">
          <a:xfrm>
            <a:off x="5486400" y="5638800"/>
            <a:ext cx="609600" cy="0"/>
          </a:xfrm>
          <a:prstGeom prst="line">
            <a:avLst/>
          </a:prstGeom>
          <a:noFill/>
          <a:ln w="57150">
            <a:solidFill>
              <a:schemeClr val="tx1"/>
            </a:solidFill>
            <a:round/>
            <a:headEnd/>
            <a:tailEnd type="triangle" w="med" len="med"/>
          </a:ln>
          <a:effectLst/>
        </p:spPr>
        <p:txBody>
          <a:bodyPr/>
          <a:lstStyle/>
          <a:p>
            <a:endParaRPr lang="zh-CN" altLang="en-US"/>
          </a:p>
        </p:txBody>
      </p:sp>
      <p:sp>
        <p:nvSpPr>
          <p:cNvPr id="190495" name="Line 31"/>
          <p:cNvSpPr>
            <a:spLocks noChangeShapeType="1"/>
          </p:cNvSpPr>
          <p:nvPr/>
        </p:nvSpPr>
        <p:spPr bwMode="auto">
          <a:xfrm>
            <a:off x="5334000" y="6324600"/>
            <a:ext cx="1066800" cy="0"/>
          </a:xfrm>
          <a:prstGeom prst="line">
            <a:avLst/>
          </a:prstGeom>
          <a:noFill/>
          <a:ln w="57150">
            <a:solidFill>
              <a:schemeClr val="tx1"/>
            </a:solidFill>
            <a:round/>
            <a:headEnd/>
            <a:tailEnd type="triangle" w="med" len="med"/>
          </a:ln>
          <a:effectLst/>
        </p:spPr>
        <p:txBody>
          <a:bodyPr/>
          <a:lstStyle/>
          <a:p>
            <a:endParaRPr lang="zh-CN" altLang="en-US"/>
          </a:p>
        </p:txBody>
      </p:sp>
    </p:spTree>
    <p:extLst>
      <p:ext uri="{BB962C8B-B14F-4D97-AF65-F5344CB8AC3E}">
        <p14:creationId xmlns:p14="http://schemas.microsoft.com/office/powerpoint/2010/main" val="293285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0469"/>
                                        </p:tgtEl>
                                        <p:attrNameLst>
                                          <p:attrName>style.visibility</p:attrName>
                                        </p:attrNameLst>
                                      </p:cBhvr>
                                      <p:to>
                                        <p:strVal val="visible"/>
                                      </p:to>
                                    </p:set>
                                    <p:animEffect transition="in" filter="blinds(horizontal)">
                                      <p:cBhvr>
                                        <p:cTn id="7" dur="500"/>
                                        <p:tgtEl>
                                          <p:spTgt spid="1904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0471"/>
                                        </p:tgtEl>
                                        <p:attrNameLst>
                                          <p:attrName>style.visibility</p:attrName>
                                        </p:attrNameLst>
                                      </p:cBhvr>
                                      <p:to>
                                        <p:strVal val="visible"/>
                                      </p:to>
                                    </p:set>
                                    <p:animEffect transition="in" filter="blinds(horizontal)">
                                      <p:cBhvr>
                                        <p:cTn id="12" dur="500"/>
                                        <p:tgtEl>
                                          <p:spTgt spid="1904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0473"/>
                                        </p:tgtEl>
                                        <p:attrNameLst>
                                          <p:attrName>style.visibility</p:attrName>
                                        </p:attrNameLst>
                                      </p:cBhvr>
                                      <p:to>
                                        <p:strVal val="visible"/>
                                      </p:to>
                                    </p:set>
                                    <p:animEffect transition="in" filter="blinds(horizontal)">
                                      <p:cBhvr>
                                        <p:cTn id="17" dur="500"/>
                                        <p:tgtEl>
                                          <p:spTgt spid="1904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0475"/>
                                        </p:tgtEl>
                                        <p:attrNameLst>
                                          <p:attrName>style.visibility</p:attrName>
                                        </p:attrNameLst>
                                      </p:cBhvr>
                                      <p:to>
                                        <p:strVal val="visible"/>
                                      </p:to>
                                    </p:set>
                                    <p:animEffect transition="in" filter="blinds(horizontal)">
                                      <p:cBhvr>
                                        <p:cTn id="22" dur="500"/>
                                        <p:tgtEl>
                                          <p:spTgt spid="19047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0478"/>
                                        </p:tgtEl>
                                        <p:attrNameLst>
                                          <p:attrName>style.visibility</p:attrName>
                                        </p:attrNameLst>
                                      </p:cBhvr>
                                      <p:to>
                                        <p:strVal val="visible"/>
                                      </p:to>
                                    </p:set>
                                    <p:animEffect transition="in" filter="blinds(horizontal)">
                                      <p:cBhvr>
                                        <p:cTn id="27" dur="500"/>
                                        <p:tgtEl>
                                          <p:spTgt spid="19047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0477"/>
                                        </p:tgtEl>
                                        <p:attrNameLst>
                                          <p:attrName>style.visibility</p:attrName>
                                        </p:attrNameLst>
                                      </p:cBhvr>
                                      <p:to>
                                        <p:strVal val="visible"/>
                                      </p:to>
                                    </p:set>
                                    <p:animEffect transition="in" filter="blinds(horizontal)">
                                      <p:cBhvr>
                                        <p:cTn id="32" dur="500"/>
                                        <p:tgtEl>
                                          <p:spTgt spid="19047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0482"/>
                                        </p:tgtEl>
                                        <p:attrNameLst>
                                          <p:attrName>style.visibility</p:attrName>
                                        </p:attrNameLst>
                                      </p:cBhvr>
                                      <p:to>
                                        <p:strVal val="visible"/>
                                      </p:to>
                                    </p:set>
                                    <p:animEffect transition="in" filter="blinds(horizontal)">
                                      <p:cBhvr>
                                        <p:cTn id="37" dur="500"/>
                                        <p:tgtEl>
                                          <p:spTgt spid="19048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0485"/>
                                        </p:tgtEl>
                                        <p:attrNameLst>
                                          <p:attrName>style.visibility</p:attrName>
                                        </p:attrNameLst>
                                      </p:cBhvr>
                                      <p:to>
                                        <p:strVal val="visible"/>
                                      </p:to>
                                    </p:set>
                                    <p:animEffect transition="in" filter="blinds(horizontal)">
                                      <p:cBhvr>
                                        <p:cTn id="42" dur="500"/>
                                        <p:tgtEl>
                                          <p:spTgt spid="19048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0488"/>
                                        </p:tgtEl>
                                        <p:attrNameLst>
                                          <p:attrName>style.visibility</p:attrName>
                                        </p:attrNameLst>
                                      </p:cBhvr>
                                      <p:to>
                                        <p:strVal val="visible"/>
                                      </p:to>
                                    </p:set>
                                    <p:animEffect transition="in" filter="blinds(horizontal)">
                                      <p:cBhvr>
                                        <p:cTn id="47" dur="500"/>
                                        <p:tgtEl>
                                          <p:spTgt spid="19048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90470"/>
                                        </p:tgtEl>
                                        <p:attrNameLst>
                                          <p:attrName>style.visibility</p:attrName>
                                        </p:attrNameLst>
                                      </p:cBhvr>
                                      <p:to>
                                        <p:strVal val="visible"/>
                                      </p:to>
                                    </p:set>
                                    <p:animEffect transition="in" filter="blinds(horizontal)">
                                      <p:cBhvr>
                                        <p:cTn id="50" dur="500"/>
                                        <p:tgtEl>
                                          <p:spTgt spid="19047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90489"/>
                                        </p:tgtEl>
                                        <p:attrNameLst>
                                          <p:attrName>style.visibility</p:attrName>
                                        </p:attrNameLst>
                                      </p:cBhvr>
                                      <p:to>
                                        <p:strVal val="visible"/>
                                      </p:to>
                                    </p:set>
                                    <p:animEffect transition="in" filter="blinds(horizontal)">
                                      <p:cBhvr>
                                        <p:cTn id="55" dur="500"/>
                                        <p:tgtEl>
                                          <p:spTgt spid="19048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0472"/>
                                        </p:tgtEl>
                                        <p:attrNameLst>
                                          <p:attrName>style.visibility</p:attrName>
                                        </p:attrNameLst>
                                      </p:cBhvr>
                                      <p:to>
                                        <p:strVal val="visible"/>
                                      </p:to>
                                    </p:set>
                                    <p:animEffect transition="in" filter="blinds(horizontal)">
                                      <p:cBhvr>
                                        <p:cTn id="58" dur="500"/>
                                        <p:tgtEl>
                                          <p:spTgt spid="19047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90490"/>
                                        </p:tgtEl>
                                        <p:attrNameLst>
                                          <p:attrName>style.visibility</p:attrName>
                                        </p:attrNameLst>
                                      </p:cBhvr>
                                      <p:to>
                                        <p:strVal val="visible"/>
                                      </p:to>
                                    </p:set>
                                    <p:animEffect transition="in" filter="blinds(horizontal)">
                                      <p:cBhvr>
                                        <p:cTn id="63" dur="500"/>
                                        <p:tgtEl>
                                          <p:spTgt spid="19049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90474"/>
                                        </p:tgtEl>
                                        <p:attrNameLst>
                                          <p:attrName>style.visibility</p:attrName>
                                        </p:attrNameLst>
                                      </p:cBhvr>
                                      <p:to>
                                        <p:strVal val="visible"/>
                                      </p:to>
                                    </p:set>
                                    <p:animEffect transition="in" filter="blinds(horizontal)">
                                      <p:cBhvr>
                                        <p:cTn id="66" dur="500"/>
                                        <p:tgtEl>
                                          <p:spTgt spid="19047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90491"/>
                                        </p:tgtEl>
                                        <p:attrNameLst>
                                          <p:attrName>style.visibility</p:attrName>
                                        </p:attrNameLst>
                                      </p:cBhvr>
                                      <p:to>
                                        <p:strVal val="visible"/>
                                      </p:to>
                                    </p:set>
                                    <p:animEffect transition="in" filter="blinds(horizontal)">
                                      <p:cBhvr>
                                        <p:cTn id="71" dur="500"/>
                                        <p:tgtEl>
                                          <p:spTgt spid="190491"/>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190476"/>
                                        </p:tgtEl>
                                        <p:attrNameLst>
                                          <p:attrName>style.visibility</p:attrName>
                                        </p:attrNameLst>
                                      </p:cBhvr>
                                      <p:to>
                                        <p:strVal val="visible"/>
                                      </p:to>
                                    </p:set>
                                    <p:animEffect transition="in" filter="blinds(horizontal)">
                                      <p:cBhvr>
                                        <p:cTn id="74" dur="500"/>
                                        <p:tgtEl>
                                          <p:spTgt spid="190476"/>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90492"/>
                                        </p:tgtEl>
                                        <p:attrNameLst>
                                          <p:attrName>style.visibility</p:attrName>
                                        </p:attrNameLst>
                                      </p:cBhvr>
                                      <p:to>
                                        <p:strVal val="visible"/>
                                      </p:to>
                                    </p:set>
                                    <p:animEffect transition="in" filter="blinds(horizontal)">
                                      <p:cBhvr>
                                        <p:cTn id="79" dur="500"/>
                                        <p:tgtEl>
                                          <p:spTgt spid="190492"/>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190479"/>
                                        </p:tgtEl>
                                        <p:attrNameLst>
                                          <p:attrName>style.visibility</p:attrName>
                                        </p:attrNameLst>
                                      </p:cBhvr>
                                      <p:to>
                                        <p:strVal val="visible"/>
                                      </p:to>
                                    </p:set>
                                    <p:animEffect transition="in" filter="blinds(horizontal)">
                                      <p:cBhvr>
                                        <p:cTn id="82" dur="500"/>
                                        <p:tgtEl>
                                          <p:spTgt spid="19047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90493"/>
                                        </p:tgtEl>
                                        <p:attrNameLst>
                                          <p:attrName>style.visibility</p:attrName>
                                        </p:attrNameLst>
                                      </p:cBhvr>
                                      <p:to>
                                        <p:strVal val="visible"/>
                                      </p:to>
                                    </p:set>
                                    <p:animEffect transition="in" filter="blinds(horizontal)">
                                      <p:cBhvr>
                                        <p:cTn id="87" dur="500"/>
                                        <p:tgtEl>
                                          <p:spTgt spid="190493"/>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190481"/>
                                        </p:tgtEl>
                                        <p:attrNameLst>
                                          <p:attrName>style.visibility</p:attrName>
                                        </p:attrNameLst>
                                      </p:cBhvr>
                                      <p:to>
                                        <p:strVal val="visible"/>
                                      </p:to>
                                    </p:set>
                                    <p:animEffect transition="in" filter="blinds(horizontal)">
                                      <p:cBhvr>
                                        <p:cTn id="90" dur="500"/>
                                        <p:tgtEl>
                                          <p:spTgt spid="190481"/>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190494"/>
                                        </p:tgtEl>
                                        <p:attrNameLst>
                                          <p:attrName>style.visibility</p:attrName>
                                        </p:attrNameLst>
                                      </p:cBhvr>
                                      <p:to>
                                        <p:strVal val="visible"/>
                                      </p:to>
                                    </p:set>
                                    <p:animEffect transition="in" filter="blinds(horizontal)">
                                      <p:cBhvr>
                                        <p:cTn id="95" dur="500"/>
                                        <p:tgtEl>
                                          <p:spTgt spid="190494"/>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190483"/>
                                        </p:tgtEl>
                                        <p:attrNameLst>
                                          <p:attrName>style.visibility</p:attrName>
                                        </p:attrNameLst>
                                      </p:cBhvr>
                                      <p:to>
                                        <p:strVal val="visible"/>
                                      </p:to>
                                    </p:set>
                                    <p:animEffect transition="in" filter="blinds(horizontal)">
                                      <p:cBhvr>
                                        <p:cTn id="98" dur="500"/>
                                        <p:tgtEl>
                                          <p:spTgt spid="190483"/>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190495"/>
                                        </p:tgtEl>
                                        <p:attrNameLst>
                                          <p:attrName>style.visibility</p:attrName>
                                        </p:attrNameLst>
                                      </p:cBhvr>
                                      <p:to>
                                        <p:strVal val="visible"/>
                                      </p:to>
                                    </p:set>
                                    <p:animEffect transition="in" filter="blinds(horizontal)">
                                      <p:cBhvr>
                                        <p:cTn id="103" dur="500"/>
                                        <p:tgtEl>
                                          <p:spTgt spid="190495"/>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90486"/>
                                        </p:tgtEl>
                                        <p:attrNameLst>
                                          <p:attrName>style.visibility</p:attrName>
                                        </p:attrNameLst>
                                      </p:cBhvr>
                                      <p:to>
                                        <p:strVal val="visible"/>
                                      </p:to>
                                    </p:set>
                                    <p:animEffect transition="in" filter="blinds(horizontal)">
                                      <p:cBhvr>
                                        <p:cTn id="106" dur="500"/>
                                        <p:tgtEl>
                                          <p:spTgt spid="19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p:bldP spid="190470" grpId="0"/>
      <p:bldP spid="190471" grpId="0"/>
      <p:bldP spid="190472" grpId="0"/>
      <p:bldP spid="190473" grpId="0"/>
      <p:bldP spid="190474" grpId="0"/>
      <p:bldP spid="190475" grpId="0"/>
      <p:bldP spid="190476" grpId="0"/>
      <p:bldP spid="190477" grpId="0"/>
      <p:bldP spid="190478" grpId="0"/>
      <p:bldP spid="190479" grpId="0"/>
      <p:bldP spid="190481" grpId="0"/>
      <p:bldP spid="190482" grpId="0"/>
      <p:bldP spid="190483" grpId="0"/>
      <p:bldP spid="190485" grpId="0"/>
      <p:bldP spid="190486" grpId="0"/>
      <p:bldP spid="190488" grpId="0" animBg="1"/>
      <p:bldP spid="190489" grpId="0" animBg="1"/>
      <p:bldP spid="190490" grpId="0" animBg="1"/>
      <p:bldP spid="190491" grpId="0" animBg="1"/>
      <p:bldP spid="190492" grpId="0" animBg="1"/>
      <p:bldP spid="190493" grpId="0" animBg="1"/>
      <p:bldP spid="190494" grpId="0" animBg="1"/>
      <p:bldP spid="19049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14356"/>
            <a:ext cx="12192000" cy="1900237"/>
          </a:xfrm>
        </p:spPr>
        <p:txBody>
          <a:bodyPr>
            <a:normAutofit/>
          </a:bodyPr>
          <a:lstStyle/>
          <a:p>
            <a:pPr fontAlgn="ctr"/>
            <a:r>
              <a:rPr lang="zh-CN" altLang="en-US" sz="2800" dirty="0"/>
              <a:t>塞内加尔河是一条国际性河流，巴克尔下游的河谷地带是图中人口最稠密的地区，该地区农业发展与水资源的矛盾比较突出。下图为塞内加尔河水系示意图</a:t>
            </a:r>
            <a:r>
              <a:rPr lang="zh-CN" altLang="en-US" sz="2800" dirty="0" smtClean="0"/>
              <a:t>。</a:t>
            </a:r>
            <a:r>
              <a:rPr lang="zh-CN" altLang="en-US" sz="2800" dirty="0" smtClean="0">
                <a:solidFill>
                  <a:srgbClr val="0000FF"/>
                </a:solidFill>
              </a:rPr>
              <a:t>分析塞内加尔河下游地区水资源短缺的原因？</a:t>
            </a:r>
            <a:endParaRPr lang="zh-CN" altLang="en-US" sz="2800" dirty="0">
              <a:solidFill>
                <a:srgbClr val="0000FF"/>
              </a:solidFill>
            </a:endParaRPr>
          </a:p>
          <a:p>
            <a:pPr>
              <a:buNone/>
            </a:pPr>
            <a:endParaRPr lang="zh-CN" altLang="en-US" sz="2800" dirty="0"/>
          </a:p>
        </p:txBody>
      </p:sp>
      <p:pic>
        <p:nvPicPr>
          <p:cNvPr id="4" name="图片 3"/>
          <p:cNvPicPr/>
          <p:nvPr/>
        </p:nvPicPr>
        <p:blipFill>
          <a:blip r:embed="rId2" cstate="print"/>
          <a:stretch>
            <a:fillRect/>
          </a:stretch>
        </p:blipFill>
        <p:spPr>
          <a:xfrm>
            <a:off x="5754414" y="2900855"/>
            <a:ext cx="6437586" cy="3468413"/>
          </a:xfrm>
          <a:prstGeom prst="rect">
            <a:avLst/>
          </a:prstGeom>
        </p:spPr>
      </p:pic>
      <p:sp>
        <p:nvSpPr>
          <p:cNvPr id="5" name="矩形 4"/>
          <p:cNvSpPr/>
          <p:nvPr/>
        </p:nvSpPr>
        <p:spPr>
          <a:xfrm>
            <a:off x="191774" y="2923517"/>
            <a:ext cx="5238787" cy="2677656"/>
          </a:xfrm>
          <a:prstGeom prst="rect">
            <a:avLst/>
          </a:prstGeom>
        </p:spPr>
        <p:txBody>
          <a:bodyPr wrap="square">
            <a:spAutoFit/>
          </a:bodyPr>
          <a:lstStyle/>
          <a:p>
            <a:r>
              <a:rPr lang="zh-CN" altLang="en-US" sz="2800" b="1" dirty="0">
                <a:solidFill>
                  <a:srgbClr val="FF0000"/>
                </a:solidFill>
                <a:latin typeface="+mn-ea"/>
              </a:rPr>
              <a:t>原因</a:t>
            </a:r>
            <a:r>
              <a:rPr lang="zh-CN" altLang="en-US" sz="2800" b="1" dirty="0" smtClean="0">
                <a:solidFill>
                  <a:srgbClr val="FF0000"/>
                </a:solidFill>
                <a:latin typeface="+mn-ea"/>
              </a:rPr>
              <a:t>：</a:t>
            </a:r>
            <a:endParaRPr lang="en-US" altLang="zh-CN" sz="2800" b="1" dirty="0" smtClean="0">
              <a:solidFill>
                <a:srgbClr val="FF0000"/>
              </a:solidFill>
              <a:latin typeface="+mn-ea"/>
            </a:endParaRPr>
          </a:p>
          <a:p>
            <a:r>
              <a:rPr lang="zh-CN" altLang="en-US" sz="2800" b="1" dirty="0" smtClean="0">
                <a:solidFill>
                  <a:srgbClr val="FF0000"/>
                </a:solidFill>
                <a:latin typeface="+mn-ea"/>
              </a:rPr>
              <a:t>下游</a:t>
            </a:r>
            <a:r>
              <a:rPr lang="zh-CN" altLang="en-US" sz="2800" b="1" dirty="0">
                <a:solidFill>
                  <a:srgbClr val="FF0000"/>
                </a:solidFill>
                <a:latin typeface="+mn-ea"/>
              </a:rPr>
              <a:t>汇水量小，降水少，河水补给少</a:t>
            </a:r>
            <a:r>
              <a:rPr lang="zh-CN" altLang="en-US" sz="2800" b="1" dirty="0" smtClean="0">
                <a:solidFill>
                  <a:srgbClr val="FF0000"/>
                </a:solidFill>
                <a:latin typeface="+mn-ea"/>
              </a:rPr>
              <a:t>；</a:t>
            </a:r>
            <a:endParaRPr lang="en-US" altLang="zh-CN" sz="2800" b="1" dirty="0" smtClean="0">
              <a:solidFill>
                <a:srgbClr val="FF0000"/>
              </a:solidFill>
              <a:latin typeface="+mn-ea"/>
            </a:endParaRPr>
          </a:p>
          <a:p>
            <a:r>
              <a:rPr lang="zh-CN" altLang="en-US" sz="2800" b="1" dirty="0" smtClean="0">
                <a:solidFill>
                  <a:srgbClr val="FF0000"/>
                </a:solidFill>
                <a:latin typeface="+mn-ea"/>
              </a:rPr>
              <a:t>气候</a:t>
            </a:r>
            <a:r>
              <a:rPr lang="zh-CN" altLang="en-US" sz="2800" b="1" dirty="0">
                <a:solidFill>
                  <a:srgbClr val="FF0000"/>
                </a:solidFill>
                <a:latin typeface="+mn-ea"/>
              </a:rPr>
              <a:t>炎热，河水蒸发旺盛；流经沙漠地区，河水下渗多；人口密度大，生活、生产用水量大。</a:t>
            </a:r>
          </a:p>
        </p:txBody>
      </p:sp>
      <p:sp>
        <p:nvSpPr>
          <p:cNvPr id="7" name="TextBox 6"/>
          <p:cNvSpPr txBox="1"/>
          <p:nvPr/>
        </p:nvSpPr>
        <p:spPr>
          <a:xfrm>
            <a:off x="285710" y="71414"/>
            <a:ext cx="3619525" cy="523220"/>
          </a:xfrm>
          <a:prstGeom prst="rect">
            <a:avLst/>
          </a:prstGeom>
          <a:noFill/>
        </p:spPr>
        <p:txBody>
          <a:bodyPr wrap="square" rtlCol="0">
            <a:spAutoFit/>
          </a:bodyPr>
          <a:lstStyle/>
          <a:p>
            <a:pPr>
              <a:buClr>
                <a:srgbClr val="FF0000"/>
              </a:buClr>
              <a:buFont typeface="Wingdings" pitchFamily="2" charset="2"/>
              <a:buChar char="u"/>
            </a:pPr>
            <a:r>
              <a:rPr lang="en-US" altLang="zh-CN" sz="2800" dirty="0" smtClean="0"/>
              <a:t>【</a:t>
            </a:r>
            <a:r>
              <a:rPr lang="zh-CN" altLang="en-US" sz="2800" dirty="0" smtClean="0"/>
              <a:t>典例</a:t>
            </a:r>
            <a:r>
              <a:rPr lang="en-US" altLang="zh-CN" sz="2800" dirty="0" smtClean="0"/>
              <a:t>1】</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lum bright="-12000" contrast="36000"/>
            <a:extLst>
              <a:ext uri="{28A0092B-C50C-407E-A947-70E740481C1C}">
                <a14:useLocalDpi xmlns:a14="http://schemas.microsoft.com/office/drawing/2010/main" val="0"/>
              </a:ext>
            </a:extLst>
          </a:blip>
          <a:srcRect/>
          <a:stretch>
            <a:fillRect/>
          </a:stretch>
        </p:blipFill>
        <p:spPr bwMode="auto">
          <a:xfrm>
            <a:off x="1774825" y="836613"/>
            <a:ext cx="5543550" cy="3797300"/>
          </a:xfrm>
          <a:prstGeom prst="rect">
            <a:avLst/>
          </a:prstGeom>
          <a:noFill/>
          <a:ln w="9525">
            <a:solidFill>
              <a:srgbClr val="A50021"/>
            </a:solidFill>
            <a:miter lim="800000"/>
            <a:headEnd/>
            <a:tailEnd/>
          </a:ln>
          <a:extLst>
            <a:ext uri="{909E8E84-426E-40DD-AFC4-6F175D3DCCD1}">
              <a14:hiddenFill xmlns:a14="http://schemas.microsoft.com/office/drawing/2010/main">
                <a:solidFill>
                  <a:srgbClr val="FFFFFF"/>
                </a:solidFill>
              </a14:hiddenFill>
            </a:ext>
          </a:extLst>
        </p:spPr>
      </p:pic>
      <p:pic>
        <p:nvPicPr>
          <p:cNvPr id="9220" name="Picture 4" descr="中国人均耕地面积变化"/>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a:stretch>
            <a:fillRect/>
          </a:stretch>
        </p:blipFill>
        <p:spPr bwMode="auto">
          <a:xfrm>
            <a:off x="7464425" y="908051"/>
            <a:ext cx="4038462" cy="377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1524001" y="4868864"/>
            <a:ext cx="4176713" cy="1563687"/>
            <a:chOff x="204" y="3067"/>
            <a:chExt cx="2631" cy="985"/>
          </a:xfrm>
        </p:grpSpPr>
        <p:pic>
          <p:nvPicPr>
            <p:cNvPr id="17420" name="Picture 6"/>
            <p:cNvPicPr>
              <a:picLocks noChangeAspect="1" noChangeArrowheads="1"/>
            </p:cNvPicPr>
            <p:nvPr/>
          </p:nvPicPr>
          <p:blipFill>
            <a:blip r:embed="rId4">
              <a:extLst>
                <a:ext uri="{28A0092B-C50C-407E-A947-70E740481C1C}">
                  <a14:useLocalDpi xmlns:a14="http://schemas.microsoft.com/office/drawing/2010/main" val="0"/>
                </a:ext>
              </a:extLst>
            </a:blip>
            <a:srcRect b="14337"/>
            <a:stretch>
              <a:fillRect/>
            </a:stretch>
          </p:blipFill>
          <p:spPr bwMode="auto">
            <a:xfrm>
              <a:off x="204" y="3067"/>
              <a:ext cx="2631" cy="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1" name="Line 7"/>
            <p:cNvSpPr>
              <a:spLocks noChangeShapeType="1"/>
            </p:cNvSpPr>
            <p:nvPr/>
          </p:nvSpPr>
          <p:spPr bwMode="auto">
            <a:xfrm>
              <a:off x="431" y="3612"/>
              <a:ext cx="226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224" name="Text Box 8"/>
          <p:cNvSpPr txBox="1">
            <a:spLocks noChangeArrowheads="1"/>
          </p:cNvSpPr>
          <p:nvPr/>
        </p:nvSpPr>
        <p:spPr bwMode="auto">
          <a:xfrm>
            <a:off x="5735638" y="4804569"/>
            <a:ext cx="5184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FF0000"/>
                </a:solidFill>
                <a:ea typeface="黑体" panose="02010609060101010101" pitchFamily="49" charset="-122"/>
              </a:rPr>
              <a:t>读图表归纳我国耕地资源有哪些问题？</a:t>
            </a:r>
            <a:r>
              <a:rPr lang="zh-CN" altLang="en-US" sz="1800" dirty="0">
                <a:solidFill>
                  <a:srgbClr val="FF0000"/>
                </a:solidFill>
              </a:rPr>
              <a:t> </a:t>
            </a:r>
          </a:p>
        </p:txBody>
      </p:sp>
      <p:sp>
        <p:nvSpPr>
          <p:cNvPr id="9225" name="Text Box 9"/>
          <p:cNvSpPr txBox="1">
            <a:spLocks noChangeArrowheads="1"/>
          </p:cNvSpPr>
          <p:nvPr/>
        </p:nvSpPr>
        <p:spPr bwMode="auto">
          <a:xfrm>
            <a:off x="5735638" y="5299016"/>
            <a:ext cx="5926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0066FF"/>
                </a:solidFill>
                <a:ea typeface="黑体" panose="02010609060101010101" pitchFamily="49" charset="-122"/>
              </a:rPr>
              <a:t>耕地总量和人均量减少；</a:t>
            </a:r>
            <a:r>
              <a:rPr kumimoji="1" lang="zh-CN" altLang="en-US" sz="2000" b="1" dirty="0">
                <a:solidFill>
                  <a:srgbClr val="0066FF"/>
                </a:solidFill>
                <a:ea typeface="黑体" panose="02010609060101010101" pitchFamily="49" charset="-122"/>
              </a:rPr>
              <a:t>耕地资源短缺；</a:t>
            </a:r>
            <a:r>
              <a:rPr lang="zh-CN" altLang="en-US" sz="2000" b="1" dirty="0">
                <a:solidFill>
                  <a:srgbClr val="0066FF"/>
                </a:solidFill>
                <a:ea typeface="黑体" panose="02010609060101010101" pitchFamily="49" charset="-122"/>
              </a:rPr>
              <a:t>土地退化</a:t>
            </a:r>
          </a:p>
        </p:txBody>
      </p:sp>
      <p:sp>
        <p:nvSpPr>
          <p:cNvPr id="9226" name="Text Box 10"/>
          <p:cNvSpPr txBox="1">
            <a:spLocks noChangeArrowheads="1"/>
          </p:cNvSpPr>
          <p:nvPr/>
        </p:nvSpPr>
        <p:spPr bwMode="auto">
          <a:xfrm>
            <a:off x="5735638" y="5734051"/>
            <a:ext cx="493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solidFill>
                  <a:srgbClr val="FF0000"/>
                </a:solidFill>
                <a:ea typeface="黑体" panose="02010609060101010101" pitchFamily="49" charset="-122"/>
              </a:rPr>
              <a:t>我国耕地资源总量减少的原因有哪些？</a:t>
            </a:r>
            <a:r>
              <a:rPr lang="zh-CN" altLang="en-US" sz="1800">
                <a:solidFill>
                  <a:srgbClr val="FF0000"/>
                </a:solidFill>
              </a:rPr>
              <a:t> </a:t>
            </a:r>
          </a:p>
        </p:txBody>
      </p:sp>
      <p:sp>
        <p:nvSpPr>
          <p:cNvPr id="9227" name="Text Box 11"/>
          <p:cNvSpPr txBox="1">
            <a:spLocks noChangeArrowheads="1"/>
          </p:cNvSpPr>
          <p:nvPr/>
        </p:nvSpPr>
        <p:spPr bwMode="auto">
          <a:xfrm>
            <a:off x="5904051" y="6165851"/>
            <a:ext cx="5148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solidFill>
                  <a:srgbClr val="0066FF"/>
                </a:solidFill>
                <a:ea typeface="黑体" panose="02010609060101010101" pitchFamily="49" charset="-122"/>
              </a:rPr>
              <a:t>生态退耕；建设占用；农业结构调整；灾毁</a:t>
            </a:r>
            <a:r>
              <a:rPr lang="zh-CN" altLang="en-US" sz="1800">
                <a:solidFill>
                  <a:srgbClr val="0066FF"/>
                </a:solidFill>
              </a:rPr>
              <a:t> </a:t>
            </a:r>
          </a:p>
        </p:txBody>
      </p:sp>
      <p:sp>
        <p:nvSpPr>
          <p:cNvPr id="9228" name="Freeform 12"/>
          <p:cNvSpPr>
            <a:spLocks/>
          </p:cNvSpPr>
          <p:nvPr/>
        </p:nvSpPr>
        <p:spPr bwMode="auto">
          <a:xfrm>
            <a:off x="2060575" y="2279650"/>
            <a:ext cx="2508250" cy="1714500"/>
          </a:xfrm>
          <a:custGeom>
            <a:avLst/>
            <a:gdLst>
              <a:gd name="T0" fmla="*/ 0 w 1580"/>
              <a:gd name="T1" fmla="*/ 0 h 1080"/>
              <a:gd name="T2" fmla="*/ 2147483646 w 1580"/>
              <a:gd name="T3" fmla="*/ 2147483646 h 1080"/>
              <a:gd name="T4" fmla="*/ 2147483646 w 1580"/>
              <a:gd name="T5" fmla="*/ 2147483646 h 1080"/>
              <a:gd name="T6" fmla="*/ 2147483646 w 1580"/>
              <a:gd name="T7" fmla="*/ 2147483646 h 1080"/>
              <a:gd name="T8" fmla="*/ 2147483646 w 1580"/>
              <a:gd name="T9" fmla="*/ 2147483646 h 1080"/>
              <a:gd name="T10" fmla="*/ 2147483646 w 1580"/>
              <a:gd name="T11" fmla="*/ 2147483646 h 1080"/>
              <a:gd name="T12" fmla="*/ 2147483646 w 1580"/>
              <a:gd name="T13" fmla="*/ 2147483646 h 1080"/>
              <a:gd name="T14" fmla="*/ 2147483646 w 1580"/>
              <a:gd name="T15" fmla="*/ 2147483646 h 1080"/>
              <a:gd name="T16" fmla="*/ 2147483646 w 1580"/>
              <a:gd name="T17" fmla="*/ 2147483646 h 1080"/>
              <a:gd name="T18" fmla="*/ 2147483646 w 1580"/>
              <a:gd name="T19" fmla="*/ 2147483646 h 1080"/>
              <a:gd name="T20" fmla="*/ 2147483646 w 1580"/>
              <a:gd name="T21" fmla="*/ 2147483646 h 1080"/>
              <a:gd name="T22" fmla="*/ 2147483646 w 1580"/>
              <a:gd name="T23" fmla="*/ 2147483646 h 1080"/>
              <a:gd name="T24" fmla="*/ 2147483646 w 1580"/>
              <a:gd name="T25" fmla="*/ 2147483646 h 1080"/>
              <a:gd name="T26" fmla="*/ 2147483646 w 1580"/>
              <a:gd name="T27" fmla="*/ 2147483646 h 1080"/>
              <a:gd name="T28" fmla="*/ 2147483646 w 1580"/>
              <a:gd name="T29" fmla="*/ 2147483646 h 1080"/>
              <a:gd name="T30" fmla="*/ 2147483646 w 1580"/>
              <a:gd name="T31" fmla="*/ 2147483646 h 1080"/>
              <a:gd name="T32" fmla="*/ 2147483646 w 1580"/>
              <a:gd name="T33" fmla="*/ 2147483646 h 1080"/>
              <a:gd name="T34" fmla="*/ 2147483646 w 1580"/>
              <a:gd name="T35" fmla="*/ 2147483646 h 1080"/>
              <a:gd name="T36" fmla="*/ 2147483646 w 1580"/>
              <a:gd name="T37" fmla="*/ 2147483646 h 1080"/>
              <a:gd name="T38" fmla="*/ 2147483646 w 1580"/>
              <a:gd name="T39" fmla="*/ 2147483646 h 1080"/>
              <a:gd name="T40" fmla="*/ 2147483646 w 1580"/>
              <a:gd name="T41" fmla="*/ 2147483646 h 1080"/>
              <a:gd name="T42" fmla="*/ 2147483646 w 1580"/>
              <a:gd name="T43" fmla="*/ 2147483646 h 1080"/>
              <a:gd name="T44" fmla="*/ 2147483646 w 1580"/>
              <a:gd name="T45" fmla="*/ 2147483646 h 1080"/>
              <a:gd name="T46" fmla="*/ 2147483646 w 1580"/>
              <a:gd name="T47" fmla="*/ 2147483646 h 1080"/>
              <a:gd name="T48" fmla="*/ 2147483646 w 1580"/>
              <a:gd name="T49" fmla="*/ 2147483646 h 1080"/>
              <a:gd name="T50" fmla="*/ 2147483646 w 1580"/>
              <a:gd name="T51" fmla="*/ 2147483646 h 1080"/>
              <a:gd name="T52" fmla="*/ 2147483646 w 1580"/>
              <a:gd name="T53" fmla="*/ 2147483646 h 1080"/>
              <a:gd name="T54" fmla="*/ 2147483646 w 1580"/>
              <a:gd name="T55" fmla="*/ 2147483646 h 1080"/>
              <a:gd name="T56" fmla="*/ 2147483646 w 1580"/>
              <a:gd name="T57" fmla="*/ 2147483646 h 1080"/>
              <a:gd name="T58" fmla="*/ 2147483646 w 1580"/>
              <a:gd name="T59" fmla="*/ 2147483646 h 1080"/>
              <a:gd name="T60" fmla="*/ 2147483646 w 1580"/>
              <a:gd name="T61" fmla="*/ 2147483646 h 1080"/>
              <a:gd name="T62" fmla="*/ 2147483646 w 1580"/>
              <a:gd name="T63" fmla="*/ 2147483646 h 1080"/>
              <a:gd name="T64" fmla="*/ 2147483646 w 1580"/>
              <a:gd name="T65" fmla="*/ 2147483646 h 1080"/>
              <a:gd name="T66" fmla="*/ 2147483646 w 1580"/>
              <a:gd name="T67" fmla="*/ 2147483646 h 1080"/>
              <a:gd name="T68" fmla="*/ 2147483646 w 1580"/>
              <a:gd name="T69" fmla="*/ 2147483646 h 10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80"/>
              <a:gd name="T106" fmla="*/ 0 h 1080"/>
              <a:gd name="T107" fmla="*/ 1580 w 1580"/>
              <a:gd name="T108" fmla="*/ 1080 h 10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80" h="1080">
                <a:moveTo>
                  <a:pt x="0" y="0"/>
                </a:moveTo>
                <a:cubicBezTo>
                  <a:pt x="21" y="32"/>
                  <a:pt x="40" y="49"/>
                  <a:pt x="77" y="62"/>
                </a:cubicBezTo>
                <a:cubicBezTo>
                  <a:pt x="85" y="87"/>
                  <a:pt x="119" y="105"/>
                  <a:pt x="146" y="115"/>
                </a:cubicBezTo>
                <a:cubicBezTo>
                  <a:pt x="176" y="133"/>
                  <a:pt x="237" y="180"/>
                  <a:pt x="261" y="192"/>
                </a:cubicBezTo>
                <a:cubicBezTo>
                  <a:pt x="284" y="210"/>
                  <a:pt x="266" y="213"/>
                  <a:pt x="284" y="223"/>
                </a:cubicBezTo>
                <a:cubicBezTo>
                  <a:pt x="318" y="239"/>
                  <a:pt x="352" y="255"/>
                  <a:pt x="369" y="254"/>
                </a:cubicBezTo>
                <a:cubicBezTo>
                  <a:pt x="383" y="260"/>
                  <a:pt x="359" y="257"/>
                  <a:pt x="369" y="261"/>
                </a:cubicBezTo>
                <a:cubicBezTo>
                  <a:pt x="382" y="261"/>
                  <a:pt x="418" y="273"/>
                  <a:pt x="430" y="277"/>
                </a:cubicBezTo>
                <a:cubicBezTo>
                  <a:pt x="446" y="281"/>
                  <a:pt x="561" y="284"/>
                  <a:pt x="561" y="284"/>
                </a:cubicBezTo>
                <a:cubicBezTo>
                  <a:pt x="611" y="286"/>
                  <a:pt x="702" y="274"/>
                  <a:pt x="745" y="261"/>
                </a:cubicBezTo>
                <a:cubicBezTo>
                  <a:pt x="788" y="248"/>
                  <a:pt x="786" y="231"/>
                  <a:pt x="822" y="208"/>
                </a:cubicBezTo>
                <a:cubicBezTo>
                  <a:pt x="858" y="185"/>
                  <a:pt x="924" y="141"/>
                  <a:pt x="960" y="123"/>
                </a:cubicBezTo>
                <a:cubicBezTo>
                  <a:pt x="996" y="105"/>
                  <a:pt x="997" y="106"/>
                  <a:pt x="1037" y="100"/>
                </a:cubicBezTo>
                <a:cubicBezTo>
                  <a:pt x="1070" y="101"/>
                  <a:pt x="1155" y="75"/>
                  <a:pt x="1198" y="85"/>
                </a:cubicBezTo>
                <a:cubicBezTo>
                  <a:pt x="1240" y="87"/>
                  <a:pt x="1264" y="109"/>
                  <a:pt x="1290" y="115"/>
                </a:cubicBezTo>
                <a:cubicBezTo>
                  <a:pt x="1316" y="121"/>
                  <a:pt x="1338" y="117"/>
                  <a:pt x="1352" y="123"/>
                </a:cubicBezTo>
                <a:cubicBezTo>
                  <a:pt x="1358" y="131"/>
                  <a:pt x="1357" y="143"/>
                  <a:pt x="1375" y="154"/>
                </a:cubicBezTo>
                <a:cubicBezTo>
                  <a:pt x="1383" y="159"/>
                  <a:pt x="1384" y="148"/>
                  <a:pt x="1398" y="154"/>
                </a:cubicBezTo>
                <a:cubicBezTo>
                  <a:pt x="1412" y="160"/>
                  <a:pt x="1441" y="183"/>
                  <a:pt x="1459" y="192"/>
                </a:cubicBezTo>
                <a:cubicBezTo>
                  <a:pt x="1474" y="197"/>
                  <a:pt x="1500" y="193"/>
                  <a:pt x="1505" y="208"/>
                </a:cubicBezTo>
                <a:cubicBezTo>
                  <a:pt x="1522" y="232"/>
                  <a:pt x="1525" y="310"/>
                  <a:pt x="1536" y="338"/>
                </a:cubicBezTo>
                <a:cubicBezTo>
                  <a:pt x="1547" y="366"/>
                  <a:pt x="1575" y="362"/>
                  <a:pt x="1574" y="376"/>
                </a:cubicBezTo>
                <a:cubicBezTo>
                  <a:pt x="1580" y="387"/>
                  <a:pt x="1537" y="405"/>
                  <a:pt x="1528" y="423"/>
                </a:cubicBezTo>
                <a:cubicBezTo>
                  <a:pt x="1519" y="441"/>
                  <a:pt x="1520" y="473"/>
                  <a:pt x="1521" y="484"/>
                </a:cubicBezTo>
                <a:cubicBezTo>
                  <a:pt x="1518" y="498"/>
                  <a:pt x="1545" y="480"/>
                  <a:pt x="1536" y="492"/>
                </a:cubicBezTo>
                <a:cubicBezTo>
                  <a:pt x="1517" y="516"/>
                  <a:pt x="1508" y="528"/>
                  <a:pt x="1482" y="545"/>
                </a:cubicBezTo>
                <a:cubicBezTo>
                  <a:pt x="1479" y="553"/>
                  <a:pt x="1476" y="560"/>
                  <a:pt x="1474" y="568"/>
                </a:cubicBezTo>
                <a:cubicBezTo>
                  <a:pt x="1471" y="576"/>
                  <a:pt x="1470" y="584"/>
                  <a:pt x="1467" y="592"/>
                </a:cubicBezTo>
                <a:cubicBezTo>
                  <a:pt x="1462" y="607"/>
                  <a:pt x="1451" y="638"/>
                  <a:pt x="1451" y="638"/>
                </a:cubicBezTo>
                <a:cubicBezTo>
                  <a:pt x="1445" y="723"/>
                  <a:pt x="1447" y="747"/>
                  <a:pt x="1405" y="807"/>
                </a:cubicBezTo>
                <a:cubicBezTo>
                  <a:pt x="1394" y="842"/>
                  <a:pt x="1368" y="918"/>
                  <a:pt x="1336" y="937"/>
                </a:cubicBezTo>
                <a:cubicBezTo>
                  <a:pt x="1317" y="948"/>
                  <a:pt x="1288" y="953"/>
                  <a:pt x="1267" y="960"/>
                </a:cubicBezTo>
                <a:cubicBezTo>
                  <a:pt x="1236" y="973"/>
                  <a:pt x="1207" y="1056"/>
                  <a:pt x="1183" y="1068"/>
                </a:cubicBezTo>
                <a:cubicBezTo>
                  <a:pt x="1159" y="1080"/>
                  <a:pt x="1140" y="1040"/>
                  <a:pt x="1121" y="1029"/>
                </a:cubicBezTo>
                <a:cubicBezTo>
                  <a:pt x="1102" y="1018"/>
                  <a:pt x="1078" y="1005"/>
                  <a:pt x="1067" y="99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9" name="Freeform 13"/>
          <p:cNvSpPr>
            <a:spLocks/>
          </p:cNvSpPr>
          <p:nvPr/>
        </p:nvSpPr>
        <p:spPr bwMode="auto">
          <a:xfrm>
            <a:off x="4206875" y="1023939"/>
            <a:ext cx="1455738" cy="1487487"/>
          </a:xfrm>
          <a:custGeom>
            <a:avLst/>
            <a:gdLst>
              <a:gd name="T0" fmla="*/ 2147483646 w 917"/>
              <a:gd name="T1" fmla="*/ 0 h 937"/>
              <a:gd name="T2" fmla="*/ 2147483646 w 917"/>
              <a:gd name="T3" fmla="*/ 2147483646 h 937"/>
              <a:gd name="T4" fmla="*/ 2147483646 w 917"/>
              <a:gd name="T5" fmla="*/ 2147483646 h 937"/>
              <a:gd name="T6" fmla="*/ 2147483646 w 917"/>
              <a:gd name="T7" fmla="*/ 2147483646 h 937"/>
              <a:gd name="T8" fmla="*/ 2147483646 w 917"/>
              <a:gd name="T9" fmla="*/ 2147483646 h 937"/>
              <a:gd name="T10" fmla="*/ 2147483646 w 917"/>
              <a:gd name="T11" fmla="*/ 2147483646 h 937"/>
              <a:gd name="T12" fmla="*/ 2147483646 w 917"/>
              <a:gd name="T13" fmla="*/ 2147483646 h 937"/>
              <a:gd name="T14" fmla="*/ 2147483646 w 917"/>
              <a:gd name="T15" fmla="*/ 2147483646 h 937"/>
              <a:gd name="T16" fmla="*/ 2147483646 w 917"/>
              <a:gd name="T17" fmla="*/ 2147483646 h 937"/>
              <a:gd name="T18" fmla="*/ 2147483646 w 917"/>
              <a:gd name="T19" fmla="*/ 2147483646 h 937"/>
              <a:gd name="T20" fmla="*/ 2147483646 w 917"/>
              <a:gd name="T21" fmla="*/ 2147483646 h 937"/>
              <a:gd name="T22" fmla="*/ 2147483646 w 917"/>
              <a:gd name="T23" fmla="*/ 2147483646 h 937"/>
              <a:gd name="T24" fmla="*/ 2147483646 w 917"/>
              <a:gd name="T25" fmla="*/ 2147483646 h 937"/>
              <a:gd name="T26" fmla="*/ 2147483646 w 917"/>
              <a:gd name="T27" fmla="*/ 2147483646 h 937"/>
              <a:gd name="T28" fmla="*/ 2147483646 w 917"/>
              <a:gd name="T29" fmla="*/ 2147483646 h 937"/>
              <a:gd name="T30" fmla="*/ 2147483646 w 917"/>
              <a:gd name="T31" fmla="*/ 2147483646 h 937"/>
              <a:gd name="T32" fmla="*/ 2147483646 w 917"/>
              <a:gd name="T33" fmla="*/ 2147483646 h 937"/>
              <a:gd name="T34" fmla="*/ 0 w 917"/>
              <a:gd name="T35" fmla="*/ 2147483646 h 9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17"/>
              <a:gd name="T55" fmla="*/ 0 h 937"/>
              <a:gd name="T56" fmla="*/ 917 w 917"/>
              <a:gd name="T57" fmla="*/ 937 h 9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17" h="937">
                <a:moveTo>
                  <a:pt x="798" y="0"/>
                </a:moveTo>
                <a:cubicBezTo>
                  <a:pt x="886" y="31"/>
                  <a:pt x="837" y="90"/>
                  <a:pt x="844" y="207"/>
                </a:cubicBezTo>
                <a:cubicBezTo>
                  <a:pt x="850" y="310"/>
                  <a:pt x="855" y="273"/>
                  <a:pt x="898" y="338"/>
                </a:cubicBezTo>
                <a:cubicBezTo>
                  <a:pt x="896" y="366"/>
                  <a:pt x="917" y="510"/>
                  <a:pt x="860" y="530"/>
                </a:cubicBezTo>
                <a:cubicBezTo>
                  <a:pt x="842" y="547"/>
                  <a:pt x="827" y="562"/>
                  <a:pt x="806" y="576"/>
                </a:cubicBezTo>
                <a:cubicBezTo>
                  <a:pt x="796" y="606"/>
                  <a:pt x="786" y="613"/>
                  <a:pt x="760" y="630"/>
                </a:cubicBezTo>
                <a:cubicBezTo>
                  <a:pt x="741" y="658"/>
                  <a:pt x="693" y="687"/>
                  <a:pt x="660" y="699"/>
                </a:cubicBezTo>
                <a:cubicBezTo>
                  <a:pt x="601" y="684"/>
                  <a:pt x="568" y="717"/>
                  <a:pt x="514" y="722"/>
                </a:cubicBezTo>
                <a:cubicBezTo>
                  <a:pt x="468" y="727"/>
                  <a:pt x="422" y="727"/>
                  <a:pt x="376" y="730"/>
                </a:cubicBezTo>
                <a:cubicBezTo>
                  <a:pt x="337" y="739"/>
                  <a:pt x="301" y="747"/>
                  <a:pt x="261" y="753"/>
                </a:cubicBezTo>
                <a:cubicBezTo>
                  <a:pt x="256" y="758"/>
                  <a:pt x="251" y="764"/>
                  <a:pt x="245" y="768"/>
                </a:cubicBezTo>
                <a:cubicBezTo>
                  <a:pt x="238" y="772"/>
                  <a:pt x="227" y="770"/>
                  <a:pt x="222" y="776"/>
                </a:cubicBezTo>
                <a:cubicBezTo>
                  <a:pt x="216" y="784"/>
                  <a:pt x="218" y="797"/>
                  <a:pt x="215" y="807"/>
                </a:cubicBezTo>
                <a:cubicBezTo>
                  <a:pt x="208" y="830"/>
                  <a:pt x="200" y="853"/>
                  <a:pt x="192" y="876"/>
                </a:cubicBezTo>
                <a:cubicBezTo>
                  <a:pt x="189" y="884"/>
                  <a:pt x="190" y="893"/>
                  <a:pt x="184" y="899"/>
                </a:cubicBezTo>
                <a:cubicBezTo>
                  <a:pt x="178" y="905"/>
                  <a:pt x="169" y="904"/>
                  <a:pt x="161" y="906"/>
                </a:cubicBezTo>
                <a:cubicBezTo>
                  <a:pt x="142" y="926"/>
                  <a:pt x="125" y="928"/>
                  <a:pt x="99" y="937"/>
                </a:cubicBezTo>
                <a:cubicBezTo>
                  <a:pt x="10" y="929"/>
                  <a:pt x="43" y="929"/>
                  <a:pt x="0" y="9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19" name="Text Box 2"/>
          <p:cNvSpPr txBox="1">
            <a:spLocks noChangeArrowheads="1"/>
          </p:cNvSpPr>
          <p:nvPr/>
        </p:nvSpPr>
        <p:spPr bwMode="auto">
          <a:xfrm>
            <a:off x="2133600" y="228600"/>
            <a:ext cx="457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b="1" dirty="0" smtClean="0">
                <a:solidFill>
                  <a:srgbClr val="FF3300"/>
                </a:solidFill>
                <a:latin typeface="黑体" panose="02010609060101010101" pitchFamily="49" charset="-122"/>
                <a:ea typeface="黑体" panose="02010609060101010101" pitchFamily="49" charset="-122"/>
              </a:rPr>
              <a:t>4</a:t>
            </a:r>
            <a:r>
              <a:rPr lang="zh-CN" altLang="en-US" b="1" dirty="0" smtClean="0">
                <a:solidFill>
                  <a:srgbClr val="FF3300"/>
                </a:solidFill>
                <a:latin typeface="黑体" panose="02010609060101010101" pitchFamily="49" charset="-122"/>
                <a:ea typeface="黑体" panose="02010609060101010101" pitchFamily="49" charset="-122"/>
              </a:rPr>
              <a:t>、</a:t>
            </a:r>
            <a:r>
              <a:rPr lang="zh-CN" altLang="en-US" b="1" dirty="0">
                <a:solidFill>
                  <a:srgbClr val="FF3300"/>
                </a:solidFill>
                <a:latin typeface="黑体" panose="02010609060101010101" pitchFamily="49" charset="-122"/>
                <a:ea typeface="黑体" panose="02010609060101010101" pitchFamily="49" charset="-122"/>
              </a:rPr>
              <a:t>土地资源</a:t>
            </a:r>
          </a:p>
        </p:txBody>
      </p:sp>
    </p:spTree>
    <p:extLst>
      <p:ext uri="{BB962C8B-B14F-4D97-AF65-F5344CB8AC3E}">
        <p14:creationId xmlns:p14="http://schemas.microsoft.com/office/powerpoint/2010/main" val="2387997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wipe(left)">
                                      <p:cBhvr>
                                        <p:cTn id="7" dur="500"/>
                                        <p:tgtEl>
                                          <p:spTgt spid="9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wipe(left)">
                                      <p:cBhvr>
                                        <p:cTn id="12" dur="500"/>
                                        <p:tgtEl>
                                          <p:spTgt spid="92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24"/>
                                        </p:tgtEl>
                                        <p:attrNameLst>
                                          <p:attrName>style.visibility</p:attrName>
                                        </p:attrNameLst>
                                      </p:cBhvr>
                                      <p:to>
                                        <p:strVal val="visible"/>
                                      </p:to>
                                    </p:set>
                                    <p:animEffect transition="in" filter="wipe(left)">
                                      <p:cBhvr>
                                        <p:cTn id="22" dur="500"/>
                                        <p:tgtEl>
                                          <p:spTgt spid="92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9228"/>
                                        </p:tgtEl>
                                        <p:attrNameLst>
                                          <p:attrName>style.visibility</p:attrName>
                                        </p:attrNameLst>
                                      </p:cBhvr>
                                      <p:to>
                                        <p:strVal val="visible"/>
                                      </p:to>
                                    </p:set>
                                    <p:animEffect transition="in" filter="wipe(right)">
                                      <p:cBhvr>
                                        <p:cTn id="27" dur="500"/>
                                        <p:tgtEl>
                                          <p:spTgt spid="9228"/>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9229"/>
                                        </p:tgtEl>
                                        <p:attrNameLst>
                                          <p:attrName>style.visibility</p:attrName>
                                        </p:attrNameLst>
                                      </p:cBhvr>
                                      <p:to>
                                        <p:strVal val="visible"/>
                                      </p:to>
                                    </p:set>
                                    <p:animEffect transition="in" filter="wipe(right)">
                                      <p:cBhvr>
                                        <p:cTn id="30" dur="500"/>
                                        <p:tgtEl>
                                          <p:spTgt spid="922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225"/>
                                        </p:tgtEl>
                                        <p:attrNameLst>
                                          <p:attrName>style.visibility</p:attrName>
                                        </p:attrNameLst>
                                      </p:cBhvr>
                                      <p:to>
                                        <p:strVal val="visible"/>
                                      </p:to>
                                    </p:set>
                                    <p:animEffect transition="in" filter="wipe(left)">
                                      <p:cBhvr>
                                        <p:cTn id="35" dur="500"/>
                                        <p:tgtEl>
                                          <p:spTgt spid="922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226"/>
                                        </p:tgtEl>
                                        <p:attrNameLst>
                                          <p:attrName>style.visibility</p:attrName>
                                        </p:attrNameLst>
                                      </p:cBhvr>
                                      <p:to>
                                        <p:strVal val="visible"/>
                                      </p:to>
                                    </p:set>
                                    <p:animEffect transition="in" filter="wipe(left)">
                                      <p:cBhvr>
                                        <p:cTn id="40" dur="500"/>
                                        <p:tgtEl>
                                          <p:spTgt spid="922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227"/>
                                        </p:tgtEl>
                                        <p:attrNameLst>
                                          <p:attrName>style.visibility</p:attrName>
                                        </p:attrNameLst>
                                      </p:cBhvr>
                                      <p:to>
                                        <p:strVal val="visible"/>
                                      </p:to>
                                    </p:set>
                                    <p:animEffect transition="in" filter="wipe(left)">
                                      <p:cBhvr>
                                        <p:cTn id="45" dur="500"/>
                                        <p:tgtEl>
                                          <p:spTgt spid="9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p:bldP spid="9225" grpId="0"/>
      <p:bldP spid="9226" grpId="0"/>
      <p:bldP spid="9227" grpId="0"/>
      <p:bldP spid="9228" grpId="0" animBg="1"/>
      <p:bldP spid="92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p:cNvSpPr txBox="1">
            <a:spLocks noChangeArrowheads="1"/>
          </p:cNvSpPr>
          <p:nvPr/>
        </p:nvSpPr>
        <p:spPr bwMode="auto">
          <a:xfrm>
            <a:off x="4191001" y="760414"/>
            <a:ext cx="4693919" cy="523220"/>
          </a:xfrm>
          <a:prstGeom prst="rect">
            <a:avLst/>
          </a:prstGeom>
          <a:solidFill>
            <a:srgbClr val="CCFFFF"/>
          </a:solidFill>
          <a:ln w="9525">
            <a:noFill/>
            <a:miter lim="800000"/>
            <a:headEnd/>
            <a:tailEnd/>
          </a:ln>
          <a:effectLst>
            <a:outerShdw dist="45791" dir="3378596" algn="ctr" rotWithShape="0">
              <a:schemeClr val="tx1">
                <a:alpha val="50000"/>
              </a:schemeClr>
            </a:outerShdw>
          </a:effectLst>
        </p:spPr>
        <p:txBody>
          <a:bodyPr wrap="square">
            <a:spAutoFit/>
          </a:bodyPr>
          <a:lstStyle/>
          <a:p>
            <a:pPr>
              <a:defRPr/>
            </a:pPr>
            <a:r>
              <a:rPr kumimoji="1" lang="zh-CN" altLang="en-US" sz="2800">
                <a:latin typeface="Times New Roman" pitchFamily="18" charset="0"/>
                <a:ea typeface="楷体_GB2312" pitchFamily="49" charset="-122"/>
              </a:rPr>
              <a:t>人均各种用地类型日益减少</a:t>
            </a:r>
          </a:p>
        </p:txBody>
      </p:sp>
      <p:sp>
        <p:nvSpPr>
          <p:cNvPr id="204805" name="Text Box 5"/>
          <p:cNvSpPr txBox="1">
            <a:spLocks noChangeArrowheads="1"/>
          </p:cNvSpPr>
          <p:nvPr/>
        </p:nvSpPr>
        <p:spPr bwMode="auto">
          <a:xfrm>
            <a:off x="876301" y="1067754"/>
            <a:ext cx="817033" cy="4524315"/>
          </a:xfrm>
          <a:prstGeom prst="rect">
            <a:avLst/>
          </a:prstGeom>
          <a:solidFill>
            <a:srgbClr val="008000"/>
          </a:solidFill>
          <a:ln w="9525">
            <a:noFill/>
            <a:miter lim="800000"/>
            <a:headEnd/>
            <a:tailEnd/>
          </a:ln>
          <a:effectLst>
            <a:outerShdw dist="107763" dir="2700000" algn="ctr" rotWithShape="0">
              <a:schemeClr val="tx1"/>
            </a:outerShdw>
          </a:effectLst>
        </p:spPr>
        <p:txBody>
          <a:bodyPr>
            <a:spAutoFit/>
          </a:bodyPr>
          <a:lstStyle/>
          <a:p>
            <a:pPr algn="ctr">
              <a:defRPr/>
            </a:pPr>
            <a:r>
              <a:rPr kumimoji="1" lang="zh-CN" altLang="en-US" sz="3600" dirty="0" smtClean="0">
                <a:solidFill>
                  <a:schemeClr val="bg1"/>
                </a:solidFill>
                <a:latin typeface="Times New Roman" pitchFamily="18" charset="0"/>
                <a:ea typeface="黑体" pitchFamily="49" charset="-122"/>
              </a:rPr>
              <a:t>我国土</a:t>
            </a:r>
            <a:r>
              <a:rPr kumimoji="1" lang="zh-CN" altLang="en-US" sz="3600" dirty="0">
                <a:solidFill>
                  <a:schemeClr val="bg1"/>
                </a:solidFill>
                <a:latin typeface="Times New Roman" pitchFamily="18" charset="0"/>
                <a:ea typeface="黑体" pitchFamily="49" charset="-122"/>
              </a:rPr>
              <a:t>地资源问题</a:t>
            </a:r>
          </a:p>
        </p:txBody>
      </p:sp>
      <p:sp>
        <p:nvSpPr>
          <p:cNvPr id="59396" name="AutoShape 8"/>
          <p:cNvSpPr>
            <a:spLocks noChangeArrowheads="1"/>
          </p:cNvSpPr>
          <p:nvPr/>
        </p:nvSpPr>
        <p:spPr bwMode="auto">
          <a:xfrm>
            <a:off x="2182285" y="3165476"/>
            <a:ext cx="1178983" cy="284163"/>
          </a:xfrm>
          <a:prstGeom prst="rightArrow">
            <a:avLst>
              <a:gd name="adj1" fmla="val 50000"/>
              <a:gd name="adj2" fmla="val 77793"/>
            </a:avLst>
          </a:prstGeom>
          <a:solidFill>
            <a:srgbClr val="008000"/>
          </a:solidFill>
          <a:ln w="9525">
            <a:solidFill>
              <a:schemeClr val="bg2"/>
            </a:solidFill>
            <a:miter lim="800000"/>
            <a:headEnd/>
            <a:tailEnd/>
          </a:ln>
        </p:spPr>
        <p:txBody>
          <a:bodyPr wrap="none" anchor="ctr"/>
          <a:lstStyle/>
          <a:p>
            <a:endParaRPr lang="zh-CN" altLang="en-US"/>
          </a:p>
        </p:txBody>
      </p:sp>
      <p:sp>
        <p:nvSpPr>
          <p:cNvPr id="204813" name="Text Box 13"/>
          <p:cNvSpPr txBox="1">
            <a:spLocks noChangeArrowheads="1"/>
          </p:cNvSpPr>
          <p:nvPr/>
        </p:nvSpPr>
        <p:spPr bwMode="auto">
          <a:xfrm>
            <a:off x="4231218" y="3090864"/>
            <a:ext cx="2366433" cy="523220"/>
          </a:xfrm>
          <a:prstGeom prst="rect">
            <a:avLst/>
          </a:prstGeom>
          <a:solidFill>
            <a:srgbClr val="CCFFFF"/>
          </a:solidFill>
          <a:ln w="9525">
            <a:noFill/>
            <a:miter lim="800000"/>
            <a:headEnd/>
            <a:tailEnd/>
          </a:ln>
          <a:effectLst>
            <a:outerShdw dist="45791" dir="3378596" algn="ctr" rotWithShape="0">
              <a:schemeClr val="tx1">
                <a:alpha val="50000"/>
              </a:schemeClr>
            </a:outerShdw>
          </a:effectLst>
        </p:spPr>
        <p:txBody>
          <a:bodyPr>
            <a:spAutoFit/>
          </a:bodyPr>
          <a:lstStyle/>
          <a:p>
            <a:pPr>
              <a:defRPr/>
            </a:pPr>
            <a:r>
              <a:rPr kumimoji="1" lang="zh-CN" altLang="en-US" sz="2800">
                <a:latin typeface="Times New Roman" pitchFamily="18" charset="0"/>
                <a:ea typeface="楷体_GB2312" pitchFamily="49" charset="-122"/>
              </a:rPr>
              <a:t>耕地资源短缺</a:t>
            </a:r>
          </a:p>
        </p:txBody>
      </p:sp>
      <p:sp>
        <p:nvSpPr>
          <p:cNvPr id="204814" name="Text Box 14"/>
          <p:cNvSpPr txBox="1">
            <a:spLocks noChangeArrowheads="1"/>
          </p:cNvSpPr>
          <p:nvPr/>
        </p:nvSpPr>
        <p:spPr bwMode="auto">
          <a:xfrm>
            <a:off x="4235451" y="5497514"/>
            <a:ext cx="6584949" cy="954107"/>
          </a:xfrm>
          <a:prstGeom prst="rect">
            <a:avLst/>
          </a:prstGeom>
          <a:solidFill>
            <a:srgbClr val="CCFFFF"/>
          </a:solidFill>
          <a:ln w="9525">
            <a:noFill/>
            <a:miter lim="800000"/>
            <a:headEnd/>
            <a:tailEnd/>
          </a:ln>
          <a:effectLst>
            <a:outerShdw dist="45791" dir="3378596" algn="ctr" rotWithShape="0">
              <a:schemeClr val="tx1">
                <a:alpha val="50000"/>
              </a:schemeClr>
            </a:outerShdw>
          </a:effectLst>
        </p:spPr>
        <p:txBody>
          <a:bodyPr wrap="square">
            <a:spAutoFit/>
          </a:bodyPr>
          <a:lstStyle/>
          <a:p>
            <a:pPr>
              <a:defRPr/>
            </a:pPr>
            <a:r>
              <a:rPr kumimoji="1" lang="zh-CN" altLang="en-US" sz="2800">
                <a:latin typeface="Times New Roman" pitchFamily="18" charset="0"/>
                <a:ea typeface="楷体_GB2312" pitchFamily="49" charset="-122"/>
              </a:rPr>
              <a:t>退化严重：水土流失和土地荒漠化、土壤次生盐渍化、潜育化以及环境污染等</a:t>
            </a:r>
          </a:p>
        </p:txBody>
      </p:sp>
      <p:sp>
        <p:nvSpPr>
          <p:cNvPr id="204818" name="Text Box 18"/>
          <p:cNvSpPr txBox="1">
            <a:spLocks noChangeArrowheads="1"/>
          </p:cNvSpPr>
          <p:nvPr/>
        </p:nvSpPr>
        <p:spPr bwMode="auto">
          <a:xfrm>
            <a:off x="7773669" y="1449587"/>
            <a:ext cx="3816349" cy="830997"/>
          </a:xfrm>
          <a:prstGeom prst="rect">
            <a:avLst/>
          </a:prstGeom>
          <a:solidFill>
            <a:srgbClr val="CCFFFF"/>
          </a:solidFill>
          <a:ln w="9525">
            <a:noFill/>
            <a:miter lim="800000"/>
            <a:headEnd/>
            <a:tailEnd/>
          </a:ln>
          <a:effectLst>
            <a:outerShdw dist="45791" dir="3378596" algn="ctr" rotWithShape="0">
              <a:schemeClr val="tx1">
                <a:alpha val="50000"/>
              </a:schemeClr>
            </a:outerShdw>
          </a:effectLst>
        </p:spPr>
        <p:txBody>
          <a:bodyPr>
            <a:spAutoFit/>
          </a:bodyPr>
          <a:lstStyle/>
          <a:p>
            <a:pPr>
              <a:defRPr/>
            </a:pPr>
            <a:r>
              <a:rPr kumimoji="1" lang="zh-CN" altLang="en-US" sz="2400" dirty="0">
                <a:latin typeface="Times New Roman" pitchFamily="18" charset="0"/>
                <a:ea typeface="楷体_GB2312" pitchFamily="49" charset="-122"/>
              </a:rPr>
              <a:t>人均少</a:t>
            </a:r>
            <a:r>
              <a:rPr kumimoji="1" lang="en-US" altLang="zh-CN" sz="2400" dirty="0">
                <a:latin typeface="Times New Roman" pitchFamily="18" charset="0"/>
                <a:ea typeface="楷体_GB2312" pitchFamily="49" charset="-122"/>
              </a:rPr>
              <a:t>——</a:t>
            </a:r>
            <a:r>
              <a:rPr kumimoji="1" lang="zh-CN" altLang="en-US" sz="2400" dirty="0">
                <a:latin typeface="Times New Roman" pitchFamily="18" charset="0"/>
                <a:ea typeface="楷体_GB2312" pitchFamily="49" charset="-122"/>
              </a:rPr>
              <a:t>占世界人均数</a:t>
            </a:r>
            <a:r>
              <a:rPr kumimoji="1" lang="en-US" altLang="zh-CN" sz="2400" dirty="0">
                <a:latin typeface="Times New Roman" pitchFamily="18" charset="0"/>
                <a:ea typeface="楷体_GB2312" pitchFamily="49" charset="-122"/>
              </a:rPr>
              <a:t>27%</a:t>
            </a:r>
          </a:p>
        </p:txBody>
      </p:sp>
      <p:sp>
        <p:nvSpPr>
          <p:cNvPr id="204819" name="Text Box 19"/>
          <p:cNvSpPr txBox="1">
            <a:spLocks noChangeArrowheads="1"/>
          </p:cNvSpPr>
          <p:nvPr/>
        </p:nvSpPr>
        <p:spPr bwMode="auto">
          <a:xfrm>
            <a:off x="7677151" y="2903539"/>
            <a:ext cx="3816349" cy="830997"/>
          </a:xfrm>
          <a:prstGeom prst="rect">
            <a:avLst/>
          </a:prstGeom>
          <a:solidFill>
            <a:srgbClr val="CCFFFF"/>
          </a:solidFill>
          <a:ln w="9525">
            <a:noFill/>
            <a:miter lim="800000"/>
            <a:headEnd/>
            <a:tailEnd/>
          </a:ln>
          <a:effectLst>
            <a:outerShdw dist="45791" dir="3378596" algn="ctr" rotWithShape="0">
              <a:schemeClr val="tx1">
                <a:alpha val="50000"/>
              </a:schemeClr>
            </a:outerShdw>
          </a:effectLst>
        </p:spPr>
        <p:txBody>
          <a:bodyPr>
            <a:spAutoFit/>
          </a:bodyPr>
          <a:lstStyle/>
          <a:p>
            <a:pPr>
              <a:defRPr/>
            </a:pPr>
            <a:r>
              <a:rPr kumimoji="1" lang="zh-CN" altLang="en-US" sz="2400">
                <a:latin typeface="Times New Roman" pitchFamily="18" charset="0"/>
                <a:ea typeface="楷体_GB2312" pitchFamily="49" charset="-122"/>
              </a:rPr>
              <a:t>优质耕地少</a:t>
            </a:r>
            <a:r>
              <a:rPr kumimoji="1" lang="en-US" altLang="zh-CN" sz="2400">
                <a:latin typeface="Times New Roman" pitchFamily="18" charset="0"/>
                <a:ea typeface="楷体_GB2312" pitchFamily="49" charset="-122"/>
              </a:rPr>
              <a:t>——</a:t>
            </a:r>
            <a:r>
              <a:rPr kumimoji="1" lang="zh-CN" altLang="en-US" sz="2400">
                <a:latin typeface="Times New Roman" pitchFamily="18" charset="0"/>
                <a:ea typeface="楷体_GB2312" pitchFamily="49" charset="-122"/>
              </a:rPr>
              <a:t>仅占全国耕地的</a:t>
            </a:r>
            <a:r>
              <a:rPr kumimoji="1" lang="en-US" altLang="zh-CN" sz="2400">
                <a:latin typeface="Times New Roman" pitchFamily="18" charset="0"/>
                <a:ea typeface="楷体_GB2312" pitchFamily="49" charset="-122"/>
              </a:rPr>
              <a:t>1/3</a:t>
            </a:r>
          </a:p>
        </p:txBody>
      </p:sp>
      <p:sp>
        <p:nvSpPr>
          <p:cNvPr id="204820" name="Text Box 20"/>
          <p:cNvSpPr txBox="1">
            <a:spLocks noChangeArrowheads="1"/>
          </p:cNvSpPr>
          <p:nvPr/>
        </p:nvSpPr>
        <p:spPr bwMode="auto">
          <a:xfrm>
            <a:off x="7689851" y="4500564"/>
            <a:ext cx="3816349" cy="830997"/>
          </a:xfrm>
          <a:prstGeom prst="rect">
            <a:avLst/>
          </a:prstGeom>
          <a:solidFill>
            <a:srgbClr val="CCFFFF"/>
          </a:solidFill>
          <a:ln w="9525">
            <a:noFill/>
            <a:miter lim="800000"/>
            <a:headEnd/>
            <a:tailEnd/>
          </a:ln>
          <a:effectLst>
            <a:outerShdw dist="45791" dir="3378596" algn="ctr" rotWithShape="0">
              <a:schemeClr val="tx1">
                <a:alpha val="50000"/>
              </a:schemeClr>
            </a:outerShdw>
          </a:effectLst>
        </p:spPr>
        <p:txBody>
          <a:bodyPr>
            <a:spAutoFit/>
          </a:bodyPr>
          <a:lstStyle/>
          <a:p>
            <a:pPr>
              <a:defRPr/>
            </a:pPr>
            <a:r>
              <a:rPr kumimoji="1" lang="zh-CN" altLang="en-US" sz="2400">
                <a:latin typeface="Times New Roman" pitchFamily="18" charset="0"/>
                <a:ea typeface="楷体_GB2312" pitchFamily="49" charset="-122"/>
              </a:rPr>
              <a:t>后备资源少</a:t>
            </a:r>
            <a:r>
              <a:rPr kumimoji="1" lang="en-US" altLang="zh-CN" sz="2400">
                <a:latin typeface="Times New Roman" pitchFamily="18" charset="0"/>
                <a:ea typeface="楷体_GB2312" pitchFamily="49" charset="-122"/>
              </a:rPr>
              <a:t>——</a:t>
            </a:r>
            <a:r>
              <a:rPr kumimoji="1" lang="zh-CN" altLang="en-US" sz="2400">
                <a:latin typeface="Times New Roman" pitchFamily="18" charset="0"/>
                <a:ea typeface="楷体_GB2312" pitchFamily="49" charset="-122"/>
              </a:rPr>
              <a:t>量少、制约因素多</a:t>
            </a:r>
          </a:p>
        </p:txBody>
      </p:sp>
      <p:sp>
        <p:nvSpPr>
          <p:cNvPr id="12" name="左大括号 11"/>
          <p:cNvSpPr/>
          <p:nvPr/>
        </p:nvSpPr>
        <p:spPr>
          <a:xfrm>
            <a:off x="3535680" y="944880"/>
            <a:ext cx="198120" cy="4831080"/>
          </a:xfrm>
          <a:prstGeom prst="leftBrace">
            <a:avLst/>
          </a:prstGeom>
          <a:noFill/>
          <a:ln>
            <a:solidFill>
              <a:srgbClr val="E46B0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左大括号 12"/>
          <p:cNvSpPr/>
          <p:nvPr/>
        </p:nvSpPr>
        <p:spPr>
          <a:xfrm>
            <a:off x="7010400" y="1706880"/>
            <a:ext cx="350520" cy="3032760"/>
          </a:xfrm>
          <a:prstGeom prst="leftBrace">
            <a:avLst/>
          </a:prstGeom>
          <a:ln>
            <a:solidFill>
              <a:srgbClr val="E46B0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文本框 1"/>
          <p:cNvSpPr txBox="1"/>
          <p:nvPr/>
        </p:nvSpPr>
        <p:spPr>
          <a:xfrm>
            <a:off x="304800" y="152400"/>
            <a:ext cx="3230880" cy="523220"/>
          </a:xfrm>
          <a:prstGeom prst="rect">
            <a:avLst/>
          </a:prstGeom>
          <a:noFill/>
        </p:spPr>
        <p:txBody>
          <a:bodyPr wrap="square" rtlCol="0">
            <a:spAutoFit/>
          </a:bodyPr>
          <a:lstStyle/>
          <a:p>
            <a:r>
              <a:rPr lang="en-US" altLang="zh-CN" sz="2800" dirty="0" smtClean="0"/>
              <a:t>4</a:t>
            </a:r>
            <a:r>
              <a:rPr lang="zh-CN" altLang="en-US" sz="2800" dirty="0" smtClean="0"/>
              <a:t>、土地资源</a:t>
            </a:r>
            <a:endParaRPr lang="zh-CN" altLang="en-US" sz="2800" dirty="0"/>
          </a:p>
        </p:txBody>
      </p:sp>
    </p:spTree>
    <p:extLst>
      <p:ext uri="{BB962C8B-B14F-4D97-AF65-F5344CB8AC3E}">
        <p14:creationId xmlns:p14="http://schemas.microsoft.com/office/powerpoint/2010/main" val="32945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4802"/>
                                        </p:tgtEl>
                                        <p:attrNameLst>
                                          <p:attrName>style.visibility</p:attrName>
                                        </p:attrNameLst>
                                      </p:cBhvr>
                                      <p:to>
                                        <p:strVal val="visible"/>
                                      </p:to>
                                    </p:set>
                                    <p:anim calcmode="lin" valueType="num">
                                      <p:cBhvr additive="base">
                                        <p:cTn id="7" dur="500" fill="hold"/>
                                        <p:tgtEl>
                                          <p:spTgt spid="204802"/>
                                        </p:tgtEl>
                                        <p:attrNameLst>
                                          <p:attrName>ppt_x</p:attrName>
                                        </p:attrNameLst>
                                      </p:cBhvr>
                                      <p:tavLst>
                                        <p:tav tm="0">
                                          <p:val>
                                            <p:strVal val="0-#ppt_w/2"/>
                                          </p:val>
                                        </p:tav>
                                        <p:tav tm="100000">
                                          <p:val>
                                            <p:strVal val="#ppt_x"/>
                                          </p:val>
                                        </p:tav>
                                      </p:tavLst>
                                    </p:anim>
                                    <p:anim calcmode="lin" valueType="num">
                                      <p:cBhvr additive="base">
                                        <p:cTn id="8" dur="500" fill="hold"/>
                                        <p:tgtEl>
                                          <p:spTgt spid="2048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4813"/>
                                        </p:tgtEl>
                                        <p:attrNameLst>
                                          <p:attrName>style.visibility</p:attrName>
                                        </p:attrNameLst>
                                      </p:cBhvr>
                                      <p:to>
                                        <p:strVal val="visible"/>
                                      </p:to>
                                    </p:set>
                                    <p:anim calcmode="lin" valueType="num">
                                      <p:cBhvr additive="base">
                                        <p:cTn id="12" dur="500" fill="hold"/>
                                        <p:tgtEl>
                                          <p:spTgt spid="204813"/>
                                        </p:tgtEl>
                                        <p:attrNameLst>
                                          <p:attrName>ppt_x</p:attrName>
                                        </p:attrNameLst>
                                      </p:cBhvr>
                                      <p:tavLst>
                                        <p:tav tm="0">
                                          <p:val>
                                            <p:strVal val="0-#ppt_w/2"/>
                                          </p:val>
                                        </p:tav>
                                        <p:tav tm="100000">
                                          <p:val>
                                            <p:strVal val="#ppt_x"/>
                                          </p:val>
                                        </p:tav>
                                      </p:tavLst>
                                    </p:anim>
                                    <p:anim calcmode="lin" valueType="num">
                                      <p:cBhvr additive="base">
                                        <p:cTn id="13" dur="500" fill="hold"/>
                                        <p:tgtEl>
                                          <p:spTgt spid="2048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04814"/>
                                        </p:tgtEl>
                                        <p:attrNameLst>
                                          <p:attrName>style.visibility</p:attrName>
                                        </p:attrNameLst>
                                      </p:cBhvr>
                                      <p:to>
                                        <p:strVal val="visible"/>
                                      </p:to>
                                    </p:set>
                                    <p:anim calcmode="lin" valueType="num">
                                      <p:cBhvr additive="base">
                                        <p:cTn id="17" dur="500" fill="hold"/>
                                        <p:tgtEl>
                                          <p:spTgt spid="204814"/>
                                        </p:tgtEl>
                                        <p:attrNameLst>
                                          <p:attrName>ppt_x</p:attrName>
                                        </p:attrNameLst>
                                      </p:cBhvr>
                                      <p:tavLst>
                                        <p:tav tm="0">
                                          <p:val>
                                            <p:strVal val="0-#ppt_w/2"/>
                                          </p:val>
                                        </p:tav>
                                        <p:tav tm="100000">
                                          <p:val>
                                            <p:strVal val="#ppt_x"/>
                                          </p:val>
                                        </p:tav>
                                      </p:tavLst>
                                    </p:anim>
                                    <p:anim calcmode="lin" valueType="num">
                                      <p:cBhvr additive="base">
                                        <p:cTn id="18" dur="500" fill="hold"/>
                                        <p:tgtEl>
                                          <p:spTgt spid="20481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04818"/>
                                        </p:tgtEl>
                                        <p:attrNameLst>
                                          <p:attrName>style.visibility</p:attrName>
                                        </p:attrNameLst>
                                      </p:cBhvr>
                                      <p:to>
                                        <p:strVal val="visible"/>
                                      </p:to>
                                    </p:set>
                                    <p:anim calcmode="lin" valueType="num">
                                      <p:cBhvr additive="base">
                                        <p:cTn id="22" dur="500" fill="hold"/>
                                        <p:tgtEl>
                                          <p:spTgt spid="204818"/>
                                        </p:tgtEl>
                                        <p:attrNameLst>
                                          <p:attrName>ppt_x</p:attrName>
                                        </p:attrNameLst>
                                      </p:cBhvr>
                                      <p:tavLst>
                                        <p:tav tm="0">
                                          <p:val>
                                            <p:strVal val="0-#ppt_w/2"/>
                                          </p:val>
                                        </p:tav>
                                        <p:tav tm="100000">
                                          <p:val>
                                            <p:strVal val="#ppt_x"/>
                                          </p:val>
                                        </p:tav>
                                      </p:tavLst>
                                    </p:anim>
                                    <p:anim calcmode="lin" valueType="num">
                                      <p:cBhvr additive="base">
                                        <p:cTn id="23" dur="500" fill="hold"/>
                                        <p:tgtEl>
                                          <p:spTgt spid="2048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204819"/>
                                        </p:tgtEl>
                                        <p:attrNameLst>
                                          <p:attrName>style.visibility</p:attrName>
                                        </p:attrNameLst>
                                      </p:cBhvr>
                                      <p:to>
                                        <p:strVal val="visible"/>
                                      </p:to>
                                    </p:set>
                                    <p:anim calcmode="lin" valueType="num">
                                      <p:cBhvr additive="base">
                                        <p:cTn id="27" dur="500" fill="hold"/>
                                        <p:tgtEl>
                                          <p:spTgt spid="204819"/>
                                        </p:tgtEl>
                                        <p:attrNameLst>
                                          <p:attrName>ppt_x</p:attrName>
                                        </p:attrNameLst>
                                      </p:cBhvr>
                                      <p:tavLst>
                                        <p:tav tm="0">
                                          <p:val>
                                            <p:strVal val="0-#ppt_w/2"/>
                                          </p:val>
                                        </p:tav>
                                        <p:tav tm="100000">
                                          <p:val>
                                            <p:strVal val="#ppt_x"/>
                                          </p:val>
                                        </p:tav>
                                      </p:tavLst>
                                    </p:anim>
                                    <p:anim calcmode="lin" valueType="num">
                                      <p:cBhvr additive="base">
                                        <p:cTn id="28" dur="500" fill="hold"/>
                                        <p:tgtEl>
                                          <p:spTgt spid="2048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204820"/>
                                        </p:tgtEl>
                                        <p:attrNameLst>
                                          <p:attrName>style.visibility</p:attrName>
                                        </p:attrNameLst>
                                      </p:cBhvr>
                                      <p:to>
                                        <p:strVal val="visible"/>
                                      </p:to>
                                    </p:set>
                                    <p:anim calcmode="lin" valueType="num">
                                      <p:cBhvr additive="base">
                                        <p:cTn id="32" dur="500" fill="hold"/>
                                        <p:tgtEl>
                                          <p:spTgt spid="204820"/>
                                        </p:tgtEl>
                                        <p:attrNameLst>
                                          <p:attrName>ppt_x</p:attrName>
                                        </p:attrNameLst>
                                      </p:cBhvr>
                                      <p:tavLst>
                                        <p:tav tm="0">
                                          <p:val>
                                            <p:strVal val="0-#ppt_w/2"/>
                                          </p:val>
                                        </p:tav>
                                        <p:tav tm="100000">
                                          <p:val>
                                            <p:strVal val="#ppt_x"/>
                                          </p:val>
                                        </p:tav>
                                      </p:tavLst>
                                    </p:anim>
                                    <p:anim calcmode="lin" valueType="num">
                                      <p:cBhvr additive="base">
                                        <p:cTn id="33" dur="500" fill="hold"/>
                                        <p:tgtEl>
                                          <p:spTgt spid="2048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nimBg="1"/>
      <p:bldP spid="204813" grpId="0" animBg="1"/>
      <p:bldP spid="204814" grpId="0" animBg="1"/>
      <p:bldP spid="204818" grpId="0" animBg="1"/>
      <p:bldP spid="204819" grpId="0" animBg="1"/>
      <p:bldP spid="2048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20071012101825414_2"/>
          <p:cNvPicPr>
            <a:picLocks noChangeAspect="1" noChangeArrowheads="1"/>
          </p:cNvPicPr>
          <p:nvPr/>
        </p:nvPicPr>
        <p:blipFill>
          <a:blip r:embed="rId2" cstate="print"/>
          <a:srcRect/>
          <a:stretch>
            <a:fillRect/>
          </a:stretch>
        </p:blipFill>
        <p:spPr bwMode="auto">
          <a:xfrm>
            <a:off x="7234767" y="431800"/>
            <a:ext cx="4574117" cy="2425700"/>
          </a:xfrm>
          <a:prstGeom prst="rect">
            <a:avLst/>
          </a:prstGeom>
          <a:noFill/>
          <a:ln w="9525">
            <a:noFill/>
            <a:miter lim="800000"/>
            <a:headEnd/>
            <a:tailEnd/>
          </a:ln>
        </p:spPr>
      </p:pic>
      <p:pic>
        <p:nvPicPr>
          <p:cNvPr id="60419" name="Picture 5" descr="《贵州省石山地区石漠化综合治理规划》经贵州省政府批准正式开始实施，计划用45年时间，完成石漠化综合防治面积333"/>
          <p:cNvPicPr>
            <a:picLocks noChangeAspect="1" noChangeArrowheads="1"/>
          </p:cNvPicPr>
          <p:nvPr/>
        </p:nvPicPr>
        <p:blipFill>
          <a:blip r:embed="rId3" cstate="print"/>
          <a:srcRect/>
          <a:stretch>
            <a:fillRect/>
          </a:stretch>
        </p:blipFill>
        <p:spPr bwMode="auto">
          <a:xfrm>
            <a:off x="361951" y="3016250"/>
            <a:ext cx="5734049" cy="2857500"/>
          </a:xfrm>
          <a:prstGeom prst="rect">
            <a:avLst/>
          </a:prstGeom>
          <a:noFill/>
          <a:ln w="9525">
            <a:noFill/>
            <a:miter lim="800000"/>
            <a:headEnd/>
            <a:tailEnd/>
          </a:ln>
        </p:spPr>
      </p:pic>
      <p:pic>
        <p:nvPicPr>
          <p:cNvPr id="60420" name="Picture 6" descr="200812291958225052"/>
          <p:cNvPicPr>
            <a:picLocks noChangeAspect="1" noChangeArrowheads="1"/>
          </p:cNvPicPr>
          <p:nvPr/>
        </p:nvPicPr>
        <p:blipFill>
          <a:blip r:embed="rId4" cstate="print"/>
          <a:srcRect/>
          <a:stretch>
            <a:fillRect/>
          </a:stretch>
        </p:blipFill>
        <p:spPr bwMode="auto">
          <a:xfrm>
            <a:off x="6659034" y="3117850"/>
            <a:ext cx="4838700" cy="2565400"/>
          </a:xfrm>
          <a:prstGeom prst="rect">
            <a:avLst/>
          </a:prstGeom>
          <a:noFill/>
          <a:ln w="9525">
            <a:noFill/>
            <a:miter lim="800000"/>
            <a:headEnd/>
            <a:tailEnd/>
          </a:ln>
        </p:spPr>
      </p:pic>
      <p:pic>
        <p:nvPicPr>
          <p:cNvPr id="60421" name="Picture 7" descr="住房拥挤-s"/>
          <p:cNvPicPr>
            <a:picLocks noChangeAspect="1" noChangeArrowheads="1"/>
          </p:cNvPicPr>
          <p:nvPr/>
        </p:nvPicPr>
        <p:blipFill>
          <a:blip r:embed="rId5" cstate="print"/>
          <a:srcRect r="1819" b="1910"/>
          <a:stretch>
            <a:fillRect/>
          </a:stretch>
        </p:blipFill>
        <p:spPr bwMode="auto">
          <a:xfrm>
            <a:off x="302684" y="533400"/>
            <a:ext cx="6830483" cy="2185988"/>
          </a:xfrm>
          <a:prstGeom prst="rect">
            <a:avLst/>
          </a:prstGeom>
          <a:noFill/>
          <a:ln w="9525">
            <a:noFill/>
            <a:miter lim="800000"/>
            <a:headEnd/>
            <a:tailEnd/>
          </a:ln>
        </p:spPr>
      </p:pic>
      <p:sp>
        <p:nvSpPr>
          <p:cNvPr id="60422" name="Text Box 8"/>
          <p:cNvSpPr txBox="1">
            <a:spLocks noChangeArrowheads="1"/>
          </p:cNvSpPr>
          <p:nvPr/>
        </p:nvSpPr>
        <p:spPr bwMode="auto">
          <a:xfrm>
            <a:off x="690034" y="5911851"/>
            <a:ext cx="10928351" cy="830997"/>
          </a:xfrm>
          <a:prstGeom prst="rect">
            <a:avLst/>
          </a:prstGeom>
          <a:noFill/>
          <a:ln w="9525" algn="ctr">
            <a:noFill/>
            <a:miter lim="800000"/>
            <a:headEnd/>
            <a:tailEnd/>
          </a:ln>
        </p:spPr>
        <p:txBody>
          <a:bodyPr>
            <a:spAutoFit/>
          </a:bodyPr>
          <a:lstStyle/>
          <a:p>
            <a:r>
              <a:rPr lang="en-US" altLang="zh-CN" sz="2400" dirty="0">
                <a:latin typeface="宋体" charset="-122"/>
              </a:rPr>
              <a:t>    </a:t>
            </a:r>
            <a:r>
              <a:rPr lang="zh-CN" altLang="en-US" sz="2400" dirty="0">
                <a:latin typeface="宋体" charset="-122"/>
              </a:rPr>
              <a:t>随着人口增长，人地关系日趋紧张。除人均农、林、牧用地日益减少外，还突出表现在耕地资源短缺和土地退化两方面。</a:t>
            </a:r>
          </a:p>
        </p:txBody>
      </p:sp>
    </p:spTree>
    <p:extLst>
      <p:ext uri="{BB962C8B-B14F-4D97-AF65-F5344CB8AC3E}">
        <p14:creationId xmlns:p14="http://schemas.microsoft.com/office/powerpoint/2010/main" val="1073610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4"/>
          <p:cNvSpPr>
            <a:spLocks noChangeArrowheads="1"/>
          </p:cNvSpPr>
          <p:nvPr/>
        </p:nvSpPr>
        <p:spPr bwMode="auto">
          <a:xfrm>
            <a:off x="1905000" y="1524001"/>
            <a:ext cx="33607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zh-CN" altLang="en-US" sz="4000" b="1">
                <a:solidFill>
                  <a:srgbClr val="FF0000"/>
                </a:solidFill>
                <a:latin typeface="隶书" panose="02010509060101010101" pitchFamily="49" charset="-122"/>
                <a:ea typeface="隶书" panose="02010509060101010101" pitchFamily="49" charset="-122"/>
              </a:rPr>
              <a:t>索取＞再生</a:t>
            </a:r>
            <a:r>
              <a:rPr lang="zh-CN" altLang="en-US" sz="4000" b="1">
                <a:latin typeface="隶书" panose="02010509060101010101" pitchFamily="49" charset="-122"/>
                <a:ea typeface="隶书" panose="02010509060101010101" pitchFamily="49" charset="-122"/>
              </a:rPr>
              <a:t> </a:t>
            </a:r>
          </a:p>
          <a:p>
            <a:pPr eaLnBrk="1" hangingPunct="1">
              <a:lnSpc>
                <a:spcPct val="90000"/>
              </a:lnSpc>
              <a:spcBef>
                <a:spcPct val="20000"/>
              </a:spcBef>
            </a:pPr>
            <a:r>
              <a:rPr lang="zh-CN" altLang="en-US" sz="4000" b="1">
                <a:latin typeface="隶书" panose="02010509060101010101" pitchFamily="49" charset="-122"/>
                <a:ea typeface="隶书" panose="02010509060101010101" pitchFamily="49" charset="-122"/>
              </a:rPr>
              <a:t>　　</a:t>
            </a:r>
          </a:p>
          <a:p>
            <a:pPr eaLnBrk="1" hangingPunct="1">
              <a:lnSpc>
                <a:spcPct val="90000"/>
              </a:lnSpc>
              <a:spcBef>
                <a:spcPct val="20000"/>
              </a:spcBef>
            </a:pPr>
            <a:endParaRPr lang="en-US" altLang="zh-CN" sz="4000" b="1">
              <a:latin typeface="隶书" panose="02010509060101010101" pitchFamily="49" charset="-122"/>
              <a:ea typeface="隶书" panose="02010509060101010101" pitchFamily="49" charset="-122"/>
            </a:endParaRPr>
          </a:p>
        </p:txBody>
      </p:sp>
      <p:sp>
        <p:nvSpPr>
          <p:cNvPr id="116741" name="Rectangle 5"/>
          <p:cNvSpPr>
            <a:spLocks noChangeArrowheads="1"/>
          </p:cNvSpPr>
          <p:nvPr/>
        </p:nvSpPr>
        <p:spPr bwMode="auto">
          <a:xfrm>
            <a:off x="7239000" y="16002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zh-CN" altLang="en-US" sz="4000" b="1">
                <a:solidFill>
                  <a:srgbClr val="FF0000"/>
                </a:solidFill>
                <a:latin typeface="隶书" panose="02010509060101010101" pitchFamily="49" charset="-122"/>
                <a:ea typeface="隶书" panose="02010509060101010101" pitchFamily="49" charset="-122"/>
              </a:rPr>
              <a:t>排放＞自净</a:t>
            </a:r>
          </a:p>
        </p:txBody>
      </p:sp>
      <p:sp>
        <p:nvSpPr>
          <p:cNvPr id="13316" name="Text Box 4"/>
          <p:cNvSpPr txBox="1">
            <a:spLocks noChangeArrowheads="1"/>
          </p:cNvSpPr>
          <p:nvPr/>
        </p:nvSpPr>
        <p:spPr bwMode="auto">
          <a:xfrm>
            <a:off x="1981200" y="228601"/>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000" b="1">
                <a:solidFill>
                  <a:schemeClr val="accent2"/>
                </a:solidFill>
                <a:ea typeface="黑体" panose="02010609060101010101" pitchFamily="49" charset="-122"/>
              </a:rPr>
              <a:t>3</a:t>
            </a:r>
            <a:r>
              <a:rPr lang="zh-CN" altLang="en-US" sz="4000" b="1">
                <a:solidFill>
                  <a:schemeClr val="accent2"/>
                </a:solidFill>
                <a:ea typeface="黑体" panose="02010609060101010101" pitchFamily="49" charset="-122"/>
              </a:rPr>
              <a:t>、环境问题产生的直接原因与表现</a:t>
            </a:r>
          </a:p>
        </p:txBody>
      </p:sp>
      <p:pic>
        <p:nvPicPr>
          <p:cNvPr id="13317" name="Picture 15" descr="HWOCRTEMP_ROC00"/>
          <p:cNvPicPr>
            <a:picLocks noChangeAspect="1" noChangeArrowheads="1"/>
          </p:cNvPicPr>
          <p:nvPr/>
        </p:nvPicPr>
        <p:blipFill>
          <a:blip r:embed="rId2" cstate="print">
            <a:lum bright="12000" contrast="66000"/>
            <a:extLst>
              <a:ext uri="{28A0092B-C50C-407E-A947-70E740481C1C}">
                <a14:useLocalDpi xmlns:a14="http://schemas.microsoft.com/office/drawing/2010/main" val="0"/>
              </a:ext>
            </a:extLst>
          </a:blip>
          <a:srcRect l="8650" t="4381" r="6532" b="8191"/>
          <a:stretch>
            <a:fillRect/>
          </a:stretch>
        </p:blipFill>
        <p:spPr bwMode="auto">
          <a:xfrm>
            <a:off x="4724400" y="1066801"/>
            <a:ext cx="23622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 descr="D:\湘教地理（打得多）返主编后重改★\8-1.tif"/>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3429000" y="3200400"/>
            <a:ext cx="5638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0879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16740">
                                            <p:txEl>
                                              <p:pRg st="0" end="0"/>
                                            </p:txEl>
                                          </p:spTgt>
                                        </p:tgtEl>
                                        <p:attrNameLst>
                                          <p:attrName>style.visibility</p:attrName>
                                        </p:attrNameLst>
                                      </p:cBhvr>
                                      <p:to>
                                        <p:strVal val="visible"/>
                                      </p:to>
                                    </p:set>
                                    <p:anim calcmode="lin" valueType="num">
                                      <p:cBhvr>
                                        <p:cTn id="7" dur="1000" fill="hold"/>
                                        <p:tgtEl>
                                          <p:spTgt spid="11674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1674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16740">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4" presetClass="entr" presetSubtype="0" fill="hold" nodeType="clickEffect">
                                  <p:stCondLst>
                                    <p:cond delay="0"/>
                                  </p:stCondLst>
                                  <p:childTnLst>
                                    <p:set>
                                      <p:cBhvr>
                                        <p:cTn id="13" dur="1" fill="hold">
                                          <p:stCondLst>
                                            <p:cond delay="0"/>
                                          </p:stCondLst>
                                        </p:cTn>
                                        <p:tgtEl>
                                          <p:spTgt spid="116741">
                                            <p:txEl>
                                              <p:pRg st="0" end="0"/>
                                            </p:txEl>
                                          </p:spTgt>
                                        </p:tgtEl>
                                        <p:attrNameLst>
                                          <p:attrName>style.visibility</p:attrName>
                                        </p:attrNameLst>
                                      </p:cBhvr>
                                      <p:to>
                                        <p:strVal val="visible"/>
                                      </p:to>
                                    </p:set>
                                    <p:anim to="" calcmode="lin" valueType="num">
                                      <p:cBhvr>
                                        <p:cTn id="14" dur="1" fill="hold"/>
                                        <p:tgtEl>
                                          <p:spTgt spid="116741">
                                            <p:txEl>
                                              <p:pRg st="0" end="0"/>
                                            </p:txEl>
                                          </p:spTgt>
                                        </p:tgtEl>
                                        <p:attrNameLst>
                                          <p:attrName/>
                                        </p:attrNameLst>
                                      </p:cBhvr>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animEffect transition="in" filter="blinds(horizontal)">
                                      <p:cBhvr>
                                        <p:cTn id="19"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descr="2008623104250141"/>
          <p:cNvPicPr>
            <a:picLocks noChangeAspect="1" noChangeArrowheads="1"/>
          </p:cNvPicPr>
          <p:nvPr/>
        </p:nvPicPr>
        <p:blipFill>
          <a:blip r:embed="rId2" cstate="print"/>
          <a:srcRect/>
          <a:stretch>
            <a:fillRect/>
          </a:stretch>
        </p:blipFill>
        <p:spPr bwMode="auto">
          <a:xfrm>
            <a:off x="6286501" y="463550"/>
            <a:ext cx="5490633" cy="3087688"/>
          </a:xfrm>
          <a:prstGeom prst="rect">
            <a:avLst/>
          </a:prstGeom>
          <a:noFill/>
          <a:ln w="9525">
            <a:noFill/>
            <a:miter lim="800000"/>
            <a:headEnd/>
            <a:tailEnd/>
          </a:ln>
        </p:spPr>
      </p:pic>
      <p:pic>
        <p:nvPicPr>
          <p:cNvPr id="61443" name="Picture 4" descr="2月3日，云南省彝良县角奎镇徐家寨子的一名村民蹲在已干枯绝收的豌豆田里。新华社发(彭洪 摄)"/>
          <p:cNvPicPr>
            <a:picLocks noChangeAspect="1" noChangeArrowheads="1"/>
          </p:cNvPicPr>
          <p:nvPr/>
        </p:nvPicPr>
        <p:blipFill>
          <a:blip r:embed="rId3" cstate="print"/>
          <a:srcRect/>
          <a:stretch>
            <a:fillRect/>
          </a:stretch>
        </p:blipFill>
        <p:spPr bwMode="auto">
          <a:xfrm>
            <a:off x="548218" y="438150"/>
            <a:ext cx="5278967" cy="2627313"/>
          </a:xfrm>
          <a:prstGeom prst="rect">
            <a:avLst/>
          </a:prstGeom>
          <a:noFill/>
          <a:ln w="9525">
            <a:noFill/>
            <a:miter lim="800000"/>
            <a:headEnd/>
            <a:tailEnd/>
          </a:ln>
        </p:spPr>
      </p:pic>
      <p:pic>
        <p:nvPicPr>
          <p:cNvPr id="61444" name="Picture 6" descr="91_231871_d782f07b4f38c4e"/>
          <p:cNvPicPr>
            <a:picLocks noChangeAspect="1" noChangeArrowheads="1"/>
          </p:cNvPicPr>
          <p:nvPr/>
        </p:nvPicPr>
        <p:blipFill>
          <a:blip r:embed="rId4" cstate="print"/>
          <a:srcRect/>
          <a:stretch>
            <a:fillRect/>
          </a:stretch>
        </p:blipFill>
        <p:spPr bwMode="auto">
          <a:xfrm>
            <a:off x="452967" y="3398839"/>
            <a:ext cx="5395384" cy="2708275"/>
          </a:xfrm>
          <a:prstGeom prst="rect">
            <a:avLst/>
          </a:prstGeom>
          <a:noFill/>
          <a:ln w="9525">
            <a:noFill/>
            <a:miter lim="800000"/>
            <a:headEnd/>
            <a:tailEnd/>
          </a:ln>
        </p:spPr>
      </p:pic>
      <p:sp>
        <p:nvSpPr>
          <p:cNvPr id="61445" name="Text Box 8"/>
          <p:cNvSpPr txBox="1">
            <a:spLocks noChangeArrowheads="1"/>
          </p:cNvSpPr>
          <p:nvPr/>
        </p:nvSpPr>
        <p:spPr bwMode="auto">
          <a:xfrm>
            <a:off x="6347884" y="4100514"/>
            <a:ext cx="5653616" cy="1815882"/>
          </a:xfrm>
          <a:prstGeom prst="rect">
            <a:avLst/>
          </a:prstGeom>
          <a:noFill/>
          <a:ln w="9525" algn="ctr">
            <a:noFill/>
            <a:miter lim="800000"/>
            <a:headEnd/>
            <a:tailEnd/>
          </a:ln>
        </p:spPr>
        <p:txBody>
          <a:bodyPr>
            <a:spAutoFit/>
          </a:bodyPr>
          <a:lstStyle/>
          <a:p>
            <a:pPr>
              <a:spcBef>
                <a:spcPct val="20000"/>
              </a:spcBef>
              <a:buClr>
                <a:schemeClr val="folHlink"/>
              </a:buClr>
              <a:buFont typeface="Wingdings" pitchFamily="2" charset="2"/>
              <a:buNone/>
            </a:pPr>
            <a:r>
              <a:rPr lang="en-US" altLang="zh-CN" sz="2800" dirty="0"/>
              <a:t>        </a:t>
            </a:r>
            <a:r>
              <a:rPr lang="zh-CN" altLang="en-US" sz="2800" dirty="0"/>
              <a:t>耕地整体质量下降、后备资源不足、耕地总量和人均量减少等问题，已成为制约中国农业发展的主要因素。</a:t>
            </a:r>
          </a:p>
        </p:txBody>
      </p:sp>
    </p:spTree>
    <p:extLst>
      <p:ext uri="{BB962C8B-B14F-4D97-AF65-F5344CB8AC3E}">
        <p14:creationId xmlns:p14="http://schemas.microsoft.com/office/powerpoint/2010/main" val="2739649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descr="xtw78"/>
          <p:cNvPicPr>
            <a:picLocks noChangeAspect="1" noChangeArrowheads="1"/>
          </p:cNvPicPr>
          <p:nvPr/>
        </p:nvPicPr>
        <p:blipFill>
          <a:blip r:embed="rId2" cstate="print"/>
          <a:srcRect/>
          <a:stretch>
            <a:fillRect/>
          </a:stretch>
        </p:blipFill>
        <p:spPr bwMode="auto">
          <a:xfrm>
            <a:off x="6419851" y="563564"/>
            <a:ext cx="5408083" cy="2681287"/>
          </a:xfrm>
          <a:prstGeom prst="rect">
            <a:avLst/>
          </a:prstGeom>
          <a:noFill/>
          <a:ln w="9525">
            <a:noFill/>
            <a:miter lim="800000"/>
            <a:headEnd/>
            <a:tailEnd/>
          </a:ln>
        </p:spPr>
      </p:pic>
      <p:pic>
        <p:nvPicPr>
          <p:cNvPr id="62467" name="Picture 5" descr="xtu54"/>
          <p:cNvPicPr>
            <a:picLocks noChangeAspect="1" noChangeArrowheads="1"/>
          </p:cNvPicPr>
          <p:nvPr/>
        </p:nvPicPr>
        <p:blipFill>
          <a:blip r:embed="rId3" cstate="print"/>
          <a:srcRect/>
          <a:stretch>
            <a:fillRect/>
          </a:stretch>
        </p:blipFill>
        <p:spPr bwMode="auto">
          <a:xfrm>
            <a:off x="675218" y="273050"/>
            <a:ext cx="5420783" cy="3246438"/>
          </a:xfrm>
          <a:prstGeom prst="rect">
            <a:avLst/>
          </a:prstGeom>
          <a:noFill/>
          <a:ln w="9525">
            <a:noFill/>
            <a:miter lim="800000"/>
            <a:headEnd/>
            <a:tailEnd/>
          </a:ln>
        </p:spPr>
      </p:pic>
      <p:pic>
        <p:nvPicPr>
          <p:cNvPr id="62468" name="Picture 6" descr="位于云贵川3省交界处的四川省叙永县水潦彝族乡、赤水镇等乡镇，遭遇了罕见的秋冬春“三季连旱”，导致田地开裂，塘堰溪流干涸，春耕生产难以顺利进行。目前，当地干群积极主动投入抗旱保苗和春播春种之中，确保农业生产顺利进行。　"/>
          <p:cNvPicPr>
            <a:picLocks noChangeAspect="1" noChangeArrowheads="1"/>
          </p:cNvPicPr>
          <p:nvPr/>
        </p:nvPicPr>
        <p:blipFill>
          <a:blip r:embed="rId4" cstate="print"/>
          <a:srcRect/>
          <a:stretch>
            <a:fillRect/>
          </a:stretch>
        </p:blipFill>
        <p:spPr bwMode="auto">
          <a:xfrm>
            <a:off x="734485" y="3675063"/>
            <a:ext cx="5361516" cy="2640012"/>
          </a:xfrm>
          <a:prstGeom prst="rect">
            <a:avLst/>
          </a:prstGeom>
          <a:noFill/>
          <a:ln w="9525">
            <a:noFill/>
            <a:miter lim="800000"/>
            <a:headEnd/>
            <a:tailEnd/>
          </a:ln>
        </p:spPr>
      </p:pic>
      <p:sp>
        <p:nvSpPr>
          <p:cNvPr id="62469" name="Text Box 9"/>
          <p:cNvSpPr txBox="1">
            <a:spLocks noChangeArrowheads="1"/>
          </p:cNvSpPr>
          <p:nvPr/>
        </p:nvSpPr>
        <p:spPr bwMode="auto">
          <a:xfrm>
            <a:off x="6446944" y="4078924"/>
            <a:ext cx="5379295" cy="1815882"/>
          </a:xfrm>
          <a:prstGeom prst="rect">
            <a:avLst/>
          </a:prstGeom>
          <a:noFill/>
          <a:ln w="9525" algn="ctr">
            <a:noFill/>
            <a:miter lim="800000"/>
            <a:headEnd/>
            <a:tailEnd/>
          </a:ln>
        </p:spPr>
        <p:txBody>
          <a:bodyPr wrap="square">
            <a:spAutoFit/>
          </a:bodyPr>
          <a:lstStyle/>
          <a:p>
            <a:pPr>
              <a:spcBef>
                <a:spcPct val="20000"/>
              </a:spcBef>
              <a:buClr>
                <a:schemeClr val="folHlink"/>
              </a:buClr>
              <a:buFont typeface="Wingdings" pitchFamily="2" charset="2"/>
              <a:buNone/>
            </a:pPr>
            <a:r>
              <a:rPr lang="en-US" altLang="zh-CN" sz="2800" dirty="0"/>
              <a:t>        </a:t>
            </a:r>
            <a:r>
              <a:rPr lang="zh-CN" altLang="en-US" sz="2800" dirty="0"/>
              <a:t>水土流失、土地荒漠化、土壤次生盐渍化、潜育化以及环境污染等，使土地资源严重退化，农业生产空间趋于萎缩。 </a:t>
            </a:r>
          </a:p>
        </p:txBody>
      </p:sp>
    </p:spTree>
    <p:extLst>
      <p:ext uri="{BB962C8B-B14F-4D97-AF65-F5344CB8AC3E}">
        <p14:creationId xmlns:p14="http://schemas.microsoft.com/office/powerpoint/2010/main" val="40892243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0960" y="0"/>
            <a:ext cx="5429288" cy="584775"/>
          </a:xfrm>
          <a:prstGeom prst="rect">
            <a:avLst/>
          </a:prstGeom>
          <a:noFill/>
        </p:spPr>
        <p:txBody>
          <a:bodyPr wrap="square" rtlCol="0">
            <a:spAutoFit/>
          </a:bodyPr>
          <a:lstStyle/>
          <a:p>
            <a:r>
              <a:rPr lang="zh-CN" altLang="en-US" sz="3200" dirty="0" smtClean="0"/>
              <a:t>土地资源保护</a:t>
            </a:r>
            <a:endParaRPr lang="zh-CN" altLang="en-US" sz="3200" dirty="0"/>
          </a:p>
        </p:txBody>
      </p:sp>
      <p:sp>
        <p:nvSpPr>
          <p:cNvPr id="5" name="TextBox 4"/>
          <p:cNvSpPr txBox="1"/>
          <p:nvPr/>
        </p:nvSpPr>
        <p:spPr>
          <a:xfrm>
            <a:off x="1333466" y="928670"/>
            <a:ext cx="8953563" cy="369332"/>
          </a:xfrm>
          <a:prstGeom prst="rect">
            <a:avLst/>
          </a:prstGeom>
          <a:noFill/>
        </p:spPr>
        <p:txBody>
          <a:bodyPr wrap="square" rtlCol="0">
            <a:spAutoFit/>
          </a:bodyPr>
          <a:lstStyle/>
          <a:p>
            <a:endParaRPr lang="zh-CN" altLang="en-US" dirty="0"/>
          </a:p>
        </p:txBody>
      </p:sp>
      <p:sp>
        <p:nvSpPr>
          <p:cNvPr id="6" name="文本框 51206"/>
          <p:cNvSpPr txBox="1">
            <a:spLocks noChangeArrowheads="1"/>
          </p:cNvSpPr>
          <p:nvPr/>
        </p:nvSpPr>
        <p:spPr bwMode="auto">
          <a:xfrm>
            <a:off x="1428717" y="714356"/>
            <a:ext cx="8257117" cy="369332"/>
          </a:xfrm>
          <a:prstGeom prst="rect">
            <a:avLst/>
          </a:prstGeom>
          <a:noFill/>
          <a:ln w="9525">
            <a:noFill/>
            <a:miter lim="800000"/>
            <a:headEnd/>
            <a:tailEnd/>
          </a:ln>
        </p:spPr>
        <p:txBody>
          <a:bodyPr>
            <a:spAutoFit/>
          </a:bodyPr>
          <a:lstStyle/>
          <a:p>
            <a:r>
              <a:rPr lang="zh-CN" altLang="en-US" b="1" dirty="0" smtClean="0">
                <a:solidFill>
                  <a:srgbClr val="FF0000"/>
                </a:solidFill>
                <a:latin typeface="楷体_GB2312" pitchFamily="49" charset="-122"/>
                <a:ea typeface="楷体_GB2312" pitchFamily="49" charset="-122"/>
              </a:rPr>
              <a:t>基本国策：十分</a:t>
            </a:r>
            <a:r>
              <a:rPr lang="zh-CN" altLang="en-US" b="1" dirty="0">
                <a:solidFill>
                  <a:srgbClr val="FF0000"/>
                </a:solidFill>
                <a:latin typeface="楷体_GB2312" pitchFamily="49" charset="-122"/>
                <a:ea typeface="楷体_GB2312" pitchFamily="49" charset="-122"/>
              </a:rPr>
              <a:t>珍惜和合理使用土地，切实保护耕地！</a:t>
            </a:r>
          </a:p>
        </p:txBody>
      </p:sp>
      <p:sp>
        <p:nvSpPr>
          <p:cNvPr id="7" name="TextBox 6"/>
          <p:cNvSpPr txBox="1"/>
          <p:nvPr/>
        </p:nvSpPr>
        <p:spPr>
          <a:xfrm>
            <a:off x="0" y="2690480"/>
            <a:ext cx="666755" cy="1569660"/>
          </a:xfrm>
          <a:prstGeom prst="rect">
            <a:avLst/>
          </a:prstGeom>
          <a:noFill/>
        </p:spPr>
        <p:txBody>
          <a:bodyPr wrap="square" rtlCol="0">
            <a:spAutoFit/>
          </a:bodyPr>
          <a:lstStyle/>
          <a:p>
            <a:r>
              <a:rPr lang="zh-CN" altLang="en-US" sz="2400" dirty="0" smtClean="0"/>
              <a:t>具体措施</a:t>
            </a:r>
            <a:endParaRPr lang="zh-CN" altLang="en-US" sz="2400" dirty="0"/>
          </a:p>
        </p:txBody>
      </p:sp>
      <p:sp>
        <p:nvSpPr>
          <p:cNvPr id="8" name="左大括号 7"/>
          <p:cNvSpPr/>
          <p:nvPr/>
        </p:nvSpPr>
        <p:spPr>
          <a:xfrm>
            <a:off x="418409" y="1746019"/>
            <a:ext cx="381003" cy="3571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 name="TextBox 8"/>
          <p:cNvSpPr txBox="1"/>
          <p:nvPr/>
        </p:nvSpPr>
        <p:spPr>
          <a:xfrm>
            <a:off x="1147568" y="1603143"/>
            <a:ext cx="7334301" cy="461665"/>
          </a:xfrm>
          <a:prstGeom prst="rect">
            <a:avLst/>
          </a:prstGeom>
          <a:noFill/>
        </p:spPr>
        <p:txBody>
          <a:bodyPr wrap="square" rtlCol="0">
            <a:spAutoFit/>
          </a:bodyPr>
          <a:lstStyle/>
          <a:p>
            <a:r>
              <a:rPr lang="zh-CN" altLang="en-US" sz="2400" dirty="0" smtClean="0">
                <a:solidFill>
                  <a:srgbClr val="FF0000"/>
                </a:solidFill>
              </a:rPr>
              <a:t>①制定相关法律法规</a:t>
            </a:r>
            <a:r>
              <a:rPr lang="en-US" altLang="zh-CN" sz="2400" dirty="0" smtClean="0">
                <a:solidFill>
                  <a:srgbClr val="FF0000"/>
                </a:solidFill>
              </a:rPr>
              <a:t>—</a:t>
            </a:r>
            <a:r>
              <a:rPr lang="zh-CN" altLang="en-US" sz="2400" dirty="0" smtClean="0">
                <a:solidFill>
                  <a:srgbClr val="FF0000"/>
                </a:solidFill>
              </a:rPr>
              <a:t>土地管理法，严禁乱占耕地</a:t>
            </a:r>
            <a:endParaRPr lang="zh-CN" altLang="en-US" sz="2400" dirty="0">
              <a:solidFill>
                <a:srgbClr val="FF0000"/>
              </a:solidFill>
            </a:endParaRPr>
          </a:p>
        </p:txBody>
      </p:sp>
      <p:sp>
        <p:nvSpPr>
          <p:cNvPr id="10" name="TextBox 9"/>
          <p:cNvSpPr txBox="1"/>
          <p:nvPr/>
        </p:nvSpPr>
        <p:spPr>
          <a:xfrm>
            <a:off x="906504" y="3046682"/>
            <a:ext cx="4891923" cy="461665"/>
          </a:xfrm>
          <a:prstGeom prst="rect">
            <a:avLst/>
          </a:prstGeom>
          <a:noFill/>
        </p:spPr>
        <p:txBody>
          <a:bodyPr wrap="square" rtlCol="0">
            <a:spAutoFit/>
          </a:bodyPr>
          <a:lstStyle/>
          <a:p>
            <a:r>
              <a:rPr lang="zh-CN" altLang="en-US" sz="2400" dirty="0" smtClean="0">
                <a:solidFill>
                  <a:srgbClr val="FF0000"/>
                </a:solidFill>
              </a:rPr>
              <a:t>②合理规划、提高土地资源利用率</a:t>
            </a:r>
            <a:endParaRPr lang="zh-CN" altLang="en-US" sz="2400" dirty="0">
              <a:solidFill>
                <a:srgbClr val="FF0000"/>
              </a:solidFill>
            </a:endParaRPr>
          </a:p>
        </p:txBody>
      </p:sp>
      <p:sp>
        <p:nvSpPr>
          <p:cNvPr id="11" name="左大括号 10"/>
          <p:cNvSpPr/>
          <p:nvPr/>
        </p:nvSpPr>
        <p:spPr>
          <a:xfrm>
            <a:off x="6159720" y="2515086"/>
            <a:ext cx="351439" cy="12858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 name="TextBox 11"/>
          <p:cNvSpPr txBox="1"/>
          <p:nvPr/>
        </p:nvSpPr>
        <p:spPr>
          <a:xfrm>
            <a:off x="6747647" y="2324913"/>
            <a:ext cx="4667283" cy="461665"/>
          </a:xfrm>
          <a:prstGeom prst="rect">
            <a:avLst/>
          </a:prstGeom>
          <a:noFill/>
        </p:spPr>
        <p:txBody>
          <a:bodyPr wrap="square" rtlCol="0">
            <a:spAutoFit/>
          </a:bodyPr>
          <a:lstStyle/>
          <a:p>
            <a:r>
              <a:rPr lang="zh-CN" altLang="en-US" sz="2400" dirty="0" smtClean="0"/>
              <a:t>非农建设用地，节约</a:t>
            </a:r>
            <a:endParaRPr lang="zh-CN" altLang="en-US" sz="2400" dirty="0"/>
          </a:p>
        </p:txBody>
      </p:sp>
      <p:sp>
        <p:nvSpPr>
          <p:cNvPr id="13" name="TextBox 12"/>
          <p:cNvSpPr txBox="1"/>
          <p:nvPr/>
        </p:nvSpPr>
        <p:spPr>
          <a:xfrm>
            <a:off x="6858005" y="3357562"/>
            <a:ext cx="1714512" cy="461665"/>
          </a:xfrm>
          <a:prstGeom prst="rect">
            <a:avLst/>
          </a:prstGeom>
          <a:noFill/>
        </p:spPr>
        <p:txBody>
          <a:bodyPr wrap="square" rtlCol="0">
            <a:spAutoFit/>
          </a:bodyPr>
          <a:lstStyle/>
          <a:p>
            <a:r>
              <a:rPr lang="zh-CN" altLang="en-US" sz="2400" dirty="0" smtClean="0"/>
              <a:t>土地整理</a:t>
            </a:r>
            <a:endParaRPr lang="zh-CN" altLang="en-US" sz="2400" dirty="0"/>
          </a:p>
        </p:txBody>
      </p:sp>
      <p:sp>
        <p:nvSpPr>
          <p:cNvPr id="14" name="左大括号 13"/>
          <p:cNvSpPr/>
          <p:nvPr/>
        </p:nvSpPr>
        <p:spPr>
          <a:xfrm>
            <a:off x="8286765" y="3000372"/>
            <a:ext cx="273911" cy="107157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5" name="TextBox 14"/>
          <p:cNvSpPr txBox="1"/>
          <p:nvPr/>
        </p:nvSpPr>
        <p:spPr>
          <a:xfrm>
            <a:off x="8667768" y="2786058"/>
            <a:ext cx="3238480" cy="461665"/>
          </a:xfrm>
          <a:prstGeom prst="rect">
            <a:avLst/>
          </a:prstGeom>
          <a:noFill/>
        </p:spPr>
        <p:txBody>
          <a:bodyPr wrap="square" rtlCol="0">
            <a:spAutoFit/>
          </a:bodyPr>
          <a:lstStyle/>
          <a:p>
            <a:r>
              <a:rPr lang="zh-CN" altLang="en-US" sz="2400" dirty="0" smtClean="0"/>
              <a:t>村落归并、退宅还耕</a:t>
            </a:r>
            <a:endParaRPr lang="zh-CN" altLang="en-US" sz="2400" dirty="0"/>
          </a:p>
        </p:txBody>
      </p:sp>
      <p:sp>
        <p:nvSpPr>
          <p:cNvPr id="16" name="TextBox 15"/>
          <p:cNvSpPr txBox="1"/>
          <p:nvPr/>
        </p:nvSpPr>
        <p:spPr>
          <a:xfrm>
            <a:off x="8858312" y="3857628"/>
            <a:ext cx="3238480" cy="461665"/>
          </a:xfrm>
          <a:prstGeom prst="rect">
            <a:avLst/>
          </a:prstGeom>
          <a:noFill/>
        </p:spPr>
        <p:txBody>
          <a:bodyPr wrap="square" rtlCol="0">
            <a:spAutoFit/>
          </a:bodyPr>
          <a:lstStyle/>
          <a:p>
            <a:r>
              <a:rPr lang="zh-CN" altLang="en-US" sz="2400" dirty="0" smtClean="0"/>
              <a:t>矿区复垦</a:t>
            </a:r>
            <a:endParaRPr lang="zh-CN" altLang="en-US" sz="2400" dirty="0"/>
          </a:p>
        </p:txBody>
      </p:sp>
      <p:sp>
        <p:nvSpPr>
          <p:cNvPr id="17" name="TextBox 16"/>
          <p:cNvSpPr txBox="1"/>
          <p:nvPr/>
        </p:nvSpPr>
        <p:spPr>
          <a:xfrm>
            <a:off x="3484179" y="4828201"/>
            <a:ext cx="2868015" cy="830997"/>
          </a:xfrm>
          <a:prstGeom prst="rect">
            <a:avLst/>
          </a:prstGeom>
          <a:noFill/>
        </p:spPr>
        <p:txBody>
          <a:bodyPr wrap="square" rtlCol="0">
            <a:spAutoFit/>
          </a:bodyPr>
          <a:lstStyle/>
          <a:p>
            <a:r>
              <a:rPr lang="zh-CN" altLang="en-US" sz="2400" dirty="0" smtClean="0"/>
              <a:t>采取工程、生物措施减轻生态破坏</a:t>
            </a:r>
            <a:endParaRPr lang="zh-CN" altLang="en-US" sz="2400" dirty="0"/>
          </a:p>
        </p:txBody>
      </p:sp>
      <p:sp>
        <p:nvSpPr>
          <p:cNvPr id="18" name="左大括号 17"/>
          <p:cNvSpPr/>
          <p:nvPr/>
        </p:nvSpPr>
        <p:spPr>
          <a:xfrm>
            <a:off x="6286502" y="4786322"/>
            <a:ext cx="224658" cy="107157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9" name="TextBox 18"/>
          <p:cNvSpPr txBox="1"/>
          <p:nvPr/>
        </p:nvSpPr>
        <p:spPr>
          <a:xfrm>
            <a:off x="6669477" y="4367056"/>
            <a:ext cx="3238480" cy="461665"/>
          </a:xfrm>
          <a:prstGeom prst="rect">
            <a:avLst/>
          </a:prstGeom>
          <a:noFill/>
        </p:spPr>
        <p:txBody>
          <a:bodyPr wrap="square" rtlCol="0">
            <a:spAutoFit/>
          </a:bodyPr>
          <a:lstStyle/>
          <a:p>
            <a:r>
              <a:rPr lang="zh-CN" altLang="en-US" sz="2400" dirty="0" smtClean="0"/>
              <a:t>植树造林</a:t>
            </a:r>
            <a:endParaRPr lang="zh-CN" altLang="en-US" sz="2400" dirty="0"/>
          </a:p>
        </p:txBody>
      </p:sp>
      <p:sp>
        <p:nvSpPr>
          <p:cNvPr id="20" name="TextBox 19"/>
          <p:cNvSpPr txBox="1"/>
          <p:nvPr/>
        </p:nvSpPr>
        <p:spPr>
          <a:xfrm>
            <a:off x="6667504" y="4818839"/>
            <a:ext cx="4191029" cy="461665"/>
          </a:xfrm>
          <a:prstGeom prst="rect">
            <a:avLst/>
          </a:prstGeom>
          <a:noFill/>
        </p:spPr>
        <p:txBody>
          <a:bodyPr wrap="square" rtlCol="0">
            <a:spAutoFit/>
          </a:bodyPr>
          <a:lstStyle/>
          <a:p>
            <a:r>
              <a:rPr lang="zh-CN" altLang="en-US" sz="2400" dirty="0" smtClean="0"/>
              <a:t>轮作、轮牧、休牧、休耕</a:t>
            </a:r>
            <a:endParaRPr lang="zh-CN" altLang="en-US" sz="2400" dirty="0"/>
          </a:p>
        </p:txBody>
      </p:sp>
      <p:sp>
        <p:nvSpPr>
          <p:cNvPr id="21" name="TextBox 20"/>
          <p:cNvSpPr txBox="1"/>
          <p:nvPr/>
        </p:nvSpPr>
        <p:spPr>
          <a:xfrm>
            <a:off x="6699693" y="5263233"/>
            <a:ext cx="4953035" cy="830997"/>
          </a:xfrm>
          <a:prstGeom prst="rect">
            <a:avLst/>
          </a:prstGeom>
          <a:noFill/>
        </p:spPr>
        <p:txBody>
          <a:bodyPr wrap="square" rtlCol="0">
            <a:spAutoFit/>
          </a:bodyPr>
          <a:lstStyle/>
          <a:p>
            <a:r>
              <a:rPr lang="zh-CN" altLang="en-US" sz="2400" dirty="0" smtClean="0"/>
              <a:t>梯田</a:t>
            </a:r>
            <a:endParaRPr lang="en-US" altLang="zh-CN" sz="2400" dirty="0" smtClean="0"/>
          </a:p>
          <a:p>
            <a:r>
              <a:rPr lang="zh-CN" altLang="en-US" sz="2400" dirty="0" smtClean="0"/>
              <a:t>保护性犁地（秸秆留茬、还田）</a:t>
            </a:r>
            <a:endParaRPr lang="en-US" altLang="zh-CN" sz="2400" dirty="0" smtClean="0"/>
          </a:p>
        </p:txBody>
      </p:sp>
      <p:sp>
        <p:nvSpPr>
          <p:cNvPr id="22" name="矩形 21"/>
          <p:cNvSpPr/>
          <p:nvPr/>
        </p:nvSpPr>
        <p:spPr>
          <a:xfrm>
            <a:off x="3482455" y="6173357"/>
            <a:ext cx="7609776" cy="461665"/>
          </a:xfrm>
          <a:prstGeom prst="rect">
            <a:avLst/>
          </a:prstGeom>
        </p:spPr>
        <p:txBody>
          <a:bodyPr wrap="none">
            <a:spAutoFit/>
          </a:bodyPr>
          <a:lstStyle/>
          <a:p>
            <a:r>
              <a:rPr kumimoji="1" lang="zh-CN" altLang="en-US" sz="2400" b="1" dirty="0" smtClean="0">
                <a:latin typeface="楷体_GB2312" pitchFamily="49" charset="-122"/>
                <a:ea typeface="楷体_GB2312" pitchFamily="49" charset="-122"/>
              </a:rPr>
              <a:t>改良土壤，提高肥力，防治土壤污染，防治土地退化。</a:t>
            </a:r>
            <a:endParaRPr kumimoji="1" lang="zh-CN" altLang="en-US" sz="2400" b="1" dirty="0">
              <a:latin typeface="楷体_GB2312" pitchFamily="49" charset="-122"/>
              <a:ea typeface="楷体_GB2312" pitchFamily="49" charset="-122"/>
            </a:endParaRPr>
          </a:p>
        </p:txBody>
      </p:sp>
      <p:sp>
        <p:nvSpPr>
          <p:cNvPr id="23" name="Rectangle 8"/>
          <p:cNvSpPr>
            <a:spLocks noChangeArrowheads="1"/>
          </p:cNvSpPr>
          <p:nvPr/>
        </p:nvSpPr>
        <p:spPr bwMode="auto">
          <a:xfrm>
            <a:off x="810885" y="5333453"/>
            <a:ext cx="2970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solidFill>
                  <a:srgbClr val="FF0000"/>
                </a:solidFill>
                <a:latin typeface="楷体_GB2312" pitchFamily="49" charset="-122"/>
                <a:ea typeface="楷体_GB2312" pitchFamily="49" charset="-122"/>
              </a:rPr>
              <a:t>③</a:t>
            </a:r>
            <a:r>
              <a:rPr kumimoji="1" lang="zh-CN" altLang="en-US" sz="2400" b="1" dirty="0">
                <a:solidFill>
                  <a:srgbClr val="FF0000"/>
                </a:solidFill>
                <a:latin typeface="楷体_GB2312" pitchFamily="49" charset="-122"/>
                <a:ea typeface="楷体_GB2312" pitchFamily="49" charset="-122"/>
              </a:rPr>
              <a:t>提高耕地质量</a:t>
            </a:r>
          </a:p>
        </p:txBody>
      </p:sp>
      <p:sp>
        <p:nvSpPr>
          <p:cNvPr id="24" name="AutoShape 9"/>
          <p:cNvSpPr>
            <a:spLocks/>
          </p:cNvSpPr>
          <p:nvPr/>
        </p:nvSpPr>
        <p:spPr bwMode="auto">
          <a:xfrm>
            <a:off x="3155130" y="5050989"/>
            <a:ext cx="250223" cy="1223963"/>
          </a:xfrm>
          <a:prstGeom prst="leftBrace">
            <a:avLst>
              <a:gd name="adj1" fmla="val 2830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amond(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amond(in)">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amond(in)">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amond(in)">
                                      <p:cBhvr>
                                        <p:cTn id="33" dur="2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amond(in)">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amond(in)">
                                      <p:cBhvr>
                                        <p:cTn id="43" dur="20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ntr" presetSubtype="16"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amond(in)">
                                      <p:cBhvr>
                                        <p:cTn id="48" dur="20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8" presetClass="entr" presetSubtype="16"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diamond(in)">
                                      <p:cBhvr>
                                        <p:cTn id="53" dur="20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8" presetClass="entr" presetSubtype="16"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amond(in)">
                                      <p:cBhvr>
                                        <p:cTn id="58" dur="20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8" presetClass="entr" presetSubtype="16"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diamond(in)">
                                      <p:cBhvr>
                                        <p:cTn id="63" dur="20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8" presetClass="entr" presetSubtype="16"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diamond(in)">
                                      <p:cBhvr>
                                        <p:cTn id="68" dur="20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8" presetClass="entr" presetSubtype="16"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diamond(in)">
                                      <p:cBhvr>
                                        <p:cTn id="73" dur="20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ntr" presetSubtype="16"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diamond(in)">
                                      <p:cBhvr>
                                        <p:cTn id="78" dur="20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8" presetClass="entr" presetSubtype="16"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diamond(in)">
                                      <p:cBhvr>
                                        <p:cTn id="83" dur="2000"/>
                                        <p:tgtEl>
                                          <p:spTgt spid="20"/>
                                        </p:tgtEl>
                                      </p:cBhvr>
                                    </p:animEffect>
                                  </p:childTnLst>
                                </p:cTn>
                              </p:par>
                            </p:childTnLst>
                          </p:cTn>
                        </p:par>
                      </p:childTnLst>
                    </p:cTn>
                  </p:par>
                  <p:par>
                    <p:cTn id="84" fill="hold">
                      <p:stCondLst>
                        <p:cond delay="indefinite"/>
                      </p:stCondLst>
                      <p:childTnLst>
                        <p:par>
                          <p:cTn id="85" fill="hold">
                            <p:stCondLst>
                              <p:cond delay="0"/>
                            </p:stCondLst>
                            <p:childTnLst>
                              <p:par>
                                <p:cTn id="86" presetID="8" presetClass="entr" presetSubtype="16"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diamond(in)">
                                      <p:cBhvr>
                                        <p:cTn id="88" dur="20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500" fill="hold"/>
                                        <p:tgtEl>
                                          <p:spTgt spid="23"/>
                                        </p:tgtEl>
                                        <p:attrNameLst>
                                          <p:attrName>ppt_x</p:attrName>
                                        </p:attrNameLst>
                                      </p:cBhvr>
                                      <p:tavLst>
                                        <p:tav tm="0">
                                          <p:val>
                                            <p:strVal val="1+#ppt_w/2"/>
                                          </p:val>
                                        </p:tav>
                                        <p:tav tm="100000">
                                          <p:val>
                                            <p:strVal val="#ppt_x"/>
                                          </p:val>
                                        </p:tav>
                                      </p:tavLst>
                                    </p:anim>
                                    <p:anim calcmode="lin" valueType="num">
                                      <p:cBhvr additive="base">
                                        <p:cTn id="94" dur="500" fill="hold"/>
                                        <p:tgtEl>
                                          <p:spTgt spid="23"/>
                                        </p:tgtEl>
                                        <p:attrNameLst>
                                          <p:attrName>ppt_y</p:attrName>
                                        </p:attrNameLst>
                                      </p:cBhvr>
                                      <p:tavLst>
                                        <p:tav tm="0">
                                          <p:val>
                                            <p:strVal val="#ppt_y"/>
                                          </p:val>
                                        </p:tav>
                                        <p:tav tm="100000">
                                          <p:val>
                                            <p:strVal val="#ppt_y"/>
                                          </p:val>
                                        </p:tav>
                                      </p:tavLst>
                                    </p:anim>
                                  </p:childTnLst>
                                </p:cTn>
                              </p:par>
                              <p:par>
                                <p:cTn id="95" presetID="22" presetClass="entr" presetSubtype="8"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left)">
                                      <p:cBhvr>
                                        <p:cTn id="9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P spid="9" grpId="0"/>
      <p:bldP spid="10" grpId="0"/>
      <p:bldP spid="11" grpId="0" animBg="1"/>
      <p:bldP spid="12" grpId="0"/>
      <p:bldP spid="13" grpId="0"/>
      <p:bldP spid="14" grpId="0" animBg="1"/>
      <p:bldP spid="15" grpId="0"/>
      <p:bldP spid="16" grpId="0"/>
      <p:bldP spid="17" grpId="0"/>
      <p:bldP spid="18" grpId="0" animBg="1"/>
      <p:bldP spid="19" grpId="0"/>
      <p:bldP spid="20" grpId="0"/>
      <p:bldP spid="21" grpId="0"/>
      <p:bldP spid="23"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828800" y="228600"/>
            <a:ext cx="3671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楷体_GB2312" pitchFamily="49" charset="-122"/>
                <a:ea typeface="楷体_GB2312" pitchFamily="49" charset="-122"/>
              </a:rPr>
              <a:t>具体措施：</a:t>
            </a:r>
          </a:p>
        </p:txBody>
      </p:sp>
      <p:sp>
        <p:nvSpPr>
          <p:cNvPr id="31747" name="Text Box 3"/>
          <p:cNvSpPr txBox="1">
            <a:spLocks noChangeArrowheads="1"/>
          </p:cNvSpPr>
          <p:nvPr/>
        </p:nvSpPr>
        <p:spPr bwMode="auto">
          <a:xfrm>
            <a:off x="2057401" y="914400"/>
            <a:ext cx="8424863"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400" b="1">
                <a:solidFill>
                  <a:srgbClr val="FF0000"/>
                </a:solidFill>
                <a:latin typeface="楷体_GB2312" pitchFamily="49" charset="-122"/>
                <a:ea typeface="楷体_GB2312" pitchFamily="49" charset="-122"/>
              </a:rPr>
              <a:t>①</a:t>
            </a:r>
            <a:r>
              <a:rPr kumimoji="1" lang="zh-CN" altLang="en-US" sz="2400" b="1">
                <a:solidFill>
                  <a:srgbClr val="FF0000"/>
                </a:solidFill>
                <a:latin typeface="楷体_GB2312" pitchFamily="49" charset="-122"/>
                <a:ea typeface="楷体_GB2312" pitchFamily="49" charset="-122"/>
              </a:rPr>
              <a:t>实行耕地总量不减少措施</a:t>
            </a:r>
          </a:p>
          <a:p>
            <a:pPr eaLnBrk="1" hangingPunct="1">
              <a:lnSpc>
                <a:spcPct val="120000"/>
              </a:lnSpc>
            </a:pPr>
            <a:r>
              <a:rPr kumimoji="1" lang="zh-CN" altLang="en-US" sz="2400" b="1">
                <a:latin typeface="楷体_GB2312" pitchFamily="49" charset="-122"/>
                <a:ea typeface="楷体_GB2312" pitchFamily="49" charset="-122"/>
              </a:rPr>
              <a:t>我国</a:t>
            </a:r>
            <a:r>
              <a:rPr kumimoji="1" lang="en-US" altLang="zh-CN" sz="2400" b="1">
                <a:latin typeface="楷体_GB2312" pitchFamily="49" charset="-122"/>
                <a:ea typeface="楷体_GB2312" pitchFamily="49" charset="-122"/>
              </a:rPr>
              <a:t>《</a:t>
            </a:r>
            <a:r>
              <a:rPr kumimoji="1" lang="zh-CN" altLang="en-US" sz="2400" b="1">
                <a:latin typeface="楷体_GB2312" pitchFamily="49" charset="-122"/>
                <a:ea typeface="楷体_GB2312" pitchFamily="49" charset="-122"/>
              </a:rPr>
              <a:t>土地管理法</a:t>
            </a:r>
            <a:r>
              <a:rPr kumimoji="1" lang="en-US" altLang="zh-CN" sz="2400" b="1">
                <a:latin typeface="楷体_GB2312" pitchFamily="49" charset="-122"/>
                <a:ea typeface="楷体_GB2312" pitchFamily="49" charset="-122"/>
              </a:rPr>
              <a:t>》</a:t>
            </a:r>
            <a:r>
              <a:rPr kumimoji="1" lang="zh-CN" altLang="en-US" sz="2400" b="1">
                <a:latin typeface="楷体_GB2312" pitchFamily="49" charset="-122"/>
                <a:ea typeface="楷体_GB2312" pitchFamily="49" charset="-122"/>
              </a:rPr>
              <a:t>要求各级政府严格执行土地利用总体规划，确保本行政区内的耕地总量不减少。</a:t>
            </a:r>
          </a:p>
        </p:txBody>
      </p:sp>
      <p:pic>
        <p:nvPicPr>
          <p:cNvPr id="22532" name="Picture 4" descr="xinsrc_092090412095290631755"/>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927350" y="2708276"/>
            <a:ext cx="67691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6"/>
          <p:cNvSpPr txBox="1">
            <a:spLocks noChangeArrowheads="1"/>
          </p:cNvSpPr>
          <p:nvPr/>
        </p:nvSpPr>
        <p:spPr bwMode="auto">
          <a:xfrm>
            <a:off x="4876800" y="304800"/>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66FF"/>
                </a:solidFill>
              </a:rPr>
              <a:t>坚守</a:t>
            </a:r>
            <a:r>
              <a:rPr lang="en-US" altLang="zh-CN" sz="2400" b="1">
                <a:solidFill>
                  <a:srgbClr val="0066FF"/>
                </a:solidFill>
              </a:rPr>
              <a:t>18</a:t>
            </a:r>
            <a:r>
              <a:rPr lang="zh-CN" altLang="en-US" sz="2400" b="1">
                <a:solidFill>
                  <a:srgbClr val="0066FF"/>
                </a:solidFill>
              </a:rPr>
              <a:t>亿亩耕地红线 </a:t>
            </a:r>
          </a:p>
        </p:txBody>
      </p:sp>
    </p:spTree>
    <p:extLst>
      <p:ext uri="{BB962C8B-B14F-4D97-AF65-F5344CB8AC3E}">
        <p14:creationId xmlns:p14="http://schemas.microsoft.com/office/powerpoint/2010/main" val="32928253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additive="base">
                                        <p:cTn id="7" dur="500" fill="hold"/>
                                        <p:tgtEl>
                                          <p:spTgt spid="31746"/>
                                        </p:tgtEl>
                                        <p:attrNameLst>
                                          <p:attrName>ppt_x</p:attrName>
                                        </p:attrNameLst>
                                      </p:cBhvr>
                                      <p:tavLst>
                                        <p:tav tm="0">
                                          <p:val>
                                            <p:strVal val="0-#ppt_w/2"/>
                                          </p:val>
                                        </p:tav>
                                        <p:tav tm="100000">
                                          <p:val>
                                            <p:strVal val="#ppt_x"/>
                                          </p:val>
                                        </p:tav>
                                      </p:tavLst>
                                    </p:anim>
                                    <p:anim calcmode="lin" valueType="num">
                                      <p:cBhvr additive="base">
                                        <p:cTn id="8" dur="500" fill="hold"/>
                                        <p:tgtEl>
                                          <p:spTgt spid="317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1747"/>
                                        </p:tgtEl>
                                        <p:attrNameLst>
                                          <p:attrName>style.visibility</p:attrName>
                                        </p:attrNameLst>
                                      </p:cBhvr>
                                      <p:to>
                                        <p:strVal val="visible"/>
                                      </p:to>
                                    </p:set>
                                    <p:anim calcmode="lin" valueType="num">
                                      <p:cBhvr additive="base">
                                        <p:cTn id="13" dur="500" fill="hold"/>
                                        <p:tgtEl>
                                          <p:spTgt spid="31747"/>
                                        </p:tgtEl>
                                        <p:attrNameLst>
                                          <p:attrName>ppt_x</p:attrName>
                                        </p:attrNameLst>
                                      </p:cBhvr>
                                      <p:tavLst>
                                        <p:tav tm="0">
                                          <p:val>
                                            <p:strVal val="1+#ppt_w/2"/>
                                          </p:val>
                                        </p:tav>
                                        <p:tav tm="100000">
                                          <p:val>
                                            <p:strVal val="#ppt_x"/>
                                          </p:val>
                                        </p:tav>
                                      </p:tavLst>
                                    </p:anim>
                                    <p:anim calcmode="lin" valueType="num">
                                      <p:cBhvr additive="base">
                                        <p:cTn id="14" dur="500" fill="hold"/>
                                        <p:tgtEl>
                                          <p:spTgt spid="3174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1750"/>
                                        </p:tgtEl>
                                        <p:attrNameLst>
                                          <p:attrName>style.visibility</p:attrName>
                                        </p:attrNameLst>
                                      </p:cBhvr>
                                      <p:to>
                                        <p:strVal val="visible"/>
                                      </p:to>
                                    </p:set>
                                    <p:animEffect transition="in" filter="blinds(horizontal)">
                                      <p:cBhvr>
                                        <p:cTn id="19"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47" grpId="0" autoUpdateAnimBg="0"/>
      <p:bldP spid="3175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701800" y="403225"/>
            <a:ext cx="3671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楷体_GB2312" pitchFamily="49" charset="-122"/>
                <a:ea typeface="楷体_GB2312" pitchFamily="49" charset="-122"/>
              </a:rPr>
              <a:t>具体措施：</a:t>
            </a:r>
          </a:p>
        </p:txBody>
      </p:sp>
      <p:sp>
        <p:nvSpPr>
          <p:cNvPr id="32771" name="Rectangle 3"/>
          <p:cNvSpPr>
            <a:spLocks noChangeArrowheads="1"/>
          </p:cNvSpPr>
          <p:nvPr/>
        </p:nvSpPr>
        <p:spPr bwMode="auto">
          <a:xfrm>
            <a:off x="2062163" y="112395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0000"/>
                </a:solidFill>
                <a:latin typeface="楷体_GB2312" pitchFamily="49" charset="-122"/>
                <a:ea typeface="楷体_GB2312" pitchFamily="49" charset="-122"/>
              </a:rPr>
              <a:t>②</a:t>
            </a:r>
            <a:r>
              <a:rPr kumimoji="1" lang="zh-CN" altLang="en-US" sz="2400" b="1">
                <a:solidFill>
                  <a:srgbClr val="FF0000"/>
                </a:solidFill>
                <a:latin typeface="楷体_GB2312" pitchFamily="49" charset="-122"/>
                <a:ea typeface="楷体_GB2312" pitchFamily="49" charset="-122"/>
              </a:rPr>
              <a:t>提高土地利用率</a:t>
            </a:r>
          </a:p>
        </p:txBody>
      </p:sp>
      <p:sp>
        <p:nvSpPr>
          <p:cNvPr id="32772" name="AutoShape 4"/>
          <p:cNvSpPr>
            <a:spLocks/>
          </p:cNvSpPr>
          <p:nvPr/>
        </p:nvSpPr>
        <p:spPr bwMode="auto">
          <a:xfrm>
            <a:off x="2667001" y="1828800"/>
            <a:ext cx="180975" cy="800100"/>
          </a:xfrm>
          <a:prstGeom prst="leftBrace">
            <a:avLst>
              <a:gd name="adj1" fmla="val 3684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3" name="Text Box 5"/>
          <p:cNvSpPr txBox="1">
            <a:spLocks noChangeArrowheads="1"/>
          </p:cNvSpPr>
          <p:nvPr/>
        </p:nvSpPr>
        <p:spPr bwMode="auto">
          <a:xfrm>
            <a:off x="2927351" y="1700213"/>
            <a:ext cx="355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非农业建设必须节约用地</a:t>
            </a:r>
          </a:p>
        </p:txBody>
      </p:sp>
      <p:sp>
        <p:nvSpPr>
          <p:cNvPr id="32774" name="Text Box 6"/>
          <p:cNvSpPr txBox="1">
            <a:spLocks noChangeArrowheads="1"/>
          </p:cNvSpPr>
          <p:nvPr/>
        </p:nvSpPr>
        <p:spPr bwMode="auto">
          <a:xfrm>
            <a:off x="2927350" y="2205038"/>
            <a:ext cx="537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鼓励合理开发尚未开发利用的土地</a:t>
            </a:r>
          </a:p>
        </p:txBody>
      </p:sp>
      <p:pic>
        <p:nvPicPr>
          <p:cNvPr id="32775" name="Picture 7" descr="2007625117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2997200"/>
            <a:ext cx="54483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570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 calcmode="lin" valueType="num">
                                      <p:cBhvr additive="base">
                                        <p:cTn id="7" dur="500" fill="hold"/>
                                        <p:tgtEl>
                                          <p:spTgt spid="32771"/>
                                        </p:tgtEl>
                                        <p:attrNameLst>
                                          <p:attrName>ppt_x</p:attrName>
                                        </p:attrNameLst>
                                      </p:cBhvr>
                                      <p:tavLst>
                                        <p:tav tm="0">
                                          <p:val>
                                            <p:strVal val="1+#ppt_w/2"/>
                                          </p:val>
                                        </p:tav>
                                        <p:tav tm="100000">
                                          <p:val>
                                            <p:strVal val="#ppt_x"/>
                                          </p:val>
                                        </p:tav>
                                      </p:tavLst>
                                    </p:anim>
                                    <p:anim calcmode="lin" valueType="num">
                                      <p:cBhvr additive="base">
                                        <p:cTn id="8" dur="500" fill="hold"/>
                                        <p:tgtEl>
                                          <p:spTgt spid="327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2774"/>
                                        </p:tgtEl>
                                        <p:attrNameLst>
                                          <p:attrName>style.visibility</p:attrName>
                                        </p:attrNameLst>
                                      </p:cBhvr>
                                      <p:to>
                                        <p:strVal val="visible"/>
                                      </p:to>
                                    </p:set>
                                    <p:animEffect transition="in" filter="wipe(left)">
                                      <p:cBhvr>
                                        <p:cTn id="13" dur="500"/>
                                        <p:tgtEl>
                                          <p:spTgt spid="3277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2773"/>
                                        </p:tgtEl>
                                        <p:attrNameLst>
                                          <p:attrName>style.visibility</p:attrName>
                                        </p:attrNameLst>
                                      </p:cBhvr>
                                      <p:to>
                                        <p:strVal val="visible"/>
                                      </p:to>
                                    </p:set>
                                    <p:animEffect transition="in" filter="wipe(left)">
                                      <p:cBhvr>
                                        <p:cTn id="16" dur="500"/>
                                        <p:tgtEl>
                                          <p:spTgt spid="3277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2772"/>
                                        </p:tgtEl>
                                        <p:attrNameLst>
                                          <p:attrName>style.visibility</p:attrName>
                                        </p:attrNameLst>
                                      </p:cBhvr>
                                      <p:to>
                                        <p:strVal val="visible"/>
                                      </p:to>
                                    </p:set>
                                    <p:animEffect transition="in" filter="wipe(left)">
                                      <p:cBhvr>
                                        <p:cTn id="19" dur="500"/>
                                        <p:tgtEl>
                                          <p:spTgt spid="32772"/>
                                        </p:tgtEl>
                                      </p:cBhvr>
                                    </p:animEffect>
                                  </p:childTnLst>
                                </p:cTn>
                              </p:par>
                            </p:childTnLst>
                          </p:cTn>
                        </p:par>
                        <p:par>
                          <p:cTn id="20" fill="hold" nodeType="afterGroup">
                            <p:stCondLst>
                              <p:cond delay="500"/>
                            </p:stCondLst>
                            <p:childTnLst>
                              <p:par>
                                <p:cTn id="21" presetID="4" presetClass="entr" presetSubtype="16" fill="hold" nodeType="afterEffect">
                                  <p:stCondLst>
                                    <p:cond delay="0"/>
                                  </p:stCondLst>
                                  <p:childTnLst>
                                    <p:set>
                                      <p:cBhvr>
                                        <p:cTn id="22" dur="1" fill="hold">
                                          <p:stCondLst>
                                            <p:cond delay="0"/>
                                          </p:stCondLst>
                                        </p:cTn>
                                        <p:tgtEl>
                                          <p:spTgt spid="32775"/>
                                        </p:tgtEl>
                                        <p:attrNameLst>
                                          <p:attrName>style.visibility</p:attrName>
                                        </p:attrNameLst>
                                      </p:cBhvr>
                                      <p:to>
                                        <p:strVal val="visible"/>
                                      </p:to>
                                    </p:set>
                                    <p:animEffect transition="in" filter="box(in)">
                                      <p:cBhvr>
                                        <p:cTn id="23" dur="500"/>
                                        <p:tgtEl>
                                          <p:spTgt spid="32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p:bldP spid="32772" grpId="0" animBg="1"/>
      <p:bldP spid="32773" grpId="0"/>
      <p:bldP spid="3277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xin_2320903040849078981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7201" y="255589"/>
            <a:ext cx="6164263"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3"/>
          <p:cNvSpPr txBox="1">
            <a:spLocks noChangeArrowheads="1"/>
          </p:cNvSpPr>
          <p:nvPr/>
        </p:nvSpPr>
        <p:spPr bwMode="auto">
          <a:xfrm>
            <a:off x="1797050" y="5849939"/>
            <a:ext cx="8618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folHlink"/>
              </a:buClr>
              <a:buFont typeface="Wingdings" panose="05000000000000000000" pitchFamily="2" charset="2"/>
              <a:buNone/>
            </a:pPr>
            <a:r>
              <a:rPr lang="zh-CN" altLang="en-US" sz="2000" b="1"/>
              <a:t>通过对这些土地进行科学的整理，可恢复土地生产功能，或作为备用耕地。</a:t>
            </a:r>
          </a:p>
        </p:txBody>
      </p:sp>
    </p:spTree>
    <p:extLst>
      <p:ext uri="{BB962C8B-B14F-4D97-AF65-F5344CB8AC3E}">
        <p14:creationId xmlns:p14="http://schemas.microsoft.com/office/powerpoint/2010/main" val="1055898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3222625" y="353377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农田防护林</a:t>
            </a:r>
          </a:p>
        </p:txBody>
      </p:sp>
      <p:pic>
        <p:nvPicPr>
          <p:cNvPr id="30723" name="Picture 3" descr="geo255-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755900"/>
            <a:ext cx="4800600"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4"/>
          <p:cNvSpPr txBox="1">
            <a:spLocks noChangeArrowheads="1"/>
          </p:cNvSpPr>
          <p:nvPr/>
        </p:nvSpPr>
        <p:spPr bwMode="auto">
          <a:xfrm>
            <a:off x="4343400" y="6194426"/>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Verdana" panose="020B0604030504040204" pitchFamily="34" charset="0"/>
              </a:rPr>
              <a:t>水土保持林</a:t>
            </a:r>
          </a:p>
        </p:txBody>
      </p:sp>
      <p:pic>
        <p:nvPicPr>
          <p:cNvPr id="30725"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
            <a:ext cx="4887913"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6"/>
          <p:cNvSpPr txBox="1">
            <a:spLocks noChangeArrowheads="1"/>
          </p:cNvSpPr>
          <p:nvPr/>
        </p:nvSpPr>
        <p:spPr bwMode="auto">
          <a:xfrm>
            <a:off x="6553200" y="609600"/>
            <a:ext cx="3886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ea typeface="黑体" panose="02010609060101010101" pitchFamily="49" charset="-122"/>
              </a:rPr>
              <a:t>植树造林，防治水土流失和土地荒漠化</a:t>
            </a:r>
          </a:p>
        </p:txBody>
      </p:sp>
    </p:spTree>
    <p:extLst>
      <p:ext uri="{BB962C8B-B14F-4D97-AF65-F5344CB8AC3E}">
        <p14:creationId xmlns:p14="http://schemas.microsoft.com/office/powerpoint/2010/main" val="27518419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geo256-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0"/>
            <a:ext cx="45720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descr="geo257-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584576"/>
            <a:ext cx="4953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descr="geo258-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5200" y="0"/>
            <a:ext cx="2082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5"/>
          <p:cNvSpPr txBox="1">
            <a:spLocks noChangeArrowheads="1"/>
          </p:cNvSpPr>
          <p:nvPr/>
        </p:nvSpPr>
        <p:spPr bwMode="auto">
          <a:xfrm>
            <a:off x="2971800" y="373380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Verdana" panose="020B0604030504040204" pitchFamily="34" charset="0"/>
              </a:rPr>
              <a:t>护岸林</a:t>
            </a:r>
          </a:p>
        </p:txBody>
      </p:sp>
      <p:sp>
        <p:nvSpPr>
          <p:cNvPr id="31750" name="Text Box 6"/>
          <p:cNvSpPr txBox="1">
            <a:spLocks noChangeArrowheads="1"/>
          </p:cNvSpPr>
          <p:nvPr/>
        </p:nvSpPr>
        <p:spPr bwMode="auto">
          <a:xfrm>
            <a:off x="4648200" y="632460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Verdana" panose="020B0604030504040204" pitchFamily="34" charset="0"/>
              </a:rPr>
              <a:t>固沙林</a:t>
            </a:r>
          </a:p>
        </p:txBody>
      </p:sp>
      <p:sp>
        <p:nvSpPr>
          <p:cNvPr id="31751" name="Text Box 7"/>
          <p:cNvSpPr txBox="1">
            <a:spLocks noChangeArrowheads="1"/>
          </p:cNvSpPr>
          <p:nvPr/>
        </p:nvSpPr>
        <p:spPr bwMode="auto">
          <a:xfrm>
            <a:off x="7664450" y="30622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Verdana" panose="020B0604030504040204" pitchFamily="34" charset="0"/>
              </a:rPr>
              <a:t>护路林</a:t>
            </a:r>
          </a:p>
        </p:txBody>
      </p:sp>
    </p:spTree>
    <p:extLst>
      <p:ext uri="{BB962C8B-B14F-4D97-AF65-F5344CB8AC3E}">
        <p14:creationId xmlns:p14="http://schemas.microsoft.com/office/powerpoint/2010/main" val="41189887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1" y="439738"/>
            <a:ext cx="6881813"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3"/>
          <p:cNvSpPr txBox="1">
            <a:spLocks noChangeArrowheads="1"/>
          </p:cNvSpPr>
          <p:nvPr/>
        </p:nvSpPr>
        <p:spPr bwMode="auto">
          <a:xfrm>
            <a:off x="4699000" y="5711826"/>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保护性耕作秸秆还田作业 </a:t>
            </a:r>
          </a:p>
        </p:txBody>
      </p:sp>
    </p:spTree>
    <p:extLst>
      <p:ext uri="{BB962C8B-B14F-4D97-AF65-F5344CB8AC3E}">
        <p14:creationId xmlns:p14="http://schemas.microsoft.com/office/powerpoint/2010/main" val="7244646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463" y="188913"/>
            <a:ext cx="5238750" cy="626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7772400" y="6073776"/>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轮作</a:t>
            </a:r>
          </a:p>
        </p:txBody>
      </p:sp>
      <p:pic>
        <p:nvPicPr>
          <p:cNvPr id="33796"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913" y="184151"/>
            <a:ext cx="3554412"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789" y="3533776"/>
            <a:ext cx="3076575"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596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019300" y="685800"/>
            <a:ext cx="8153400" cy="609600"/>
          </a:xfrm>
        </p:spPr>
        <p:txBody>
          <a:bodyPr>
            <a:normAutofit fontScale="90000"/>
          </a:bodyPr>
          <a:lstStyle/>
          <a:p>
            <a:pPr algn="l" eaLnBrk="1" hangingPunct="1"/>
            <a:r>
              <a:rPr lang="en-US" altLang="zh-CN" b="1" smtClean="0">
                <a:solidFill>
                  <a:schemeClr val="accent2"/>
                </a:solidFill>
                <a:latin typeface="Franklin Gothic Demi" panose="020B0703020102020204" pitchFamily="34" charset="0"/>
                <a:ea typeface="楷体_GB2312" pitchFamily="49" charset="-122"/>
              </a:rPr>
              <a:t>4</a:t>
            </a:r>
            <a:r>
              <a:rPr lang="zh-CN" altLang="en-US" b="1" smtClean="0">
                <a:solidFill>
                  <a:schemeClr val="accent2"/>
                </a:solidFill>
                <a:latin typeface="Franklin Gothic Demi" panose="020B0703020102020204" pitchFamily="34" charset="0"/>
                <a:ea typeface="楷体_GB2312" pitchFamily="49" charset="-122"/>
              </a:rPr>
              <a:t>、环境问题的类型</a:t>
            </a:r>
          </a:p>
        </p:txBody>
      </p:sp>
      <p:sp>
        <p:nvSpPr>
          <p:cNvPr id="8195" name="Rectangle 3"/>
          <p:cNvSpPr>
            <a:spLocks noChangeArrowheads="1"/>
          </p:cNvSpPr>
          <p:nvPr/>
        </p:nvSpPr>
        <p:spPr bwMode="auto">
          <a:xfrm>
            <a:off x="5303838" y="1557339"/>
            <a:ext cx="53530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
            </a:pPr>
            <a:r>
              <a:rPr lang="zh-CN" altLang="en-US" sz="2400" b="1">
                <a:latin typeface="Franklin Gothic Demi" panose="020B0703020102020204" pitchFamily="34" charset="0"/>
                <a:ea typeface="楷体_GB2312" pitchFamily="49" charset="-122"/>
              </a:rPr>
              <a:t>大气污染、水体污染、土壤污染、生物污染等</a:t>
            </a:r>
          </a:p>
        </p:txBody>
      </p:sp>
      <p:sp>
        <p:nvSpPr>
          <p:cNvPr id="8196" name="Text Box 4">
            <a:hlinkClick r:id="rId2" action="ppaction://hlinksldjump"/>
          </p:cNvPr>
          <p:cNvSpPr txBox="1">
            <a:spLocks noChangeArrowheads="1"/>
          </p:cNvSpPr>
          <p:nvPr/>
        </p:nvSpPr>
        <p:spPr bwMode="auto">
          <a:xfrm>
            <a:off x="1752600" y="2606675"/>
            <a:ext cx="3581400" cy="1004888"/>
          </a:xfrm>
          <a:prstGeom prst="rect">
            <a:avLst/>
          </a:prstGeom>
          <a:solidFill>
            <a:srgbClr val="D9CF0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Wingdings" panose="05000000000000000000" pitchFamily="2" charset="2"/>
              <a:buChar char="§"/>
            </a:pPr>
            <a:r>
              <a:rPr lang="zh-CN" altLang="en-US" sz="2800" b="1">
                <a:latin typeface="Franklin Gothic Demi" panose="020B0703020102020204" pitchFamily="34" charset="0"/>
                <a:ea typeface="黑体" panose="02010609060101010101" pitchFamily="49" charset="-122"/>
              </a:rPr>
              <a:t>由环境污染演化而来的问题</a:t>
            </a:r>
          </a:p>
        </p:txBody>
      </p:sp>
      <p:sp>
        <p:nvSpPr>
          <p:cNvPr id="8197" name="Text Box 5">
            <a:hlinkClick r:id="rId3" action="ppaction://hlinksldjump"/>
          </p:cNvPr>
          <p:cNvSpPr txBox="1">
            <a:spLocks noChangeArrowheads="1"/>
          </p:cNvSpPr>
          <p:nvPr/>
        </p:nvSpPr>
        <p:spPr bwMode="auto">
          <a:xfrm>
            <a:off x="1752600" y="3962400"/>
            <a:ext cx="3581400" cy="558800"/>
          </a:xfrm>
          <a:prstGeom prst="rect">
            <a:avLst/>
          </a:prstGeom>
          <a:solidFill>
            <a:srgbClr val="D9CF0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Wingdings" panose="05000000000000000000" pitchFamily="2" charset="2"/>
              <a:buChar char="§"/>
            </a:pPr>
            <a:r>
              <a:rPr lang="zh-CN" altLang="en-US" sz="2800" b="1">
                <a:latin typeface="Franklin Gothic Demi" panose="020B0703020102020204" pitchFamily="34" charset="0"/>
                <a:ea typeface="黑体" panose="02010609060101010101" pitchFamily="49" charset="-122"/>
              </a:rPr>
              <a:t>生态破坏问题</a:t>
            </a:r>
          </a:p>
        </p:txBody>
      </p:sp>
      <p:sp>
        <p:nvSpPr>
          <p:cNvPr id="8198" name="Text Box 6">
            <a:hlinkClick r:id="" action="ppaction://noaction"/>
          </p:cNvPr>
          <p:cNvSpPr txBox="1">
            <a:spLocks noChangeArrowheads="1"/>
          </p:cNvSpPr>
          <p:nvPr/>
        </p:nvSpPr>
        <p:spPr bwMode="auto">
          <a:xfrm>
            <a:off x="1752600" y="5156200"/>
            <a:ext cx="3581400" cy="558800"/>
          </a:xfrm>
          <a:prstGeom prst="rect">
            <a:avLst/>
          </a:prstGeom>
          <a:solidFill>
            <a:srgbClr val="D9CF0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Wingdings" panose="05000000000000000000" pitchFamily="2" charset="2"/>
              <a:buChar char="§"/>
            </a:pPr>
            <a:r>
              <a:rPr lang="zh-CN" altLang="en-US" sz="2800" b="1">
                <a:latin typeface="Franklin Gothic Demi" panose="020B0703020102020204" pitchFamily="34" charset="0"/>
                <a:ea typeface="黑体" panose="02010609060101010101" pitchFamily="49" charset="-122"/>
              </a:rPr>
              <a:t>自然资源衰竭问题</a:t>
            </a:r>
          </a:p>
        </p:txBody>
      </p:sp>
      <p:sp>
        <p:nvSpPr>
          <p:cNvPr id="8199" name="Text Box 7"/>
          <p:cNvSpPr txBox="1">
            <a:spLocks noChangeArrowheads="1"/>
          </p:cNvSpPr>
          <p:nvPr/>
        </p:nvSpPr>
        <p:spPr bwMode="auto">
          <a:xfrm>
            <a:off x="5333999" y="5105401"/>
            <a:ext cx="56932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Wingdings" panose="05000000000000000000" pitchFamily="2" charset="2"/>
              <a:buChar char="§"/>
            </a:pPr>
            <a:r>
              <a:rPr lang="zh-CN" altLang="en-US" sz="2400" b="1" dirty="0">
                <a:latin typeface="Franklin Gothic Demi" panose="020B0703020102020204" pitchFamily="34" charset="0"/>
                <a:ea typeface="楷体_GB2312" pitchFamily="49" charset="-122"/>
              </a:rPr>
              <a:t>森林、草原、矿产资源减少和破坏等</a:t>
            </a:r>
          </a:p>
        </p:txBody>
      </p:sp>
      <p:sp>
        <p:nvSpPr>
          <p:cNvPr id="8200" name="Text Box 8"/>
          <p:cNvSpPr txBox="1">
            <a:spLocks noChangeArrowheads="1"/>
          </p:cNvSpPr>
          <p:nvPr/>
        </p:nvSpPr>
        <p:spPr bwMode="auto">
          <a:xfrm>
            <a:off x="5375274" y="3898901"/>
            <a:ext cx="56519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
            </a:pPr>
            <a:r>
              <a:rPr lang="zh-CN" altLang="en-US" sz="2400" b="1" dirty="0">
                <a:latin typeface="Franklin Gothic Demi" panose="020B0703020102020204" pitchFamily="34" charset="0"/>
                <a:ea typeface="楷体_GB2312" pitchFamily="49" charset="-122"/>
              </a:rPr>
              <a:t>水土流失、森林砍伐、土地荒漠化、生物多样性减少等</a:t>
            </a:r>
          </a:p>
        </p:txBody>
      </p:sp>
      <p:sp>
        <p:nvSpPr>
          <p:cNvPr id="8201" name="Text Box 9"/>
          <p:cNvSpPr txBox="1">
            <a:spLocks noChangeArrowheads="1"/>
          </p:cNvSpPr>
          <p:nvPr/>
        </p:nvSpPr>
        <p:spPr bwMode="auto">
          <a:xfrm>
            <a:off x="5372100" y="27432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
            </a:pPr>
            <a:r>
              <a:rPr lang="zh-CN" altLang="en-US" sz="2400" b="1">
                <a:latin typeface="Franklin Gothic Demi" panose="020B0703020102020204" pitchFamily="34" charset="0"/>
                <a:ea typeface="楷体_GB2312" pitchFamily="49" charset="-122"/>
              </a:rPr>
              <a:t>酸雨、全球变暖、臭氧层破坏等</a:t>
            </a:r>
          </a:p>
        </p:txBody>
      </p:sp>
      <p:sp>
        <p:nvSpPr>
          <p:cNvPr id="8202" name="Text Box 10">
            <a:hlinkClick r:id="rId4" action="ppaction://hlinksldjump"/>
          </p:cNvPr>
          <p:cNvSpPr txBox="1">
            <a:spLocks noChangeArrowheads="1"/>
          </p:cNvSpPr>
          <p:nvPr/>
        </p:nvSpPr>
        <p:spPr bwMode="auto">
          <a:xfrm>
            <a:off x="1752600" y="1752600"/>
            <a:ext cx="3581400" cy="558800"/>
          </a:xfrm>
          <a:prstGeom prst="rect">
            <a:avLst/>
          </a:prstGeom>
          <a:solidFill>
            <a:srgbClr val="D9CF0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Wingdings" panose="05000000000000000000" pitchFamily="2" charset="2"/>
              <a:buChar char="§"/>
            </a:pPr>
            <a:r>
              <a:rPr lang="zh-CN" altLang="en-US" sz="2800" b="1">
                <a:latin typeface="Franklin Gothic Demi" panose="020B0703020102020204" pitchFamily="34" charset="0"/>
                <a:ea typeface="黑体" panose="02010609060101010101" pitchFamily="49" charset="-122"/>
              </a:rPr>
              <a:t>环境污染问题</a:t>
            </a:r>
          </a:p>
        </p:txBody>
      </p:sp>
    </p:spTree>
    <p:extLst>
      <p:ext uri="{BB962C8B-B14F-4D97-AF65-F5344CB8AC3E}">
        <p14:creationId xmlns:p14="http://schemas.microsoft.com/office/powerpoint/2010/main" val="11116537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02"/>
                                        </p:tgtEl>
                                        <p:attrNameLst>
                                          <p:attrName>style.visibility</p:attrName>
                                        </p:attrNameLst>
                                      </p:cBhvr>
                                      <p:to>
                                        <p:strVal val="visible"/>
                                      </p:to>
                                    </p:set>
                                    <p:anim calcmode="lin" valueType="num">
                                      <p:cBhvr additive="base">
                                        <p:cTn id="7" dur="500" fill="hold"/>
                                        <p:tgtEl>
                                          <p:spTgt spid="8202"/>
                                        </p:tgtEl>
                                        <p:attrNameLst>
                                          <p:attrName>ppt_x</p:attrName>
                                        </p:attrNameLst>
                                      </p:cBhvr>
                                      <p:tavLst>
                                        <p:tav tm="0">
                                          <p:val>
                                            <p:strVal val="#ppt_x"/>
                                          </p:val>
                                        </p:tav>
                                        <p:tav tm="100000">
                                          <p:val>
                                            <p:strVal val="#ppt_x"/>
                                          </p:val>
                                        </p:tav>
                                      </p:tavLst>
                                    </p:anim>
                                    <p:anim calcmode="lin" valueType="num">
                                      <p:cBhvr additive="base">
                                        <p:cTn id="8" dur="500" fill="hold"/>
                                        <p:tgtEl>
                                          <p:spTgt spid="82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8201"/>
                                        </p:tgtEl>
                                        <p:attrNameLst>
                                          <p:attrName>style.visibility</p:attrName>
                                        </p:attrNameLst>
                                      </p:cBhvr>
                                      <p:to>
                                        <p:strVal val="visible"/>
                                      </p:to>
                                    </p:set>
                                    <p:animEffect transition="in" filter="diamond(in)">
                                      <p:cBhvr>
                                        <p:cTn id="23" dur="2000"/>
                                        <p:tgtEl>
                                          <p:spTgt spid="820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197"/>
                                        </p:tgtEl>
                                        <p:attrNameLst>
                                          <p:attrName>style.visibility</p:attrName>
                                        </p:attrNameLst>
                                      </p:cBhvr>
                                      <p:to>
                                        <p:strVal val="visible"/>
                                      </p:to>
                                    </p:set>
                                    <p:animEffect transition="in" filter="blinds(horizontal)">
                                      <p:cBhvr>
                                        <p:cTn id="28" dur="500"/>
                                        <p:tgtEl>
                                          <p:spTgt spid="819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200"/>
                                        </p:tgtEl>
                                        <p:attrNameLst>
                                          <p:attrName>style.visibility</p:attrName>
                                        </p:attrNameLst>
                                      </p:cBhvr>
                                      <p:to>
                                        <p:strVal val="visible"/>
                                      </p:to>
                                    </p:set>
                                    <p:animEffect transition="in" filter="checkerboard(across)">
                                      <p:cBhvr>
                                        <p:cTn id="33" dur="500"/>
                                        <p:tgtEl>
                                          <p:spTgt spid="820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8198"/>
                                        </p:tgtEl>
                                        <p:attrNameLst>
                                          <p:attrName>style.visibility</p:attrName>
                                        </p:attrNameLst>
                                      </p:cBhvr>
                                      <p:to>
                                        <p:strVal val="visible"/>
                                      </p:to>
                                    </p:set>
                                    <p:animEffect transition="in" filter="box(in)">
                                      <p:cBhvr>
                                        <p:cTn id="38" dur="500"/>
                                        <p:tgtEl>
                                          <p:spTgt spid="819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199"/>
                                        </p:tgtEl>
                                        <p:attrNameLst>
                                          <p:attrName>style.visibility</p:attrName>
                                        </p:attrNameLst>
                                      </p:cBhvr>
                                      <p:to>
                                        <p:strVal val="visible"/>
                                      </p:to>
                                    </p:set>
                                    <p:anim calcmode="lin" valueType="num">
                                      <p:cBhvr additive="base">
                                        <p:cTn id="43" dur="500" fill="hold"/>
                                        <p:tgtEl>
                                          <p:spTgt spid="8199"/>
                                        </p:tgtEl>
                                        <p:attrNameLst>
                                          <p:attrName>ppt_x</p:attrName>
                                        </p:attrNameLst>
                                      </p:cBhvr>
                                      <p:tavLst>
                                        <p:tav tm="0">
                                          <p:val>
                                            <p:strVal val="#ppt_x"/>
                                          </p:val>
                                        </p:tav>
                                        <p:tav tm="100000">
                                          <p:val>
                                            <p:strVal val="#ppt_x"/>
                                          </p:val>
                                        </p:tav>
                                      </p:tavLst>
                                    </p:anim>
                                    <p:anim calcmode="lin" valueType="num">
                                      <p:cBhvr additive="base">
                                        <p:cTn id="44"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8196" grpId="0" animBg="1"/>
      <p:bldP spid="8197" grpId="0" animBg="1"/>
      <p:bldP spid="8198" grpId="0" animBg="1"/>
      <p:bldP spid="8199" grpId="0"/>
      <p:bldP spid="8200" grpId="0"/>
      <p:bldP spid="8201" grpId="0"/>
      <p:bldP spid="820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739" y="908051"/>
            <a:ext cx="7723187"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 Box 3"/>
          <p:cNvSpPr txBox="1">
            <a:spLocks noChangeArrowheads="1"/>
          </p:cNvSpPr>
          <p:nvPr/>
        </p:nvSpPr>
        <p:spPr bwMode="auto">
          <a:xfrm>
            <a:off x="5156200" y="6192838"/>
            <a:ext cx="184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四季豆套种甜椒 </a:t>
            </a:r>
          </a:p>
        </p:txBody>
      </p:sp>
      <p:pic>
        <p:nvPicPr>
          <p:cNvPr id="34820"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38100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12716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descr="图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2532" name="AutoShape 4" descr="图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2534" name="AutoShape 6" descr="http://mmbiz.qpic.cn/mmbiz/fibEoOhlicTwwiap0ert2ibA4SNl6qfwPBb8bOZuiaOA3hWrgwOFZicS12EFRj0XHib4v3NM9hiaTPJhdVkIGYYbA44A4w/640?wx_fmt=jpeg&amp;tp=webp&amp;wxfrom=5&amp;wx_lazy=1&amp;wx_co=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2538" name="Picture 10" descr="土壤板结怎么治 "/>
          <p:cNvPicPr>
            <a:picLocks noChangeAspect="1" noChangeArrowheads="1"/>
          </p:cNvPicPr>
          <p:nvPr/>
        </p:nvPicPr>
        <p:blipFill>
          <a:blip r:embed="rId2" cstate="print"/>
          <a:srcRect/>
          <a:stretch>
            <a:fillRect/>
          </a:stretch>
        </p:blipFill>
        <p:spPr bwMode="auto">
          <a:xfrm>
            <a:off x="6133763" y="2853966"/>
            <a:ext cx="6058237" cy="3598593"/>
          </a:xfrm>
          <a:prstGeom prst="rect">
            <a:avLst/>
          </a:prstGeom>
          <a:noFill/>
        </p:spPr>
      </p:pic>
      <p:pic>
        <p:nvPicPr>
          <p:cNvPr id="22540" name="Picture 12" descr="这三种元素全部来自于土壤,但其在土壤里的流失程度非常严重。"/>
          <p:cNvPicPr>
            <a:picLocks noChangeAspect="1" noChangeArrowheads="1"/>
          </p:cNvPicPr>
          <p:nvPr/>
        </p:nvPicPr>
        <p:blipFill>
          <a:blip r:embed="rId3" cstate="print"/>
          <a:srcRect/>
          <a:stretch>
            <a:fillRect/>
          </a:stretch>
        </p:blipFill>
        <p:spPr bwMode="auto">
          <a:xfrm>
            <a:off x="0" y="2760452"/>
            <a:ext cx="5867995" cy="3605842"/>
          </a:xfrm>
          <a:prstGeom prst="rect">
            <a:avLst/>
          </a:prstGeom>
          <a:noFill/>
        </p:spPr>
      </p:pic>
      <p:sp>
        <p:nvSpPr>
          <p:cNvPr id="10" name="矩形 9"/>
          <p:cNvSpPr/>
          <p:nvPr/>
        </p:nvSpPr>
        <p:spPr>
          <a:xfrm>
            <a:off x="0" y="379563"/>
            <a:ext cx="12192000" cy="1200329"/>
          </a:xfrm>
          <a:prstGeom prst="rect">
            <a:avLst/>
          </a:prstGeom>
        </p:spPr>
        <p:txBody>
          <a:bodyPr wrap="square">
            <a:spAutoFit/>
          </a:bodyPr>
          <a:lstStyle/>
          <a:p>
            <a:r>
              <a:rPr lang="zh-CN" altLang="en-US" sz="2400" b="1" dirty="0" smtClean="0"/>
              <a:t>土壤板结</a:t>
            </a:r>
            <a:endParaRPr lang="en-US" altLang="zh-CN" sz="2400" b="1" dirty="0" smtClean="0"/>
          </a:p>
          <a:p>
            <a:r>
              <a:rPr lang="en-US" altLang="zh-CN" sz="2400" b="1" dirty="0" smtClean="0"/>
              <a:t>        </a:t>
            </a:r>
            <a:r>
              <a:rPr lang="zh-CN" altLang="en-US" sz="2400" b="1" dirty="0" smtClean="0"/>
              <a:t>是指土壤表层因缺乏有机质，结构不良，在灌水或降雨等外因作用下结构破坏、土料分散，而干燥后受内聚力作用使土面变硬。</a:t>
            </a:r>
            <a:endParaRPr lang="zh-CN" altLang="en-US" sz="2400" b="1"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descr="https://p0.ssl.qhimgs4.com/t01ccfda9c514253b52.webp"/>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580" name="AutoShape 4" descr="https://p0.ssl.qhimgs4.com/t01ccfda9c514253b52.webp"/>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TextBox 6"/>
          <p:cNvSpPr txBox="1"/>
          <p:nvPr/>
        </p:nvSpPr>
        <p:spPr>
          <a:xfrm>
            <a:off x="284610" y="712489"/>
            <a:ext cx="666755" cy="3108543"/>
          </a:xfrm>
          <a:prstGeom prst="rect">
            <a:avLst/>
          </a:prstGeom>
          <a:noFill/>
        </p:spPr>
        <p:txBody>
          <a:bodyPr wrap="square" rtlCol="0">
            <a:spAutoFit/>
          </a:bodyPr>
          <a:lstStyle/>
          <a:p>
            <a:r>
              <a:rPr lang="zh-CN" altLang="en-US" sz="2800" dirty="0" smtClean="0"/>
              <a:t>土壤板结的原因</a:t>
            </a:r>
            <a:endParaRPr lang="zh-CN" altLang="en-US" sz="2800" dirty="0"/>
          </a:p>
        </p:txBody>
      </p:sp>
      <p:sp>
        <p:nvSpPr>
          <p:cNvPr id="8" name="左大括号 7"/>
          <p:cNvSpPr/>
          <p:nvPr/>
        </p:nvSpPr>
        <p:spPr>
          <a:xfrm>
            <a:off x="982240" y="472060"/>
            <a:ext cx="415848" cy="32861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0" name="TextBox 9"/>
          <p:cNvSpPr txBox="1"/>
          <p:nvPr/>
        </p:nvSpPr>
        <p:spPr>
          <a:xfrm>
            <a:off x="1744244" y="329184"/>
            <a:ext cx="1714512" cy="461665"/>
          </a:xfrm>
          <a:prstGeom prst="rect">
            <a:avLst/>
          </a:prstGeom>
          <a:noFill/>
        </p:spPr>
        <p:txBody>
          <a:bodyPr wrap="square" rtlCol="0">
            <a:spAutoFit/>
          </a:bodyPr>
          <a:lstStyle/>
          <a:p>
            <a:r>
              <a:rPr lang="zh-CN" altLang="en-US" sz="2400" dirty="0" smtClean="0"/>
              <a:t>大水漫灌</a:t>
            </a:r>
            <a:endParaRPr lang="zh-CN" altLang="en-US" sz="2400" dirty="0"/>
          </a:p>
        </p:txBody>
      </p:sp>
      <p:sp>
        <p:nvSpPr>
          <p:cNvPr id="11" name="矩形 10"/>
          <p:cNvSpPr/>
          <p:nvPr/>
        </p:nvSpPr>
        <p:spPr>
          <a:xfrm>
            <a:off x="1744244" y="900688"/>
            <a:ext cx="4185761" cy="461665"/>
          </a:xfrm>
          <a:prstGeom prst="rect">
            <a:avLst/>
          </a:prstGeom>
        </p:spPr>
        <p:txBody>
          <a:bodyPr wrap="none">
            <a:spAutoFit/>
          </a:bodyPr>
          <a:lstStyle/>
          <a:p>
            <a:r>
              <a:rPr lang="zh-CN" altLang="en-US" sz="2400" dirty="0" smtClean="0"/>
              <a:t>农田土壤质地粘重，耕作层浅</a:t>
            </a:r>
            <a:endParaRPr lang="zh-CN" altLang="en-US" sz="2400" dirty="0"/>
          </a:p>
        </p:txBody>
      </p:sp>
      <p:sp>
        <p:nvSpPr>
          <p:cNvPr id="12" name="矩形 11"/>
          <p:cNvSpPr/>
          <p:nvPr/>
        </p:nvSpPr>
        <p:spPr>
          <a:xfrm>
            <a:off x="1744244" y="1472192"/>
            <a:ext cx="4493538" cy="461665"/>
          </a:xfrm>
          <a:prstGeom prst="rect">
            <a:avLst/>
          </a:prstGeom>
        </p:spPr>
        <p:txBody>
          <a:bodyPr wrap="none">
            <a:spAutoFit/>
          </a:bodyPr>
          <a:lstStyle/>
          <a:p>
            <a:r>
              <a:rPr lang="zh-CN" altLang="en-US" sz="2400" dirty="0" smtClean="0"/>
              <a:t>有机肥使用不足、秸秆还田量少</a:t>
            </a:r>
            <a:endParaRPr lang="zh-CN" altLang="en-US" sz="2400" dirty="0"/>
          </a:p>
        </p:txBody>
      </p:sp>
      <p:sp>
        <p:nvSpPr>
          <p:cNvPr id="13" name="矩形 12"/>
          <p:cNvSpPr/>
          <p:nvPr/>
        </p:nvSpPr>
        <p:spPr>
          <a:xfrm>
            <a:off x="1744244" y="2043696"/>
            <a:ext cx="2954655" cy="461665"/>
          </a:xfrm>
          <a:prstGeom prst="rect">
            <a:avLst/>
          </a:prstGeom>
        </p:spPr>
        <p:txBody>
          <a:bodyPr wrap="none">
            <a:spAutoFit/>
          </a:bodyPr>
          <a:lstStyle/>
          <a:p>
            <a:r>
              <a:rPr lang="zh-CN" altLang="en-US" sz="2400" dirty="0" smtClean="0"/>
              <a:t>长期单一地偏施化肥</a:t>
            </a:r>
            <a:endParaRPr lang="zh-CN" altLang="en-US" sz="2400" dirty="0"/>
          </a:p>
        </p:txBody>
      </p:sp>
      <p:sp>
        <p:nvSpPr>
          <p:cNvPr id="14" name="矩形 13"/>
          <p:cNvSpPr/>
          <p:nvPr/>
        </p:nvSpPr>
        <p:spPr>
          <a:xfrm>
            <a:off x="1744244" y="2543762"/>
            <a:ext cx="4493538" cy="461665"/>
          </a:xfrm>
          <a:prstGeom prst="rect">
            <a:avLst/>
          </a:prstGeom>
        </p:spPr>
        <p:txBody>
          <a:bodyPr wrap="none">
            <a:spAutoFit/>
          </a:bodyPr>
          <a:lstStyle/>
          <a:p>
            <a:r>
              <a:rPr lang="zh-CN" altLang="en-US" sz="2400" dirty="0" smtClean="0"/>
              <a:t>农耕措施不当导致土壤结构破坏</a:t>
            </a:r>
            <a:endParaRPr lang="zh-CN" altLang="en-US" sz="2400" dirty="0"/>
          </a:p>
        </p:txBody>
      </p:sp>
      <p:sp>
        <p:nvSpPr>
          <p:cNvPr id="15" name="矩形 14"/>
          <p:cNvSpPr/>
          <p:nvPr/>
        </p:nvSpPr>
        <p:spPr>
          <a:xfrm>
            <a:off x="1744244" y="3037752"/>
            <a:ext cx="2954655" cy="461665"/>
          </a:xfrm>
          <a:prstGeom prst="rect">
            <a:avLst/>
          </a:prstGeom>
        </p:spPr>
        <p:txBody>
          <a:bodyPr wrap="none">
            <a:spAutoFit/>
          </a:bodyPr>
          <a:lstStyle/>
          <a:p>
            <a:r>
              <a:rPr lang="zh-CN" altLang="en-US" sz="2400" dirty="0" smtClean="0"/>
              <a:t>风沙、暴雨水土流失</a:t>
            </a:r>
            <a:endParaRPr lang="zh-CN" altLang="en-US" sz="2400" dirty="0"/>
          </a:p>
        </p:txBody>
      </p:sp>
      <p:sp>
        <p:nvSpPr>
          <p:cNvPr id="24582" name="AutoShape 6" descr="https://p0.ssl.qhimgs4.com/t0153163783e7b23a48.webp"/>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584" name="AutoShape 8" descr="https://p0.ssl.qhimgs4.com/t0153163783e7b23a48.webp"/>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21"/>
          <p:cNvGrpSpPr/>
          <p:nvPr/>
        </p:nvGrpSpPr>
        <p:grpSpPr>
          <a:xfrm>
            <a:off x="1887232" y="4401061"/>
            <a:ext cx="10572781" cy="2176177"/>
            <a:chOff x="1000100" y="857232"/>
            <a:chExt cx="5572164" cy="2176177"/>
          </a:xfrm>
        </p:grpSpPr>
        <p:sp>
          <p:nvSpPr>
            <p:cNvPr id="18" name="矩形 17"/>
            <p:cNvSpPr/>
            <p:nvPr/>
          </p:nvSpPr>
          <p:spPr>
            <a:xfrm>
              <a:off x="1000100" y="1428736"/>
              <a:ext cx="1232775" cy="461665"/>
            </a:xfrm>
            <a:prstGeom prst="rect">
              <a:avLst/>
            </a:prstGeom>
          </p:spPr>
          <p:txBody>
            <a:bodyPr wrap="none">
              <a:spAutoFit/>
            </a:bodyPr>
            <a:lstStyle/>
            <a:p>
              <a:r>
                <a:rPr lang="zh-CN" altLang="en-US" sz="2400" dirty="0" smtClean="0"/>
                <a:t>土壤孔隙度减少</a:t>
              </a:r>
              <a:endParaRPr lang="zh-CN" altLang="en-US" sz="2400" dirty="0"/>
            </a:p>
          </p:txBody>
        </p:sp>
        <p:sp>
          <p:nvSpPr>
            <p:cNvPr id="19" name="矩形 18"/>
            <p:cNvSpPr/>
            <p:nvPr/>
          </p:nvSpPr>
          <p:spPr>
            <a:xfrm>
              <a:off x="3143240" y="1428736"/>
              <a:ext cx="746153" cy="461665"/>
            </a:xfrm>
            <a:prstGeom prst="rect">
              <a:avLst/>
            </a:prstGeom>
          </p:spPr>
          <p:txBody>
            <a:bodyPr wrap="none">
              <a:spAutoFit/>
            </a:bodyPr>
            <a:lstStyle/>
            <a:p>
              <a:r>
                <a:rPr lang="zh-CN" altLang="en-US" sz="2400" dirty="0" smtClean="0"/>
                <a:t>地温降低</a:t>
              </a:r>
              <a:endParaRPr lang="zh-CN" altLang="en-US" sz="2400" dirty="0"/>
            </a:p>
          </p:txBody>
        </p:sp>
        <p:sp>
          <p:nvSpPr>
            <p:cNvPr id="20" name="矩形 19"/>
            <p:cNvSpPr/>
            <p:nvPr/>
          </p:nvSpPr>
          <p:spPr>
            <a:xfrm>
              <a:off x="3143240" y="1928802"/>
              <a:ext cx="1881604" cy="461665"/>
            </a:xfrm>
            <a:prstGeom prst="rect">
              <a:avLst/>
            </a:prstGeom>
          </p:spPr>
          <p:txBody>
            <a:bodyPr wrap="none">
              <a:spAutoFit/>
            </a:bodyPr>
            <a:lstStyle/>
            <a:p>
              <a:r>
                <a:rPr lang="zh-CN" altLang="en-US" sz="2400" dirty="0" smtClean="0"/>
                <a:t>供肥、保肥、保水能力弱</a:t>
              </a:r>
              <a:endParaRPr lang="zh-CN" altLang="en-US" sz="2400" dirty="0"/>
            </a:p>
          </p:txBody>
        </p:sp>
        <p:sp>
          <p:nvSpPr>
            <p:cNvPr id="21" name="矩形 20"/>
            <p:cNvSpPr/>
            <p:nvPr/>
          </p:nvSpPr>
          <p:spPr>
            <a:xfrm>
              <a:off x="3143240" y="2571744"/>
              <a:ext cx="1070568" cy="461665"/>
            </a:xfrm>
            <a:prstGeom prst="rect">
              <a:avLst/>
            </a:prstGeom>
          </p:spPr>
          <p:txBody>
            <a:bodyPr wrap="none">
              <a:spAutoFit/>
            </a:bodyPr>
            <a:lstStyle/>
            <a:p>
              <a:r>
                <a:rPr lang="zh-CN" altLang="en-US" sz="2400" dirty="0" smtClean="0"/>
                <a:t>根系不易扎根</a:t>
              </a:r>
              <a:endParaRPr lang="zh-CN" altLang="en-US" sz="2400" dirty="0"/>
            </a:p>
          </p:txBody>
        </p:sp>
        <p:sp>
          <p:nvSpPr>
            <p:cNvPr id="22" name="矩形 21"/>
            <p:cNvSpPr/>
            <p:nvPr/>
          </p:nvSpPr>
          <p:spPr>
            <a:xfrm>
              <a:off x="1071538" y="2571744"/>
              <a:ext cx="746153" cy="461665"/>
            </a:xfrm>
            <a:prstGeom prst="rect">
              <a:avLst/>
            </a:prstGeom>
          </p:spPr>
          <p:txBody>
            <a:bodyPr wrap="none">
              <a:spAutoFit/>
            </a:bodyPr>
            <a:lstStyle/>
            <a:p>
              <a:r>
                <a:rPr lang="zh-CN" altLang="en-US" sz="2400" dirty="0" smtClean="0"/>
                <a:t>土壤坚硬</a:t>
              </a:r>
              <a:endParaRPr lang="zh-CN" altLang="en-US" sz="2400" dirty="0"/>
            </a:p>
          </p:txBody>
        </p:sp>
        <p:sp>
          <p:nvSpPr>
            <p:cNvPr id="23" name="矩形 22"/>
            <p:cNvSpPr/>
            <p:nvPr/>
          </p:nvSpPr>
          <p:spPr>
            <a:xfrm>
              <a:off x="3214678" y="857232"/>
              <a:ext cx="3357586" cy="461665"/>
            </a:xfrm>
            <a:prstGeom prst="rect">
              <a:avLst/>
            </a:prstGeom>
          </p:spPr>
          <p:txBody>
            <a:bodyPr wrap="square">
              <a:spAutoFit/>
            </a:bodyPr>
            <a:lstStyle/>
            <a:p>
              <a:r>
                <a:rPr lang="zh-CN" altLang="en-US" sz="2400" dirty="0" smtClean="0"/>
                <a:t>根系呼吸减弱，养分吸收减少</a:t>
              </a:r>
              <a:endParaRPr lang="zh-CN" altLang="en-US" sz="2400" dirty="0"/>
            </a:p>
          </p:txBody>
        </p:sp>
        <p:cxnSp>
          <p:nvCxnSpPr>
            <p:cNvPr id="24" name="直接箭头连接符 23"/>
            <p:cNvCxnSpPr/>
            <p:nvPr/>
          </p:nvCxnSpPr>
          <p:spPr>
            <a:xfrm rot="5400000" flipH="1" flipV="1">
              <a:off x="2628350" y="1014932"/>
              <a:ext cx="601152" cy="5715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9" idx="1"/>
            </p:cNvCxnSpPr>
            <p:nvPr/>
          </p:nvCxnSpPr>
          <p:spPr>
            <a:xfrm>
              <a:off x="2643174" y="1643051"/>
              <a:ext cx="500066" cy="165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20" idx="1"/>
            </p:cNvCxnSpPr>
            <p:nvPr/>
          </p:nvCxnSpPr>
          <p:spPr>
            <a:xfrm>
              <a:off x="2571736" y="1744136"/>
              <a:ext cx="571504" cy="4154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1" idx="1"/>
            </p:cNvCxnSpPr>
            <p:nvPr/>
          </p:nvCxnSpPr>
          <p:spPr>
            <a:xfrm>
              <a:off x="1817691" y="2802577"/>
              <a:ext cx="132554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331076" y="5473117"/>
            <a:ext cx="938013" cy="461665"/>
          </a:xfrm>
          <a:prstGeom prst="rect">
            <a:avLst/>
          </a:prstGeom>
          <a:noFill/>
        </p:spPr>
        <p:txBody>
          <a:bodyPr wrap="square" rtlCol="0">
            <a:spAutoFit/>
          </a:bodyPr>
          <a:lstStyle/>
          <a:p>
            <a:r>
              <a:rPr lang="zh-CN" altLang="en-US" sz="2400" dirty="0" smtClean="0"/>
              <a:t>危害</a:t>
            </a:r>
            <a:endParaRPr lang="zh-CN" altLang="en-US" sz="2400" dirty="0"/>
          </a:p>
        </p:txBody>
      </p:sp>
      <p:cxnSp>
        <p:nvCxnSpPr>
          <p:cNvPr id="29" name="直接箭头连接符 28"/>
          <p:cNvCxnSpPr/>
          <p:nvPr/>
        </p:nvCxnSpPr>
        <p:spPr>
          <a:xfrm flipV="1">
            <a:off x="1410978" y="5329755"/>
            <a:ext cx="571504" cy="1428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2" idx="1"/>
          </p:cNvCxnSpPr>
          <p:nvPr/>
        </p:nvCxnSpPr>
        <p:spPr>
          <a:xfrm>
            <a:off x="1506230" y="5972697"/>
            <a:ext cx="516550" cy="3737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758866" y="3600387"/>
            <a:ext cx="2954655" cy="461665"/>
          </a:xfrm>
          <a:prstGeom prst="rect">
            <a:avLst/>
          </a:prstGeom>
        </p:spPr>
        <p:txBody>
          <a:bodyPr wrap="none">
            <a:spAutoFit/>
          </a:bodyPr>
          <a:lstStyle/>
          <a:p>
            <a:r>
              <a:rPr lang="zh-CN" altLang="en-US" sz="2400" dirty="0" smtClean="0"/>
              <a:t>塑料制品过多的投入</a:t>
            </a:r>
            <a:endParaRPr lang="zh-CN" altLang="en-US" sz="2400" dirty="0"/>
          </a:p>
        </p:txBody>
      </p:sp>
      <p:sp>
        <p:nvSpPr>
          <p:cNvPr id="32" name="矩形 31"/>
          <p:cNvSpPr/>
          <p:nvPr/>
        </p:nvSpPr>
        <p:spPr>
          <a:xfrm>
            <a:off x="6896125" y="849977"/>
            <a:ext cx="5057795" cy="400110"/>
          </a:xfrm>
          <a:prstGeom prst="rect">
            <a:avLst/>
          </a:prstGeom>
        </p:spPr>
        <p:txBody>
          <a:bodyPr wrap="none">
            <a:spAutoFit/>
          </a:bodyPr>
          <a:lstStyle/>
          <a:p>
            <a:r>
              <a:rPr lang="zh-CN" altLang="en-US" sz="2000" b="1" dirty="0" smtClean="0">
                <a:solidFill>
                  <a:srgbClr val="FF0000"/>
                </a:solidFill>
              </a:rPr>
              <a:t>掺沙，增施有机肥，改变土壤的物理性状。</a:t>
            </a:r>
            <a:endParaRPr lang="zh-CN" altLang="en-US" sz="2000" b="1" dirty="0">
              <a:solidFill>
                <a:srgbClr val="FF0000"/>
              </a:solidFill>
            </a:endParaRPr>
          </a:p>
        </p:txBody>
      </p:sp>
      <p:sp>
        <p:nvSpPr>
          <p:cNvPr id="33" name="矩形 32"/>
          <p:cNvSpPr/>
          <p:nvPr/>
        </p:nvSpPr>
        <p:spPr>
          <a:xfrm>
            <a:off x="6946210" y="1403529"/>
            <a:ext cx="1415772" cy="461665"/>
          </a:xfrm>
          <a:prstGeom prst="rect">
            <a:avLst/>
          </a:prstGeom>
        </p:spPr>
        <p:txBody>
          <a:bodyPr wrap="none">
            <a:spAutoFit/>
          </a:bodyPr>
          <a:lstStyle/>
          <a:p>
            <a:r>
              <a:rPr lang="zh-CN" altLang="en-US" sz="2400" b="1" dirty="0" smtClean="0">
                <a:solidFill>
                  <a:srgbClr val="FF0000"/>
                </a:solidFill>
              </a:rPr>
              <a:t>秸秆还田</a:t>
            </a:r>
            <a:endParaRPr lang="zh-CN" altLang="en-US" sz="2400" b="1" dirty="0">
              <a:solidFill>
                <a:srgbClr val="FF0000"/>
              </a:solidFill>
            </a:endParaRPr>
          </a:p>
        </p:txBody>
      </p:sp>
      <p:sp>
        <p:nvSpPr>
          <p:cNvPr id="34" name="矩形 33"/>
          <p:cNvSpPr/>
          <p:nvPr/>
        </p:nvSpPr>
        <p:spPr>
          <a:xfrm>
            <a:off x="6935965" y="3262196"/>
            <a:ext cx="3877985" cy="461665"/>
          </a:xfrm>
          <a:prstGeom prst="rect">
            <a:avLst/>
          </a:prstGeom>
        </p:spPr>
        <p:txBody>
          <a:bodyPr wrap="none">
            <a:spAutoFit/>
          </a:bodyPr>
          <a:lstStyle/>
          <a:p>
            <a:r>
              <a:rPr lang="zh-CN" altLang="en-US" sz="2400" b="1" dirty="0" smtClean="0">
                <a:solidFill>
                  <a:srgbClr val="FF0000"/>
                </a:solidFill>
              </a:rPr>
              <a:t>减少或杜绝塑料制品的使用</a:t>
            </a:r>
            <a:endParaRPr lang="zh-CN" altLang="en-US" sz="2400" b="1" dirty="0">
              <a:solidFill>
                <a:srgbClr val="FF0000"/>
              </a:solidFill>
            </a:endParaRPr>
          </a:p>
        </p:txBody>
      </p:sp>
      <p:sp>
        <p:nvSpPr>
          <p:cNvPr id="35" name="矩形 34"/>
          <p:cNvSpPr/>
          <p:nvPr/>
        </p:nvSpPr>
        <p:spPr>
          <a:xfrm>
            <a:off x="6912197" y="2543726"/>
            <a:ext cx="2031325" cy="461665"/>
          </a:xfrm>
          <a:prstGeom prst="rect">
            <a:avLst/>
          </a:prstGeom>
        </p:spPr>
        <p:txBody>
          <a:bodyPr wrap="none">
            <a:spAutoFit/>
          </a:bodyPr>
          <a:lstStyle/>
          <a:p>
            <a:r>
              <a:rPr lang="zh-CN" altLang="en-US" sz="2400" b="1" dirty="0" smtClean="0">
                <a:solidFill>
                  <a:srgbClr val="FF0000"/>
                </a:solidFill>
              </a:rPr>
              <a:t>注意适度深耕</a:t>
            </a:r>
            <a:endParaRPr lang="zh-CN" altLang="en-US" sz="2400" b="1" dirty="0">
              <a:solidFill>
                <a:srgbClr val="FF0000"/>
              </a:solidFill>
            </a:endParaRPr>
          </a:p>
        </p:txBody>
      </p:sp>
      <p:sp>
        <p:nvSpPr>
          <p:cNvPr id="36" name="矩形 35"/>
          <p:cNvSpPr/>
          <p:nvPr/>
        </p:nvSpPr>
        <p:spPr>
          <a:xfrm>
            <a:off x="6831969" y="1977417"/>
            <a:ext cx="4801314" cy="461665"/>
          </a:xfrm>
          <a:prstGeom prst="rect">
            <a:avLst/>
          </a:prstGeom>
        </p:spPr>
        <p:txBody>
          <a:bodyPr wrap="none">
            <a:spAutoFit/>
          </a:bodyPr>
          <a:lstStyle/>
          <a:p>
            <a:r>
              <a:rPr lang="zh-CN" altLang="en-US" sz="2400" b="1" dirty="0" smtClean="0">
                <a:solidFill>
                  <a:srgbClr val="FF0000"/>
                </a:solidFill>
              </a:rPr>
              <a:t>农家肥与无机肥结合，增施有机肥</a:t>
            </a:r>
            <a:endParaRPr lang="zh-CN" altLang="en-US" sz="2400" b="1" dirty="0">
              <a:solidFill>
                <a:srgbClr val="FF0000"/>
              </a:solidFill>
            </a:endParaRPr>
          </a:p>
        </p:txBody>
      </p:sp>
      <p:sp>
        <p:nvSpPr>
          <p:cNvPr id="37" name="右箭头 36"/>
          <p:cNvSpPr/>
          <p:nvPr/>
        </p:nvSpPr>
        <p:spPr>
          <a:xfrm>
            <a:off x="6291072" y="2094283"/>
            <a:ext cx="384048"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in)">
                                      <p:cBhvr>
                                        <p:cTn id="7" dur="2000"/>
                                        <p:tgtEl>
                                          <p:spTgt spid="10"/>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amond(in)">
                                      <p:cBhvr>
                                        <p:cTn id="10" dur="2000"/>
                                        <p:tgtEl>
                                          <p:spTgt spid="11"/>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amond(in)">
                                      <p:cBhvr>
                                        <p:cTn id="13" dur="2000"/>
                                        <p:tgtEl>
                                          <p:spTgt spid="12"/>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amond(in)">
                                      <p:cBhvr>
                                        <p:cTn id="16" dur="2000"/>
                                        <p:tgtEl>
                                          <p:spTgt spid="13"/>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amond(in)">
                                      <p:cBhvr>
                                        <p:cTn id="19" dur="2000"/>
                                        <p:tgtEl>
                                          <p:spTgt spid="14"/>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20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linds(horizontal)">
                                      <p:cBhvr>
                                        <p:cTn id="28" dur="500"/>
                                        <p:tgtEl>
                                          <p:spTgt spid="31"/>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amond(in)">
                                      <p:cBhvr>
                                        <p:cTn id="31" dur="2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ntr" presetSubtype="16"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diamond(in)">
                                      <p:cBhvr>
                                        <p:cTn id="36" dur="2000"/>
                                        <p:tgtEl>
                                          <p:spTgt spid="29"/>
                                        </p:tgtEl>
                                      </p:cBhvr>
                                    </p:animEffect>
                                  </p:childTnLst>
                                </p:cTn>
                              </p:par>
                              <p:par>
                                <p:cTn id="37" presetID="8" presetClass="entr" presetSubtype="16"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diamond(in)">
                                      <p:cBhvr>
                                        <p:cTn id="39" dur="20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diamond(in)">
                                      <p:cBhvr>
                                        <p:cTn id="44" dur="20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blinds(horizontal)">
                                      <p:cBhvr>
                                        <p:cTn id="49" dur="500"/>
                                        <p:tgtEl>
                                          <p:spTgt spid="3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linds(horizontal)">
                                      <p:cBhvr>
                                        <p:cTn id="52" dur="500"/>
                                        <p:tgtEl>
                                          <p:spTgt spid="33"/>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linds(horizontal)">
                                      <p:cBhvr>
                                        <p:cTn id="58" dur="500"/>
                                        <p:tgtEl>
                                          <p:spTgt spid="3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blinds(horizontal)">
                                      <p:cBhvr>
                                        <p:cTn id="61" dur="500"/>
                                        <p:tgtEl>
                                          <p:spTgt spid="36"/>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blinds(horizontal)">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p:bldP spid="12" grpId="0"/>
      <p:bldP spid="13" grpId="0"/>
      <p:bldP spid="14" grpId="0"/>
      <p:bldP spid="15" grpId="0"/>
      <p:bldP spid="31" grpId="0"/>
      <p:bldP spid="32" grpId="0"/>
      <p:bldP spid="33" grpId="0"/>
      <p:bldP spid="34" grpId="0"/>
      <p:bldP spid="35" grpId="0"/>
      <p:bldP spid="36" grpId="0"/>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9" name="Picture 5"/>
          <p:cNvPicPr>
            <a:picLocks noChangeAspect="1" noChangeArrowheads="1"/>
          </p:cNvPicPr>
          <p:nvPr/>
        </p:nvPicPr>
        <p:blipFill>
          <a:blip r:embed="rId2" cstate="print"/>
          <a:srcRect/>
          <a:stretch>
            <a:fillRect/>
          </a:stretch>
        </p:blipFill>
        <p:spPr bwMode="auto">
          <a:xfrm>
            <a:off x="609600" y="533400"/>
            <a:ext cx="9956800" cy="5608638"/>
          </a:xfrm>
          <a:prstGeom prst="rect">
            <a:avLst/>
          </a:prstGeom>
          <a:noFill/>
          <a:ln w="9525">
            <a:noFill/>
            <a:miter lim="800000"/>
            <a:headEnd/>
            <a:tailEnd/>
          </a:ln>
        </p:spPr>
      </p:pic>
      <p:pic>
        <p:nvPicPr>
          <p:cNvPr id="36871" name="Picture 7"/>
          <p:cNvPicPr>
            <a:picLocks noChangeAspect="1" noChangeArrowheads="1"/>
          </p:cNvPicPr>
          <p:nvPr/>
        </p:nvPicPr>
        <p:blipFill>
          <a:blip r:embed="rId3" cstate="print"/>
          <a:srcRect/>
          <a:stretch>
            <a:fillRect/>
          </a:stretch>
        </p:blipFill>
        <p:spPr bwMode="auto">
          <a:xfrm>
            <a:off x="508000" y="152400"/>
            <a:ext cx="11480800" cy="5715000"/>
          </a:xfrm>
          <a:prstGeom prst="rect">
            <a:avLst/>
          </a:prstGeom>
          <a:noFill/>
          <a:ln w="9525">
            <a:noFill/>
            <a:miter lim="800000"/>
            <a:headEnd/>
            <a:tailEnd/>
          </a:ln>
        </p:spPr>
      </p:pic>
      <p:sp>
        <p:nvSpPr>
          <p:cNvPr id="36872" name="Text Box 8"/>
          <p:cNvSpPr txBox="1">
            <a:spLocks noChangeArrowheads="1"/>
          </p:cNvSpPr>
          <p:nvPr/>
        </p:nvSpPr>
        <p:spPr bwMode="auto">
          <a:xfrm>
            <a:off x="4267200" y="6172201"/>
            <a:ext cx="1422400" cy="519113"/>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rgbClr val="000000"/>
                </a:solidFill>
                <a:latin typeface="华文中宋" pitchFamily="2" charset="-122"/>
                <a:ea typeface="华文中宋" pitchFamily="2" charset="-122"/>
              </a:rPr>
              <a:t>梯田</a:t>
            </a:r>
          </a:p>
        </p:txBody>
      </p:sp>
      <p:sp>
        <p:nvSpPr>
          <p:cNvPr id="5" name="日期占位符 4"/>
          <p:cNvSpPr>
            <a:spLocks noGrp="1"/>
          </p:cNvSpPr>
          <p:nvPr>
            <p:ph type="dt" sz="quarter" idx="10"/>
          </p:nvPr>
        </p:nvSpPr>
        <p:spPr/>
        <p:txBody>
          <a:bodyPr/>
          <a:lstStyle/>
          <a:p>
            <a:pPr>
              <a:defRPr/>
            </a:pPr>
            <a:fld id="{B9C5A091-3F46-4716-AD8A-3868E153803D}" type="datetime10">
              <a:rPr lang="zh-CN" altLang="en-US"/>
              <a:pPr>
                <a:defRPr/>
              </a:pPr>
              <a:t>07:42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box(in)">
                                      <p:cBhvr>
                                        <p:cTn id="7" dur="500"/>
                                        <p:tgtEl>
                                          <p:spTgt spid="368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6871"/>
                                        </p:tgtEl>
                                        <p:attrNameLst>
                                          <p:attrName>style.visibility</p:attrName>
                                        </p:attrNameLst>
                                      </p:cBhvr>
                                      <p:to>
                                        <p:strVal val="visible"/>
                                      </p:to>
                                    </p:set>
                                    <p:animEffect transition="in" filter="box(in)">
                                      <p:cBhvr>
                                        <p:cTn id="12" dur="500"/>
                                        <p:tgtEl>
                                          <p:spTgt spid="368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72"/>
                                        </p:tgtEl>
                                        <p:attrNameLst>
                                          <p:attrName>style.visibility</p:attrName>
                                        </p:attrNameLst>
                                      </p:cBhvr>
                                      <p:to>
                                        <p:strVal val="visible"/>
                                      </p:to>
                                    </p:set>
                                    <p:animEffect transition="in" filter="blinds(horizontal)">
                                      <p:cBhvr>
                                        <p:cTn id="17" dur="500"/>
                                        <p:tgtEl>
                                          <p:spTgt spid="36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2"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0" y="0"/>
            <a:ext cx="121920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Char char="•"/>
              <a:tabLst/>
            </a:pPr>
            <a:r>
              <a:rPr kumimoji="0" lang="zh-CN" sz="2400" b="0"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阅读图文材料，回答下列问题。</a:t>
            </a:r>
            <a:endParaRPr kumimoji="0" 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ctr" latinLnBrk="0" hangingPunct="0">
              <a:lnSpc>
                <a:spcPct val="100000"/>
              </a:lnSpc>
              <a:spcBef>
                <a:spcPct val="0"/>
              </a:spcBef>
              <a:spcAft>
                <a:spcPct val="0"/>
              </a:spcAft>
              <a:buClrTx/>
              <a:buSzTx/>
              <a:buFontTx/>
              <a:buChar char="•"/>
              <a:tabLst/>
            </a:pPr>
            <a:r>
              <a:rPr kumimoji="0" lang="zh-CN" sz="2400" b="0"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材料一　黔东南苗族侗族自治州江河纵横，水能丰富，有</a:t>
            </a:r>
            <a:r>
              <a:rPr kumimoji="0" lang="zh-CN" altLang="en-US" sz="2400" b="0" i="0" u="none" strike="noStrike" cap="none" normalizeH="0" baseline="0" dirty="0" smtClean="0">
                <a:ln>
                  <a:noFill/>
                </a:ln>
                <a:solidFill>
                  <a:schemeClr val="tx1"/>
                </a:solidFill>
                <a:effectLst/>
                <a:latin typeface="Arial"/>
                <a:ea typeface="宋体" pitchFamily="2" charset="-122"/>
                <a:cs typeface="楷体" pitchFamily="49" charset="-122"/>
              </a:rPr>
              <a:t>“</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九山半水半分田</a:t>
            </a:r>
            <a:r>
              <a:rPr kumimoji="0" lang="zh-CN" altLang="en-US" sz="2400" b="0" i="0" u="none" strike="noStrike" cap="none" normalizeH="0" baseline="0" dirty="0" smtClean="0">
                <a:ln>
                  <a:noFill/>
                </a:ln>
                <a:solidFill>
                  <a:schemeClr val="tx1"/>
                </a:solidFill>
                <a:effectLst/>
                <a:latin typeface="Arial"/>
                <a:ea typeface="宋体" pitchFamily="2" charset="-122"/>
                <a:cs typeface="楷体" pitchFamily="49" charset="-122"/>
              </a:rPr>
              <a:t>”</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之说。当地为防治水土流失修筑了大量梯田。</a:t>
            </a:r>
            <a:endParaRPr kumimoji="0" lang="zh-CN" altLang="en-US"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ctr" latinLnBrk="0" hangingPunct="0">
              <a:lnSpc>
                <a:spcPct val="100000"/>
              </a:lnSpc>
              <a:spcBef>
                <a:spcPct val="0"/>
              </a:spcBef>
              <a:spcAft>
                <a:spcPct val="0"/>
              </a:spcAft>
              <a:buClrTx/>
              <a:buSzTx/>
              <a:buFontTx/>
              <a:buChar char="•"/>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材料二　黔东南苗族侗族自治州从江县侗族、苗族和壮族聚居区保留着稻鱼鸭共生的传统有机农业生产模式</a:t>
            </a:r>
            <a:r>
              <a:rPr kumimoji="0" lang="en-US" altLang="zh-CN" sz="2400" b="0" i="0" u="none" strike="noStrike" cap="none" normalizeH="0" baseline="0" dirty="0" smtClean="0">
                <a:ln>
                  <a:noFill/>
                </a:ln>
                <a:solidFill>
                  <a:schemeClr val="tx1"/>
                </a:solidFill>
                <a:effectLst/>
                <a:latin typeface="Arial"/>
                <a:ea typeface="宋体" pitchFamily="2" charset="-122"/>
                <a:cs typeface="楷体" pitchFamily="49" charset="-122"/>
              </a:rPr>
              <a:t>——</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当秧苗插进稻田时，跟着放进鱼苗，等鱼苗体长超过</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5</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楷体" pitchFamily="49" charset="-122"/>
              </a:rPr>
              <a:t>厘米时，再放入雏鸭</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宋体" pitchFamily="2" charset="-122"/>
              </a:rPr>
              <a:t> </a:t>
            </a:r>
            <a:r>
              <a:rPr kumimoji="0" lang="en-US" altLang="zh-CN" sz="2400" b="0" i="0" u="none" strike="noStrike" cap="none" normalizeH="0" baseline="0" dirty="0" smtClean="0">
                <a:ln>
                  <a:noFill/>
                </a:ln>
                <a:solidFill>
                  <a:schemeClr val="tx1"/>
                </a:solidFill>
                <a:effectLst/>
                <a:latin typeface="Times New Roman" pitchFamily="18" charset="0"/>
                <a:ea typeface="宋体" pitchFamily="2" charset="-122"/>
                <a:cs typeface="宋体" pitchFamily="2" charset="-122"/>
              </a:rPr>
              <a:t>.</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宋体" pitchFamily="2" charset="-122"/>
              </a:rPr>
              <a:t> </a:t>
            </a:r>
            <a:endParaRPr kumimoji="0" lang="zh-CN" altLang="en-US"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1747" name="Rectangle 3"/>
          <p:cNvSpPr>
            <a:spLocks noChangeArrowheads="1"/>
          </p:cNvSpPr>
          <p:nvPr/>
        </p:nvSpPr>
        <p:spPr bwMode="auto">
          <a:xfrm rot="10800000" flipV="1">
            <a:off x="380960" y="4412614"/>
            <a:ext cx="10287072"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( 2 ) </a:t>
            </a: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cs typeface="宋体" pitchFamily="2" charset="-122"/>
              </a:rPr>
              <a:t>分析当地传统有机农业化肥、农药施用量较少的主要原因。</a:t>
            </a:r>
            <a:endParaRPr kumimoji="0" lang="zh-CN" altLang="en-US" sz="2400" b="1" i="0" u="none" strike="noStrike" cap="none" normalizeH="0" baseline="0" dirty="0" smtClean="0">
              <a:ln>
                <a:noFill/>
              </a:ln>
              <a:solidFill>
                <a:srgbClr val="0000FF"/>
              </a:solidFill>
              <a:effectLst/>
              <a:latin typeface="Arial" pitchFamily="34" charset="0"/>
              <a:ea typeface="宋体" pitchFamily="2" charset="-122"/>
              <a:cs typeface="宋体" pitchFamily="2" charset="-122"/>
            </a:endParaRPr>
          </a:p>
        </p:txBody>
      </p:sp>
      <p:sp>
        <p:nvSpPr>
          <p:cNvPr id="7" name="矩形 6"/>
          <p:cNvSpPr/>
          <p:nvPr/>
        </p:nvSpPr>
        <p:spPr>
          <a:xfrm>
            <a:off x="380960" y="2357430"/>
            <a:ext cx="10388635" cy="461665"/>
          </a:xfrm>
          <a:prstGeom prst="rect">
            <a:avLst/>
          </a:prstGeom>
        </p:spPr>
        <p:txBody>
          <a:bodyPr wrap="square">
            <a:spAutoFit/>
          </a:bodyPr>
          <a:lstStyle/>
          <a:p>
            <a:r>
              <a:rPr lang="en-US" altLang="zh-CN" sz="2400" b="1" dirty="0" smtClean="0">
                <a:solidFill>
                  <a:srgbClr val="0000FF"/>
                </a:solidFill>
                <a:latin typeface="Times New Roman" pitchFamily="18" charset="0"/>
                <a:ea typeface="宋体" pitchFamily="2" charset="-122"/>
                <a:cs typeface="宋体" pitchFamily="2" charset="-122"/>
              </a:rPr>
              <a:t> ( 1 ) </a:t>
            </a:r>
            <a:r>
              <a:rPr lang="zh-CN" altLang="en-US" sz="2400" b="1" dirty="0" smtClean="0">
                <a:solidFill>
                  <a:srgbClr val="0000FF"/>
                </a:solidFill>
                <a:latin typeface="Times New Roman" pitchFamily="18" charset="0"/>
                <a:ea typeface="宋体" pitchFamily="2" charset="-122"/>
                <a:cs typeface="宋体" pitchFamily="2" charset="-122"/>
              </a:rPr>
              <a:t>简析该自治州梯田能够减弱水土流失的原理</a:t>
            </a:r>
            <a:endParaRPr lang="zh-CN" altLang="en-US" sz="2000" b="1" dirty="0">
              <a:solidFill>
                <a:srgbClr val="0000FF"/>
              </a:solidFill>
            </a:endParaRPr>
          </a:p>
        </p:txBody>
      </p:sp>
      <p:sp>
        <p:nvSpPr>
          <p:cNvPr id="8" name="矩形 7"/>
          <p:cNvSpPr/>
          <p:nvPr/>
        </p:nvSpPr>
        <p:spPr>
          <a:xfrm>
            <a:off x="1142965" y="3000373"/>
            <a:ext cx="10572824" cy="830997"/>
          </a:xfrm>
          <a:prstGeom prst="rect">
            <a:avLst/>
          </a:prstGeom>
        </p:spPr>
        <p:txBody>
          <a:bodyPr wrap="square">
            <a:spAutoFit/>
          </a:bodyPr>
          <a:lstStyle/>
          <a:p>
            <a:r>
              <a:rPr lang="zh-CN" altLang="en-US" sz="2400" dirty="0" smtClean="0">
                <a:solidFill>
                  <a:srgbClr val="FF0000"/>
                </a:solidFill>
              </a:rPr>
              <a:t>修筑梯田后田地坡度变缓，流水的侵蚀作用减弱；梯田田埂高于田面，水肥不易流出，起到保持水土的作用。</a:t>
            </a:r>
            <a:endParaRPr lang="zh-CN" altLang="en-US" sz="2400" dirty="0">
              <a:solidFill>
                <a:srgbClr val="FF0000"/>
              </a:solidFill>
            </a:endParaRPr>
          </a:p>
        </p:txBody>
      </p:sp>
      <p:sp>
        <p:nvSpPr>
          <p:cNvPr id="31748" name="Rectangle 4"/>
          <p:cNvSpPr>
            <a:spLocks noChangeArrowheads="1"/>
          </p:cNvSpPr>
          <p:nvPr/>
        </p:nvSpPr>
        <p:spPr bwMode="auto">
          <a:xfrm>
            <a:off x="1238216" y="4958847"/>
            <a:ext cx="10572824"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rgbClr val="FF0000"/>
                </a:solidFill>
                <a:effectLst/>
                <a:latin typeface="Times New Roman" pitchFamily="18" charset="0"/>
                <a:ea typeface="宋体" pitchFamily="2" charset="-122"/>
                <a:cs typeface="宋体" pitchFamily="2" charset="-122"/>
              </a:rPr>
              <a:t>稻鱼鸭共生系统中，鱼、鸭等生物新陈代谢的产物为水稻生长提供了有机肥料，减少了化肥的使用；稻田中的害虫成为鱼、鸭的食物，减少了农药的施用量。</a:t>
            </a:r>
            <a:endParaRPr kumimoji="0" lang="zh-CN" sz="28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diamond(in)">
                                      <p:cBhvr>
                                        <p:cTn id="12" dur="20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74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环境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6989" y="1268414"/>
            <a:ext cx="7056437" cy="44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3"/>
          <p:cNvSpPr txBox="1">
            <a:spLocks noChangeArrowheads="1"/>
          </p:cNvSpPr>
          <p:nvPr/>
        </p:nvSpPr>
        <p:spPr bwMode="auto">
          <a:xfrm>
            <a:off x="1524000" y="-26988"/>
            <a:ext cx="9144000" cy="11604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solidFill>
                  <a:schemeClr val="bg1"/>
                </a:solidFill>
              </a:rPr>
              <a:t>下列漫画反映的是否是生态环境问题？</a:t>
            </a:r>
          </a:p>
          <a:p>
            <a:pPr algn="ctr">
              <a:spcBef>
                <a:spcPct val="50000"/>
              </a:spcBef>
            </a:pPr>
            <a:r>
              <a:rPr lang="zh-CN" altLang="en-US" sz="2800" b="1">
                <a:solidFill>
                  <a:schemeClr val="bg1"/>
                </a:solidFill>
              </a:rPr>
              <a:t>如果是，分别反映了什么生态环境问题？</a:t>
            </a:r>
          </a:p>
        </p:txBody>
      </p:sp>
      <p:sp>
        <p:nvSpPr>
          <p:cNvPr id="37892" name="Rectangle 4"/>
          <p:cNvSpPr>
            <a:spLocks noGrp="1" noChangeArrowheads="1"/>
          </p:cNvSpPr>
          <p:nvPr>
            <p:ph type="title"/>
          </p:nvPr>
        </p:nvSpPr>
        <p:spPr>
          <a:xfrm>
            <a:off x="4727576" y="5734050"/>
            <a:ext cx="2881313" cy="75713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chor="t">
            <a:spAutoFit/>
          </a:bodyPr>
          <a:lstStyle/>
          <a:p>
            <a:pPr>
              <a:spcBef>
                <a:spcPct val="50000"/>
              </a:spcBef>
            </a:pPr>
            <a:r>
              <a:rPr lang="zh-CN" altLang="en-US" sz="4800" b="1">
                <a:solidFill>
                  <a:srgbClr val="FF0000"/>
                </a:solidFill>
                <a:ea typeface="华文隶书" panose="02010800040101010101" pitchFamily="2" charset="-122"/>
              </a:rPr>
              <a:t>龙的对话</a:t>
            </a:r>
          </a:p>
        </p:txBody>
      </p:sp>
    </p:spTree>
    <p:extLst>
      <p:ext uri="{BB962C8B-B14F-4D97-AF65-F5344CB8AC3E}">
        <p14:creationId xmlns:p14="http://schemas.microsoft.com/office/powerpoint/2010/main" val="36394640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blinds(horizontal)">
                                      <p:cBhvr>
                                        <p:cTn id="7" dur="500"/>
                                        <p:tgtEl>
                                          <p:spTgt spid="37890"/>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7892"/>
                                        </p:tgtEl>
                                        <p:attrNameLst>
                                          <p:attrName>style.visibility</p:attrName>
                                        </p:attrNameLst>
                                      </p:cBhvr>
                                      <p:to>
                                        <p:strVal val="visible"/>
                                      </p:to>
                                    </p:set>
                                    <p:animEffect transition="in" filter="blinds(horizontal)">
                                      <p:cBhvr>
                                        <p:cTn id="11"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751" y="2133601"/>
            <a:ext cx="7993063" cy="34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5" name="Text Box 3"/>
          <p:cNvSpPr txBox="1">
            <a:spLocks noChangeArrowheads="1"/>
          </p:cNvSpPr>
          <p:nvPr/>
        </p:nvSpPr>
        <p:spPr bwMode="auto">
          <a:xfrm>
            <a:off x="4511676" y="5619750"/>
            <a:ext cx="30972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4400" b="1">
                <a:solidFill>
                  <a:srgbClr val="FF0000"/>
                </a:solidFill>
                <a:ea typeface="华文隶书" panose="02010800040101010101" pitchFamily="2" charset="-122"/>
              </a:rPr>
              <a:t>翰林书杯</a:t>
            </a:r>
          </a:p>
        </p:txBody>
      </p:sp>
      <p:sp>
        <p:nvSpPr>
          <p:cNvPr id="38916" name="Text Box 4"/>
          <p:cNvSpPr txBox="1">
            <a:spLocks noChangeArrowheads="1"/>
          </p:cNvSpPr>
          <p:nvPr/>
        </p:nvSpPr>
        <p:spPr bwMode="auto">
          <a:xfrm>
            <a:off x="1524000" y="-26988"/>
            <a:ext cx="9144000" cy="11604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solidFill>
                  <a:schemeClr val="bg1"/>
                </a:solidFill>
              </a:rPr>
              <a:t>下列漫画反映的是否是生态环境问题？</a:t>
            </a:r>
          </a:p>
          <a:p>
            <a:pPr algn="ctr">
              <a:spcBef>
                <a:spcPct val="50000"/>
              </a:spcBef>
            </a:pPr>
            <a:r>
              <a:rPr lang="zh-CN" altLang="en-US" sz="2800" b="1">
                <a:solidFill>
                  <a:schemeClr val="bg1"/>
                </a:solidFill>
              </a:rPr>
              <a:t>如果是，分别反映了什么生态环境问题？</a:t>
            </a:r>
          </a:p>
        </p:txBody>
      </p:sp>
    </p:spTree>
    <p:extLst>
      <p:ext uri="{BB962C8B-B14F-4D97-AF65-F5344CB8AC3E}">
        <p14:creationId xmlns:p14="http://schemas.microsoft.com/office/powerpoint/2010/main" val="9769642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checkerboard(across)">
                                      <p:cBhvr>
                                        <p:cTn id="7" dur="500"/>
                                        <p:tgtEl>
                                          <p:spTgt spid="3891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32%5fdisp5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6988" y="1268413"/>
            <a:ext cx="6985000" cy="4392612"/>
          </a:xfrm>
          <a:prstGeom prst="rect">
            <a:avLst/>
          </a:prstGeom>
          <a:noFill/>
          <a:extLst>
            <a:ext uri="{909E8E84-426E-40DD-AFC4-6F175D3DCCD1}">
              <a14:hiddenFill xmlns:a14="http://schemas.microsoft.com/office/drawing/2010/main">
                <a:solidFill>
                  <a:srgbClr val="FFFFFF"/>
                </a:solidFill>
              </a14:hiddenFill>
            </a:ext>
          </a:extLst>
        </p:spPr>
      </p:pic>
      <p:sp>
        <p:nvSpPr>
          <p:cNvPr id="39939" name="Text Box 3"/>
          <p:cNvSpPr txBox="1">
            <a:spLocks noChangeArrowheads="1"/>
          </p:cNvSpPr>
          <p:nvPr/>
        </p:nvSpPr>
        <p:spPr bwMode="auto">
          <a:xfrm>
            <a:off x="1524000" y="-26988"/>
            <a:ext cx="9144000" cy="11604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solidFill>
                  <a:schemeClr val="bg1"/>
                </a:solidFill>
              </a:rPr>
              <a:t>下列漫画反映的是否是生态环境问题？</a:t>
            </a:r>
          </a:p>
          <a:p>
            <a:pPr algn="ctr">
              <a:spcBef>
                <a:spcPct val="50000"/>
              </a:spcBef>
            </a:pPr>
            <a:r>
              <a:rPr lang="zh-CN" altLang="en-US" sz="2800" b="1">
                <a:solidFill>
                  <a:schemeClr val="bg1"/>
                </a:solidFill>
              </a:rPr>
              <a:t>如果是，分别反映了什么生态环境问题？</a:t>
            </a:r>
          </a:p>
        </p:txBody>
      </p:sp>
      <p:sp>
        <p:nvSpPr>
          <p:cNvPr id="39940" name="Rectangle 4"/>
          <p:cNvSpPr>
            <a:spLocks noGrp="1" noChangeArrowheads="1"/>
          </p:cNvSpPr>
          <p:nvPr>
            <p:ph type="title"/>
          </p:nvPr>
        </p:nvSpPr>
        <p:spPr>
          <a:xfrm>
            <a:off x="4079876" y="5822951"/>
            <a:ext cx="4176713" cy="646331"/>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chor="t">
            <a:spAutoFit/>
          </a:bodyPr>
          <a:lstStyle/>
          <a:p>
            <a:pPr>
              <a:spcBef>
                <a:spcPct val="50000"/>
              </a:spcBef>
            </a:pPr>
            <a:r>
              <a:rPr lang="en-US" altLang="zh-CN" sz="4000" b="1">
                <a:solidFill>
                  <a:srgbClr val="FF0000"/>
                </a:solidFill>
              </a:rPr>
              <a:t>“</a:t>
            </a:r>
            <a:r>
              <a:rPr lang="zh-CN" altLang="en-US" sz="4000" b="1">
                <a:solidFill>
                  <a:srgbClr val="FF0000"/>
                </a:solidFill>
              </a:rPr>
              <a:t>十”字架的沉重</a:t>
            </a:r>
          </a:p>
        </p:txBody>
      </p:sp>
    </p:spTree>
    <p:extLst>
      <p:ext uri="{BB962C8B-B14F-4D97-AF65-F5344CB8AC3E}">
        <p14:creationId xmlns:p14="http://schemas.microsoft.com/office/powerpoint/2010/main" val="10444373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linds(horizontal)">
                                      <p:cBhvr>
                                        <p:cTn id="7" dur="500"/>
                                        <p:tgtEl>
                                          <p:spTgt spid="39938"/>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9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473575" y="5824538"/>
            <a:ext cx="3278188" cy="131112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chor="t">
            <a:spAutoFit/>
          </a:bodyPr>
          <a:lstStyle/>
          <a:p>
            <a:pPr>
              <a:spcBef>
                <a:spcPct val="50000"/>
              </a:spcBef>
            </a:pPr>
            <a:r>
              <a:rPr lang="zh-CN" altLang="en-US" b="1">
                <a:solidFill>
                  <a:srgbClr val="FF0000"/>
                </a:solidFill>
                <a:ea typeface="华文隶书" panose="02010800040101010101" pitchFamily="2" charset="-122"/>
              </a:rPr>
              <a:t>愚公“哇”山</a:t>
            </a:r>
          </a:p>
        </p:txBody>
      </p:sp>
      <p:pic>
        <p:nvPicPr>
          <p:cNvPr id="4096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6701" y="1135063"/>
            <a:ext cx="6577013"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Text Box 4"/>
          <p:cNvSpPr txBox="1">
            <a:spLocks noChangeArrowheads="1"/>
          </p:cNvSpPr>
          <p:nvPr/>
        </p:nvSpPr>
        <p:spPr bwMode="auto">
          <a:xfrm>
            <a:off x="1524000" y="-26988"/>
            <a:ext cx="9144000" cy="11604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solidFill>
                  <a:schemeClr val="bg1"/>
                </a:solidFill>
              </a:rPr>
              <a:t>下列漫画反映的是否是生态环境问题？</a:t>
            </a:r>
          </a:p>
          <a:p>
            <a:pPr algn="ctr">
              <a:spcBef>
                <a:spcPct val="50000"/>
              </a:spcBef>
            </a:pPr>
            <a:r>
              <a:rPr lang="zh-CN" altLang="en-US" sz="2800" b="1">
                <a:solidFill>
                  <a:schemeClr val="bg1"/>
                </a:solidFill>
              </a:rPr>
              <a:t>如果是，分别反映了什么生态环境问题？</a:t>
            </a:r>
          </a:p>
        </p:txBody>
      </p:sp>
    </p:spTree>
    <p:extLst>
      <p:ext uri="{BB962C8B-B14F-4D97-AF65-F5344CB8AC3E}">
        <p14:creationId xmlns:p14="http://schemas.microsoft.com/office/powerpoint/2010/main" val="7019788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linds(horizontal)">
                                      <p:cBhvr>
                                        <p:cTn id="7" dur="500"/>
                                        <p:tgtEl>
                                          <p:spTgt spid="40963"/>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40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4475" y="1125539"/>
            <a:ext cx="3810000" cy="558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7" name="Text Box 3"/>
          <p:cNvSpPr txBox="1">
            <a:spLocks noChangeArrowheads="1"/>
          </p:cNvSpPr>
          <p:nvPr/>
        </p:nvSpPr>
        <p:spPr bwMode="auto">
          <a:xfrm>
            <a:off x="1524000" y="-26988"/>
            <a:ext cx="9144000" cy="11604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solidFill>
                  <a:schemeClr val="bg1"/>
                </a:solidFill>
              </a:rPr>
              <a:t>下列漫画反映的是否是生态环境问题？</a:t>
            </a:r>
          </a:p>
          <a:p>
            <a:pPr algn="ctr">
              <a:spcBef>
                <a:spcPct val="50000"/>
              </a:spcBef>
            </a:pPr>
            <a:r>
              <a:rPr lang="zh-CN" altLang="en-US" sz="2800" b="1">
                <a:solidFill>
                  <a:schemeClr val="bg1"/>
                </a:solidFill>
              </a:rPr>
              <a:t>如果是，分别反映了什么生态环境问题？</a:t>
            </a:r>
          </a:p>
        </p:txBody>
      </p:sp>
      <p:sp>
        <p:nvSpPr>
          <p:cNvPr id="41988" name="Rectangle 4"/>
          <p:cNvSpPr>
            <a:spLocks noGrp="1" noChangeArrowheads="1"/>
          </p:cNvSpPr>
          <p:nvPr>
            <p:ph type="title"/>
          </p:nvPr>
        </p:nvSpPr>
        <p:spPr>
          <a:xfrm>
            <a:off x="3216276" y="2492375"/>
            <a:ext cx="792163" cy="275152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chor="t">
            <a:spAutoFit/>
          </a:bodyPr>
          <a:lstStyle/>
          <a:p>
            <a:pPr>
              <a:spcBef>
                <a:spcPct val="50000"/>
              </a:spcBef>
            </a:pPr>
            <a:r>
              <a:rPr lang="zh-CN" altLang="en-US" sz="4800" b="1">
                <a:solidFill>
                  <a:srgbClr val="FF0000"/>
                </a:solidFill>
                <a:ea typeface="华文隶书" panose="02010800040101010101" pitchFamily="2" charset="-122"/>
              </a:rPr>
              <a:t>危险行动</a:t>
            </a:r>
          </a:p>
        </p:txBody>
      </p:sp>
    </p:spTree>
    <p:extLst>
      <p:ext uri="{BB962C8B-B14F-4D97-AF65-F5344CB8AC3E}">
        <p14:creationId xmlns:p14="http://schemas.microsoft.com/office/powerpoint/2010/main" val="40702289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nodeType="after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wheel(4)">
                                      <p:cBhvr>
                                        <p:cTn id="7" dur="500"/>
                                        <p:tgtEl>
                                          <p:spTgt spid="41986"/>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41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703389" y="620714"/>
          <a:ext cx="8035925" cy="592137"/>
        </p:xfrm>
        <a:graphic>
          <a:graphicData uri="http://schemas.openxmlformats.org/presentationml/2006/ole">
            <mc:AlternateContent xmlns:mc="http://schemas.openxmlformats.org/markup-compatibility/2006">
              <mc:Choice xmlns:v="urn:schemas-microsoft-com:vml" Requires="v">
                <p:oleObj spid="_x0000_s1086" name="文档" r:id="rId3" imgW="8035942" imgH="592535" progId="">
                  <p:embed/>
                </p:oleObj>
              </mc:Choice>
              <mc:Fallback>
                <p:oleObj name="文档" r:id="rId3" imgW="8035942" imgH="592535"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620714"/>
                        <a:ext cx="8035925"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3500438" y="1122364"/>
          <a:ext cx="4824412" cy="587375"/>
        </p:xfrm>
        <a:graphic>
          <a:graphicData uri="http://schemas.openxmlformats.org/presentationml/2006/ole">
            <mc:AlternateContent xmlns:mc="http://schemas.openxmlformats.org/markup-compatibility/2006">
              <mc:Choice xmlns:v="urn:schemas-microsoft-com:vml" Requires="v">
                <p:oleObj spid="_x0000_s1087" name="文档" r:id="rId5" imgW="4879789" imgH="592535" progId="">
                  <p:embed/>
                </p:oleObj>
              </mc:Choice>
              <mc:Fallback>
                <p:oleObj name="文档" r:id="rId5" imgW="4879789" imgH="592535"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438" y="1122364"/>
                        <a:ext cx="4824412"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82" name="Group 162"/>
          <p:cNvGraphicFramePr>
            <a:graphicFrameLocks noGrp="1"/>
          </p:cNvGraphicFramePr>
          <p:nvPr>
            <p:extLst>
              <p:ext uri="{D42A27DB-BD31-4B8C-83A1-F6EECF244321}">
                <p14:modId xmlns:p14="http://schemas.microsoft.com/office/powerpoint/2010/main" val="1619837752"/>
              </p:ext>
            </p:extLst>
          </p:nvPr>
        </p:nvGraphicFramePr>
        <p:xfrm>
          <a:off x="817418" y="1663701"/>
          <a:ext cx="10335492" cy="4645105"/>
        </p:xfrm>
        <a:graphic>
          <a:graphicData uri="http://schemas.openxmlformats.org/drawingml/2006/table">
            <a:tbl>
              <a:tblPr/>
              <a:tblGrid>
                <a:gridCol w="1588974"/>
                <a:gridCol w="2005146"/>
                <a:gridCol w="3287237"/>
                <a:gridCol w="3454135"/>
              </a:tblGrid>
              <a:tr h="566913">
                <a:tc>
                  <a:txBody>
                    <a:bodyPr/>
                    <a:lstStyle/>
                    <a:p>
                      <a:pPr marL="0" marR="0" lvl="0" indent="0" algn="ctr"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环境问题</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具体表现</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主要原因</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典型案例</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517863">
                <a:tc rowSpan="3">
                  <a:txBody>
                    <a:bodyPr/>
                    <a:lstStyle/>
                    <a:p>
                      <a:pPr marL="0" marR="0" lvl="0" indent="0" algn="ctr"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资源短缺</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水资源短缺</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水污染、工农业生产用水量大及水资源分布不平衡</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华北平原的春旱</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42388">
                <a:tc vMerge="1">
                  <a:txBody>
                    <a:bodyPr/>
                    <a:lstStyle/>
                    <a:p>
                      <a:endParaRPr lang="zh-CN" altLang="en-US"/>
                    </a:p>
                  </a:txBody>
                  <a:tcPr/>
                </a:tc>
                <a:tc>
                  <a:txBody>
                    <a:bodyPr/>
                    <a:lstStyle/>
                    <a:p>
                      <a:pPr marL="0" marR="0" lvl="0" indent="0" algn="just"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土地资源短缺</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生态退耕、城市建设用地增加等</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耕地减少、草场退化等</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517863">
                <a:tc vMerge="1">
                  <a:txBody>
                    <a:bodyPr/>
                    <a:lstStyle/>
                    <a:p>
                      <a:endParaRPr lang="zh-CN" altLang="en-US"/>
                    </a:p>
                  </a:txBody>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能源短缺</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利用效率低、浪费严重</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ct val="0"/>
                        </a:spcBef>
                        <a:spcAft>
                          <a:spcPct val="0"/>
                        </a:spcAft>
                        <a:buClrTx/>
                        <a:buSzTx/>
                        <a:buFontTx/>
                        <a:buNone/>
                        <a:tabLst>
                          <a:tab pos="2514600" algn="l"/>
                        </a:tabLst>
                      </a:pP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西气东输</a:t>
                      </a:r>
                      <a:r>
                        <a:rPr kumimoji="0" lang="zh-CN" altLang="en-US"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的东部输送地区天然气短缺</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marT="45719" marB="4571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7482466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524000" y="-26988"/>
            <a:ext cx="9144000" cy="11604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solidFill>
                  <a:schemeClr val="bg1"/>
                </a:solidFill>
              </a:rPr>
              <a:t>下列漫画反映的是否是生态环境问题？</a:t>
            </a:r>
          </a:p>
          <a:p>
            <a:pPr algn="ctr">
              <a:spcBef>
                <a:spcPct val="50000"/>
              </a:spcBef>
            </a:pPr>
            <a:r>
              <a:rPr lang="zh-CN" altLang="en-US" sz="2800" b="1">
                <a:solidFill>
                  <a:schemeClr val="bg1"/>
                </a:solidFill>
              </a:rPr>
              <a:t>如果是，分别反映了什么生态环境问题？</a:t>
            </a:r>
          </a:p>
        </p:txBody>
      </p:sp>
      <p:sp>
        <p:nvSpPr>
          <p:cNvPr id="43011" name="Rectangle 3"/>
          <p:cNvSpPr>
            <a:spLocks noGrp="1" noChangeArrowheads="1"/>
          </p:cNvSpPr>
          <p:nvPr>
            <p:ph type="title"/>
          </p:nvPr>
        </p:nvSpPr>
        <p:spPr>
          <a:xfrm>
            <a:off x="4008438" y="5822951"/>
            <a:ext cx="3960812" cy="646331"/>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chor="t">
            <a:spAutoFit/>
          </a:bodyPr>
          <a:lstStyle/>
          <a:p>
            <a:pPr>
              <a:spcBef>
                <a:spcPct val="50000"/>
              </a:spcBef>
            </a:pPr>
            <a:r>
              <a:rPr lang="zh-CN" altLang="en-US" sz="4000" b="1">
                <a:solidFill>
                  <a:srgbClr val="FF0000"/>
                </a:solidFill>
              </a:rPr>
              <a:t>武林群侠传</a:t>
            </a:r>
          </a:p>
        </p:txBody>
      </p:sp>
      <p:pic>
        <p:nvPicPr>
          <p:cNvPr id="43012" name="Picture 4" descr="f2ae2eeafae1d5c7d539c9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1814" y="1177925"/>
            <a:ext cx="6264275"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125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f2ae2eeafae1d5c7d539c9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1900" y="3716339"/>
            <a:ext cx="4032250" cy="3024187"/>
          </a:xfrm>
          <a:prstGeom prst="rect">
            <a:avLst/>
          </a:prstGeom>
          <a:extLst/>
        </p:spPr>
        <p:style>
          <a:lnRef idx="2">
            <a:schemeClr val="accent1"/>
          </a:lnRef>
          <a:fillRef idx="1">
            <a:schemeClr val="lt1"/>
          </a:fillRef>
          <a:effectRef idx="0">
            <a:schemeClr val="accent1"/>
          </a:effectRef>
          <a:fontRef idx="minor">
            <a:schemeClr val="dk1"/>
          </a:fontRef>
        </p:style>
      </p:pic>
      <p:sp>
        <p:nvSpPr>
          <p:cNvPr id="44035" name="Rectangle 3"/>
          <p:cNvSpPr>
            <a:spLocks noChangeArrowheads="1"/>
          </p:cNvSpPr>
          <p:nvPr/>
        </p:nvSpPr>
        <p:spPr bwMode="auto">
          <a:xfrm>
            <a:off x="3575050" y="146050"/>
            <a:ext cx="568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4400" b="1">
                <a:solidFill>
                  <a:srgbClr val="FF0000"/>
                </a:solidFill>
                <a:effectLst>
                  <a:outerShdw blurRad="38100" dist="38100" dir="2700000" algn="tl">
                    <a:srgbClr val="C0C0C0"/>
                  </a:outerShdw>
                </a:effectLst>
                <a:ea typeface="黑体" panose="02010609060101010101" pitchFamily="49" charset="-122"/>
              </a:rPr>
              <a:t>主要的生态环境问题</a:t>
            </a:r>
          </a:p>
        </p:txBody>
      </p:sp>
      <p:pic>
        <p:nvPicPr>
          <p:cNvPr id="44036" name="Picture 4" descr="环境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4826" y="890589"/>
            <a:ext cx="4392613"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3664" y="981075"/>
            <a:ext cx="1766887"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8" name="Picture 6" descr="32%5fdisp5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4825" y="3716338"/>
            <a:ext cx="4465638" cy="2944812"/>
          </a:xfrm>
          <a:prstGeom prst="rect">
            <a:avLst/>
          </a:prstGeom>
          <a:extLst/>
        </p:spPr>
        <p:style>
          <a:lnRef idx="2">
            <a:schemeClr val="accent1"/>
          </a:lnRef>
          <a:fillRef idx="1">
            <a:schemeClr val="lt1"/>
          </a:fillRef>
          <a:effectRef idx="0">
            <a:schemeClr val="accent1"/>
          </a:effectRef>
          <a:fontRef idx="minor">
            <a:schemeClr val="dk1"/>
          </a:fontRef>
        </p:style>
      </p:pic>
      <p:sp>
        <p:nvSpPr>
          <p:cNvPr id="44039" name="Text Box 7"/>
          <p:cNvSpPr txBox="1">
            <a:spLocks noChangeArrowheads="1"/>
          </p:cNvSpPr>
          <p:nvPr/>
        </p:nvSpPr>
        <p:spPr bwMode="auto">
          <a:xfrm>
            <a:off x="3071813" y="3141663"/>
            <a:ext cx="1871662" cy="519112"/>
          </a:xfrm>
          <a:prstGeom prst="rect">
            <a:avLst/>
          </a:prstGeom>
          <a:ln/>
          <a:extLst/>
        </p:spPr>
        <p:style>
          <a:lnRef idx="2">
            <a:schemeClr val="accent1"/>
          </a:lnRef>
          <a:fillRef idx="1">
            <a:schemeClr val="lt1"/>
          </a:fillRef>
          <a:effectRef idx="0">
            <a:schemeClr val="accent1"/>
          </a:effectRef>
          <a:fontRef idx="minor">
            <a:schemeClr val="dk1"/>
          </a:fontRef>
        </p:style>
        <p:txBody>
          <a:bodyPr>
            <a:spAutoFit/>
          </a:bodyPr>
          <a:lstStyle/>
          <a:p>
            <a:pPr algn="ctr"/>
            <a:r>
              <a:rPr lang="zh-CN" altLang="en-US" sz="2800" b="1">
                <a:solidFill>
                  <a:srgbClr val="FF0000"/>
                </a:solidFill>
                <a:ea typeface="黑体" panose="02010609060101010101" pitchFamily="49" charset="-122"/>
              </a:rPr>
              <a:t>水土流失</a:t>
            </a:r>
          </a:p>
        </p:txBody>
      </p:sp>
      <p:sp>
        <p:nvSpPr>
          <p:cNvPr id="44040" name="Rectangle 8"/>
          <p:cNvSpPr>
            <a:spLocks noChangeArrowheads="1"/>
          </p:cNvSpPr>
          <p:nvPr/>
        </p:nvSpPr>
        <p:spPr bwMode="auto">
          <a:xfrm>
            <a:off x="7608888" y="3141663"/>
            <a:ext cx="2159000" cy="519112"/>
          </a:xfrm>
          <a:prstGeom prst="rect">
            <a:avLst/>
          </a:prstGeom>
          <a:ln/>
          <a:extLst/>
        </p:spPr>
        <p:style>
          <a:lnRef idx="2">
            <a:schemeClr val="accent1"/>
          </a:lnRef>
          <a:fillRef idx="1">
            <a:schemeClr val="lt1"/>
          </a:fillRef>
          <a:effectRef idx="0">
            <a:schemeClr val="accent1"/>
          </a:effectRef>
          <a:fontRef idx="minor">
            <a:schemeClr val="dk1"/>
          </a:fontRef>
        </p:style>
        <p:txBody>
          <a:bodyPr>
            <a:spAutoFit/>
          </a:bodyPr>
          <a:lstStyle/>
          <a:p>
            <a:pPr algn="ctr"/>
            <a:r>
              <a:rPr lang="zh-CN" altLang="en-US" sz="2800" b="1">
                <a:solidFill>
                  <a:srgbClr val="FF0000"/>
                </a:solidFill>
                <a:ea typeface="黑体" panose="02010609060101010101" pitchFamily="49" charset="-122"/>
              </a:rPr>
              <a:t>土地荒漠化</a:t>
            </a:r>
          </a:p>
        </p:txBody>
      </p:sp>
      <p:sp>
        <p:nvSpPr>
          <p:cNvPr id="44041" name="Rectangle 9"/>
          <p:cNvSpPr>
            <a:spLocks noChangeArrowheads="1"/>
          </p:cNvSpPr>
          <p:nvPr/>
        </p:nvSpPr>
        <p:spPr bwMode="auto">
          <a:xfrm>
            <a:off x="2640014" y="6223001"/>
            <a:ext cx="2592387" cy="519113"/>
          </a:xfrm>
          <a:prstGeom prst="rect">
            <a:avLst/>
          </a:prstGeom>
          <a:ln/>
          <a:extLst/>
        </p:spPr>
        <p:style>
          <a:lnRef idx="2">
            <a:schemeClr val="accent1"/>
          </a:lnRef>
          <a:fillRef idx="1">
            <a:schemeClr val="lt1"/>
          </a:fillRef>
          <a:effectRef idx="0">
            <a:schemeClr val="accent1"/>
          </a:effectRef>
          <a:fontRef idx="minor">
            <a:schemeClr val="dk1"/>
          </a:fontRef>
        </p:style>
        <p:txBody>
          <a:bodyPr>
            <a:spAutoFit/>
          </a:bodyPr>
          <a:lstStyle/>
          <a:p>
            <a:pPr algn="ctr"/>
            <a:r>
              <a:rPr lang="zh-CN" altLang="en-US" sz="2800" b="1">
                <a:solidFill>
                  <a:srgbClr val="FF0000"/>
                </a:solidFill>
                <a:ea typeface="黑体" panose="02010609060101010101" pitchFamily="49" charset="-122"/>
              </a:rPr>
              <a:t>森林资源匮乏</a:t>
            </a:r>
          </a:p>
        </p:txBody>
      </p:sp>
      <p:sp>
        <p:nvSpPr>
          <p:cNvPr id="44042" name="Rectangle 10"/>
          <p:cNvSpPr>
            <a:spLocks noChangeArrowheads="1"/>
          </p:cNvSpPr>
          <p:nvPr/>
        </p:nvSpPr>
        <p:spPr bwMode="auto">
          <a:xfrm>
            <a:off x="6888163" y="6165851"/>
            <a:ext cx="2900362" cy="519113"/>
          </a:xfrm>
          <a:prstGeom prst="rect">
            <a:avLst/>
          </a:prstGeom>
          <a:ln/>
          <a:extLst/>
        </p:spPr>
        <p:style>
          <a:lnRef idx="2">
            <a:schemeClr val="accent1"/>
          </a:lnRef>
          <a:fillRef idx="1">
            <a:schemeClr val="lt1"/>
          </a:fillRef>
          <a:effectRef idx="0">
            <a:schemeClr val="accent1"/>
          </a:effectRef>
          <a:fontRef idx="minor">
            <a:schemeClr val="dk1"/>
          </a:fontRef>
        </p:style>
        <p:txBody>
          <a:bodyPr>
            <a:spAutoFit/>
          </a:bodyPr>
          <a:lstStyle/>
          <a:p>
            <a:pPr algn="ctr"/>
            <a:r>
              <a:rPr lang="zh-CN" altLang="en-US" sz="2800" b="1">
                <a:solidFill>
                  <a:srgbClr val="FF0000"/>
                </a:solidFill>
                <a:ea typeface="黑体" panose="02010609060101010101" pitchFamily="49" charset="-122"/>
              </a:rPr>
              <a:t>生物多样性减少</a:t>
            </a:r>
          </a:p>
        </p:txBody>
      </p:sp>
    </p:spTree>
    <p:extLst>
      <p:ext uri="{BB962C8B-B14F-4D97-AF65-F5344CB8AC3E}">
        <p14:creationId xmlns:p14="http://schemas.microsoft.com/office/powerpoint/2010/main" val="458135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39"/>
                                        </p:tgtEl>
                                        <p:attrNameLst>
                                          <p:attrName>style.visibility</p:attrName>
                                        </p:attrNameLst>
                                      </p:cBhvr>
                                      <p:to>
                                        <p:strVal val="visible"/>
                                      </p:to>
                                    </p:set>
                                    <p:animEffect transition="in" filter="blinds(horizontal)">
                                      <p:cBhvr>
                                        <p:cTn id="7" dur="500"/>
                                        <p:tgtEl>
                                          <p:spTgt spid="440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040"/>
                                        </p:tgtEl>
                                        <p:attrNameLst>
                                          <p:attrName>style.visibility</p:attrName>
                                        </p:attrNameLst>
                                      </p:cBhvr>
                                      <p:to>
                                        <p:strVal val="visible"/>
                                      </p:to>
                                    </p:set>
                                    <p:animEffect transition="in" filter="blinds(horizontal)">
                                      <p:cBhvr>
                                        <p:cTn id="12" dur="500"/>
                                        <p:tgtEl>
                                          <p:spTgt spid="440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041"/>
                                        </p:tgtEl>
                                        <p:attrNameLst>
                                          <p:attrName>style.visibility</p:attrName>
                                        </p:attrNameLst>
                                      </p:cBhvr>
                                      <p:to>
                                        <p:strVal val="visible"/>
                                      </p:to>
                                    </p:set>
                                    <p:animEffect transition="in" filter="blinds(horizontal)">
                                      <p:cBhvr>
                                        <p:cTn id="17" dur="500"/>
                                        <p:tgtEl>
                                          <p:spTgt spid="440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042"/>
                                        </p:tgtEl>
                                        <p:attrNameLst>
                                          <p:attrName>style.visibility</p:attrName>
                                        </p:attrNameLst>
                                      </p:cBhvr>
                                      <p:to>
                                        <p:strVal val="visible"/>
                                      </p:to>
                                    </p:set>
                                    <p:animEffect transition="in" filter="blinds(horizontal)">
                                      <p:cBhvr>
                                        <p:cTn id="22" dur="500"/>
                                        <p:tgtEl>
                                          <p:spTgt spid="44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animBg="1"/>
      <p:bldP spid="44040" grpId="0" animBg="1"/>
      <p:bldP spid="44041" grpId="0" animBg="1"/>
      <p:bldP spid="4404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05s-0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3505201"/>
            <a:ext cx="4095750" cy="3071813"/>
          </a:xfrm>
          <a:prstGeom prst="rect">
            <a:avLst/>
          </a:prstGeom>
          <a:noFill/>
          <a:extLst>
            <a:ext uri="{909E8E84-426E-40DD-AFC4-6F175D3DCCD1}">
              <a14:hiddenFill xmlns:a14="http://schemas.microsoft.com/office/drawing/2010/main">
                <a:solidFill>
                  <a:srgbClr val="FFFFFF"/>
                </a:solidFill>
              </a14:hiddenFill>
            </a:ext>
          </a:extLst>
        </p:spPr>
      </p:pic>
      <p:pic>
        <p:nvPicPr>
          <p:cNvPr id="125955" name="Picture 3" descr="lcjj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1913" y="254001"/>
            <a:ext cx="40005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25957" name="Picture 5" descr="Pc0243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601" y="4114800"/>
            <a:ext cx="2925763" cy="2535238"/>
          </a:xfrm>
          <a:prstGeom prst="rect">
            <a:avLst/>
          </a:prstGeom>
          <a:noFill/>
          <a:extLst>
            <a:ext uri="{909E8E84-426E-40DD-AFC4-6F175D3DCCD1}">
              <a14:hiddenFill xmlns:a14="http://schemas.microsoft.com/office/drawing/2010/main">
                <a:solidFill>
                  <a:srgbClr val="FFFFFF"/>
                </a:solidFill>
              </a14:hiddenFill>
            </a:ext>
          </a:extLst>
        </p:spPr>
      </p:pic>
      <p:sp>
        <p:nvSpPr>
          <p:cNvPr id="125958" name="Text Box 6"/>
          <p:cNvSpPr txBox="1">
            <a:spLocks noChangeArrowheads="1"/>
          </p:cNvSpPr>
          <p:nvPr/>
        </p:nvSpPr>
        <p:spPr bwMode="auto">
          <a:xfrm>
            <a:off x="163513" y="597694"/>
            <a:ext cx="6248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chemeClr val="accent2"/>
                </a:solidFill>
                <a:ea typeface="黑体" panose="02010609060101010101" pitchFamily="49" charset="-122"/>
              </a:rPr>
              <a:t>1</a:t>
            </a:r>
            <a:r>
              <a:rPr lang="zh-CN" altLang="en-US" sz="3200" b="1" dirty="0" smtClean="0">
                <a:solidFill>
                  <a:schemeClr val="accent2"/>
                </a:solidFill>
                <a:ea typeface="黑体" panose="02010609060101010101" pitchFamily="49" charset="-122"/>
              </a:rPr>
              <a:t>、</a:t>
            </a:r>
            <a:r>
              <a:rPr lang="zh-CN" altLang="en-US" sz="3200" b="1" dirty="0">
                <a:solidFill>
                  <a:schemeClr val="accent2"/>
                </a:solidFill>
                <a:ea typeface="黑体" panose="02010609060101010101" pitchFamily="49" charset="-122"/>
              </a:rPr>
              <a:t>森林资源匮乏</a:t>
            </a:r>
          </a:p>
        </p:txBody>
      </p:sp>
      <p:sp>
        <p:nvSpPr>
          <p:cNvPr id="125959" name="Text Box 7"/>
          <p:cNvSpPr txBox="1">
            <a:spLocks noChangeArrowheads="1"/>
          </p:cNvSpPr>
          <p:nvPr/>
        </p:nvSpPr>
        <p:spPr bwMode="auto">
          <a:xfrm>
            <a:off x="1458800" y="1289843"/>
            <a:ext cx="4191000" cy="59531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spcBef>
                <a:spcPct val="50000"/>
              </a:spcBef>
            </a:pPr>
            <a:r>
              <a:rPr lang="en-US" altLang="zh-CN" sz="2400" b="1" dirty="0">
                <a:latin typeface="华文新魏" panose="02010800040101010101" pitchFamily="2" charset="-122"/>
                <a:ea typeface="华文新魏" panose="02010800040101010101" pitchFamily="2" charset="-122"/>
              </a:rPr>
              <a:t> </a:t>
            </a:r>
            <a:r>
              <a:rPr lang="zh-CN" altLang="en-US" sz="2400" b="1" dirty="0">
                <a:latin typeface="华文新魏" panose="02010800040101010101" pitchFamily="2" charset="-122"/>
                <a:ea typeface="华文新魏" panose="02010800040101010101" pitchFamily="2" charset="-122"/>
              </a:rPr>
              <a:t>森林覆盖率：</a:t>
            </a:r>
            <a:r>
              <a:rPr lang="en-US" altLang="zh-CN" sz="2400" b="1" dirty="0">
                <a:latin typeface="华文新魏" panose="02010800040101010101" pitchFamily="2" charset="-122"/>
                <a:ea typeface="华文新魏" panose="02010800040101010101" pitchFamily="2" charset="-122"/>
              </a:rPr>
              <a:t>16.66</a:t>
            </a:r>
            <a:r>
              <a:rPr lang="zh-CN" altLang="en-US" sz="2400" b="1" dirty="0">
                <a:latin typeface="华文新魏" panose="02010800040101010101" pitchFamily="2" charset="-122"/>
                <a:ea typeface="华文新魏" panose="02010800040101010101" pitchFamily="2" charset="-122"/>
              </a:rPr>
              <a:t>％   </a:t>
            </a:r>
            <a:r>
              <a:rPr lang="en-US" altLang="zh-CN" sz="2400" b="1" dirty="0">
                <a:latin typeface="华文新魏" panose="02010800040101010101" pitchFamily="2" charset="-122"/>
                <a:ea typeface="华文新魏" panose="02010800040101010101" pitchFamily="2" charset="-122"/>
              </a:rPr>
              <a:t>60</a:t>
            </a:r>
            <a:r>
              <a:rPr lang="zh-CN" altLang="en-US" sz="2400" b="1" dirty="0">
                <a:latin typeface="华文新魏" panose="02010800040101010101" pitchFamily="2" charset="-122"/>
                <a:ea typeface="华文新魏" panose="02010800040101010101" pitchFamily="2" charset="-122"/>
              </a:rPr>
              <a:t>％</a:t>
            </a:r>
          </a:p>
        </p:txBody>
      </p:sp>
      <p:sp>
        <p:nvSpPr>
          <p:cNvPr id="125960" name="Text Box 8"/>
          <p:cNvSpPr txBox="1">
            <a:spLocks noChangeArrowheads="1"/>
          </p:cNvSpPr>
          <p:nvPr/>
        </p:nvSpPr>
        <p:spPr bwMode="auto">
          <a:xfrm>
            <a:off x="1458800" y="2153443"/>
            <a:ext cx="4191000" cy="59531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spcBef>
                <a:spcPct val="50000"/>
              </a:spcBef>
            </a:pPr>
            <a:r>
              <a:rPr lang="en-US" altLang="zh-CN" sz="2400" b="1">
                <a:latin typeface="华文新魏" panose="02010800040101010101" pitchFamily="2" charset="-122"/>
                <a:ea typeface="华文新魏" panose="02010800040101010101" pitchFamily="2" charset="-122"/>
              </a:rPr>
              <a:t> </a:t>
            </a:r>
            <a:r>
              <a:rPr lang="zh-CN" altLang="en-US" sz="2400" b="1">
                <a:latin typeface="华文新魏" panose="02010800040101010101" pitchFamily="2" charset="-122"/>
                <a:ea typeface="华文新魏" panose="02010800040101010101" pitchFamily="2" charset="-122"/>
              </a:rPr>
              <a:t>人均森林：</a:t>
            </a:r>
            <a:r>
              <a:rPr lang="en-US" altLang="zh-CN" sz="2400" b="1">
                <a:latin typeface="华文新魏" panose="02010800040101010101" pitchFamily="2" charset="-122"/>
                <a:ea typeface="华文新魏" panose="02010800040101010101" pitchFamily="2" charset="-122"/>
              </a:rPr>
              <a:t>0.13</a:t>
            </a:r>
            <a:r>
              <a:rPr lang="zh-CN" altLang="en-US" sz="2400" b="1">
                <a:latin typeface="华文新魏" panose="02010800040101010101" pitchFamily="2" charset="-122"/>
                <a:ea typeface="华文新魏" panose="02010800040101010101" pitchFamily="2" charset="-122"/>
              </a:rPr>
              <a:t>公顷   </a:t>
            </a:r>
            <a:r>
              <a:rPr lang="en-US" altLang="zh-CN" sz="2400" b="1">
                <a:latin typeface="华文新魏" panose="02010800040101010101" pitchFamily="2" charset="-122"/>
                <a:ea typeface="华文新魏" panose="02010800040101010101" pitchFamily="2" charset="-122"/>
              </a:rPr>
              <a:t>20</a:t>
            </a:r>
            <a:r>
              <a:rPr lang="zh-CN" altLang="en-US" sz="2400" b="1">
                <a:latin typeface="华文新魏" panose="02010800040101010101" pitchFamily="2" charset="-122"/>
                <a:ea typeface="华文新魏" panose="02010800040101010101" pitchFamily="2" charset="-122"/>
              </a:rPr>
              <a:t>％</a:t>
            </a:r>
          </a:p>
        </p:txBody>
      </p:sp>
      <p:sp>
        <p:nvSpPr>
          <p:cNvPr id="125961" name="Text Box 9"/>
          <p:cNvSpPr txBox="1">
            <a:spLocks noChangeArrowheads="1"/>
          </p:cNvSpPr>
          <p:nvPr/>
        </p:nvSpPr>
        <p:spPr bwMode="auto">
          <a:xfrm>
            <a:off x="1458800" y="3090068"/>
            <a:ext cx="4191000" cy="59531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spcBef>
                <a:spcPct val="50000"/>
              </a:spcBef>
            </a:pPr>
            <a:r>
              <a:rPr lang="en-US" altLang="zh-CN" sz="2400" b="1">
                <a:latin typeface="华文新魏" panose="02010800040101010101" pitchFamily="2" charset="-122"/>
                <a:ea typeface="华文新魏" panose="02010800040101010101" pitchFamily="2" charset="-122"/>
              </a:rPr>
              <a:t> </a:t>
            </a:r>
            <a:r>
              <a:rPr lang="zh-CN" altLang="en-US" sz="2400" b="1">
                <a:latin typeface="华文新魏" panose="02010800040101010101" pitchFamily="2" charset="-122"/>
                <a:ea typeface="华文新魏" panose="02010800040101010101" pitchFamily="2" charset="-122"/>
              </a:rPr>
              <a:t>人均木材：</a:t>
            </a:r>
            <a:r>
              <a:rPr lang="en-US" altLang="zh-CN" sz="2400" b="1">
                <a:latin typeface="华文新魏" panose="02010800040101010101" pitchFamily="2" charset="-122"/>
                <a:ea typeface="华文新魏" panose="02010800040101010101" pitchFamily="2" charset="-122"/>
              </a:rPr>
              <a:t>9.05</a:t>
            </a:r>
            <a:r>
              <a:rPr lang="zh-CN" altLang="en-US" sz="2400" b="1">
                <a:latin typeface="华文新魏" panose="02010800040101010101" pitchFamily="2" charset="-122"/>
                <a:ea typeface="华文新魏" panose="02010800040101010101" pitchFamily="2" charset="-122"/>
              </a:rPr>
              <a:t>米</a:t>
            </a:r>
            <a:r>
              <a:rPr lang="en-US" altLang="zh-CN" sz="2400" b="1" baseline="30000">
                <a:latin typeface="华文新魏" panose="02010800040101010101" pitchFamily="2" charset="-122"/>
                <a:ea typeface="华文新魏" panose="02010800040101010101" pitchFamily="2" charset="-122"/>
              </a:rPr>
              <a:t>3 </a:t>
            </a:r>
            <a:r>
              <a:rPr lang="en-US" altLang="zh-CN" sz="2400" b="1">
                <a:latin typeface="华文新魏" panose="02010800040101010101" pitchFamily="2" charset="-122"/>
                <a:ea typeface="华文新魏" panose="02010800040101010101" pitchFamily="2" charset="-122"/>
              </a:rPr>
              <a:t>  12.5</a:t>
            </a:r>
            <a:r>
              <a:rPr lang="zh-CN" altLang="en-US" sz="2400" b="1">
                <a:latin typeface="华文新魏" panose="02010800040101010101" pitchFamily="2" charset="-122"/>
                <a:ea typeface="华文新魏" panose="02010800040101010101" pitchFamily="2" charset="-122"/>
              </a:rPr>
              <a:t>％</a:t>
            </a:r>
          </a:p>
        </p:txBody>
      </p:sp>
      <p:sp>
        <p:nvSpPr>
          <p:cNvPr id="9" name="Text Box 12"/>
          <p:cNvSpPr txBox="1">
            <a:spLocks noChangeArrowheads="1"/>
          </p:cNvSpPr>
          <p:nvPr/>
        </p:nvSpPr>
        <p:spPr bwMode="auto">
          <a:xfrm>
            <a:off x="-266700" y="0"/>
            <a:ext cx="5154386"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4400" b="1" dirty="0" smtClean="0">
                <a:solidFill>
                  <a:srgbClr val="0000FF"/>
                </a:solidFill>
              </a:rPr>
              <a:t>二、生态环境</a:t>
            </a:r>
            <a:r>
              <a:rPr lang="zh-CN" altLang="en-US" sz="4400" b="1" dirty="0">
                <a:solidFill>
                  <a:srgbClr val="0000FF"/>
                </a:solidFill>
              </a:rPr>
              <a:t>保护</a:t>
            </a:r>
          </a:p>
        </p:txBody>
      </p:sp>
    </p:spTree>
    <p:extLst>
      <p:ext uri="{BB962C8B-B14F-4D97-AF65-F5344CB8AC3E}">
        <p14:creationId xmlns:p14="http://schemas.microsoft.com/office/powerpoint/2010/main" val="674291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5959"/>
                                        </p:tgtEl>
                                        <p:attrNameLst>
                                          <p:attrName>style.visibility</p:attrName>
                                        </p:attrNameLst>
                                      </p:cBhvr>
                                      <p:to>
                                        <p:strVal val="visible"/>
                                      </p:to>
                                    </p:set>
                                    <p:animEffect transition="in" filter="diamond(in)">
                                      <p:cBhvr>
                                        <p:cTn id="7" dur="2000"/>
                                        <p:tgtEl>
                                          <p:spTgt spid="1259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25960"/>
                                        </p:tgtEl>
                                        <p:attrNameLst>
                                          <p:attrName>style.visibility</p:attrName>
                                        </p:attrNameLst>
                                      </p:cBhvr>
                                      <p:to>
                                        <p:strVal val="visible"/>
                                      </p:to>
                                    </p:set>
                                    <p:animEffect transition="in" filter="diamond(in)">
                                      <p:cBhvr>
                                        <p:cTn id="12" dur="2000"/>
                                        <p:tgtEl>
                                          <p:spTgt spid="1259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25961"/>
                                        </p:tgtEl>
                                        <p:attrNameLst>
                                          <p:attrName>style.visibility</p:attrName>
                                        </p:attrNameLst>
                                      </p:cBhvr>
                                      <p:to>
                                        <p:strVal val="visible"/>
                                      </p:to>
                                    </p:set>
                                    <p:animEffect transition="in" filter="diamond(in)">
                                      <p:cBhvr>
                                        <p:cTn id="17" dur="2000"/>
                                        <p:tgtEl>
                                          <p:spTgt spid="125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9" grpId="0" animBg="1"/>
      <p:bldP spid="125960" grpId="0" animBg="1"/>
      <p:bldP spid="12596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滥砍伐森林">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762001"/>
            <a:ext cx="3657600" cy="2563813"/>
          </a:xfrm>
          <a:prstGeom prst="rect">
            <a:avLst/>
          </a:prstGeom>
          <a:noFill/>
          <a:extLst>
            <a:ext uri="{909E8E84-426E-40DD-AFC4-6F175D3DCCD1}">
              <a14:hiddenFill xmlns:a14="http://schemas.microsoft.com/office/drawing/2010/main">
                <a:solidFill>
                  <a:srgbClr val="FFFFFF"/>
                </a:solidFill>
              </a14:hiddenFill>
            </a:ext>
          </a:extLst>
        </p:spPr>
      </p:pic>
      <p:pic>
        <p:nvPicPr>
          <p:cNvPr id="49155" name="Picture 3" descr="2004120717074743082_0">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762000"/>
            <a:ext cx="38100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p000010112">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81400"/>
            <a:ext cx="3810000" cy="2579688"/>
          </a:xfrm>
          <a:prstGeom prst="rect">
            <a:avLst/>
          </a:prstGeom>
          <a:noFill/>
          <a:extLst>
            <a:ext uri="{909E8E84-426E-40DD-AFC4-6F175D3DCCD1}">
              <a14:hiddenFill xmlns:a14="http://schemas.microsoft.com/office/drawing/2010/main">
                <a:solidFill>
                  <a:srgbClr val="FFFFFF"/>
                </a:solidFill>
              </a14:hiddenFill>
            </a:ext>
          </a:extLst>
        </p:spPr>
      </p:pic>
      <p:pic>
        <p:nvPicPr>
          <p:cNvPr id="49157" name="Picture 5" descr="F2003110409463300000">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77000" y="3429000"/>
            <a:ext cx="3733800" cy="2800350"/>
          </a:xfrm>
          <a:prstGeom prst="rect">
            <a:avLst/>
          </a:prstGeom>
          <a:noFill/>
          <a:extLst>
            <a:ext uri="{909E8E84-426E-40DD-AFC4-6F175D3DCCD1}">
              <a14:hiddenFill xmlns:a14="http://schemas.microsoft.com/office/drawing/2010/main">
                <a:solidFill>
                  <a:srgbClr val="FFFFFF"/>
                </a:solidFill>
              </a14:hiddenFill>
            </a:ext>
          </a:extLst>
        </p:spPr>
      </p:pic>
      <p:sp>
        <p:nvSpPr>
          <p:cNvPr id="49158" name="Text Box 6"/>
          <p:cNvSpPr txBox="1">
            <a:spLocks noChangeArrowheads="1"/>
          </p:cNvSpPr>
          <p:nvPr/>
        </p:nvSpPr>
        <p:spPr bwMode="auto">
          <a:xfrm>
            <a:off x="2514600" y="228601"/>
            <a:ext cx="734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chemeClr val="accent2"/>
                </a:solidFill>
                <a:latin typeface="黑体" panose="02010609060101010101" pitchFamily="49" charset="-122"/>
                <a:ea typeface="黑体" panose="02010609060101010101" pitchFamily="49" charset="-122"/>
              </a:rPr>
              <a:t>森林资源的破坏严重，重开发轻保护。</a:t>
            </a:r>
          </a:p>
        </p:txBody>
      </p:sp>
    </p:spTree>
    <p:extLst>
      <p:ext uri="{BB962C8B-B14F-4D97-AF65-F5344CB8AC3E}">
        <p14:creationId xmlns:p14="http://schemas.microsoft.com/office/powerpoint/2010/main" val="3583047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9154"/>
                                        </p:tgtEl>
                                        <p:attrNameLst>
                                          <p:attrName>style.visibility</p:attrName>
                                        </p:attrNameLst>
                                      </p:cBhvr>
                                      <p:to>
                                        <p:strVal val="visible"/>
                                      </p:to>
                                    </p:set>
                                    <p:anim calcmode="lin" valueType="num">
                                      <p:cBhvr>
                                        <p:cTn id="7" dur="500" fill="hold"/>
                                        <p:tgtEl>
                                          <p:spTgt spid="49154"/>
                                        </p:tgtEl>
                                        <p:attrNameLst>
                                          <p:attrName>ppt_w</p:attrName>
                                        </p:attrNameLst>
                                      </p:cBhvr>
                                      <p:tavLst>
                                        <p:tav tm="0">
                                          <p:val>
                                            <p:fltVal val="0"/>
                                          </p:val>
                                        </p:tav>
                                        <p:tav tm="100000">
                                          <p:val>
                                            <p:strVal val="#ppt_w"/>
                                          </p:val>
                                        </p:tav>
                                      </p:tavLst>
                                    </p:anim>
                                    <p:anim calcmode="lin" valueType="num">
                                      <p:cBhvr>
                                        <p:cTn id="8" dur="500" fill="hold"/>
                                        <p:tgtEl>
                                          <p:spTgt spid="4915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49155"/>
                                        </p:tgtEl>
                                        <p:attrNameLst>
                                          <p:attrName>style.visibility</p:attrName>
                                        </p:attrNameLst>
                                      </p:cBhvr>
                                      <p:to>
                                        <p:strVal val="visible"/>
                                      </p:to>
                                    </p:set>
                                    <p:anim calcmode="lin" valueType="num">
                                      <p:cBhvr>
                                        <p:cTn id="13" dur="500" fill="hold"/>
                                        <p:tgtEl>
                                          <p:spTgt spid="49155"/>
                                        </p:tgtEl>
                                        <p:attrNameLst>
                                          <p:attrName>ppt_w</p:attrName>
                                        </p:attrNameLst>
                                      </p:cBhvr>
                                      <p:tavLst>
                                        <p:tav tm="0">
                                          <p:val>
                                            <p:fltVal val="0"/>
                                          </p:val>
                                        </p:tav>
                                        <p:tav tm="100000">
                                          <p:val>
                                            <p:strVal val="#ppt_w"/>
                                          </p:val>
                                        </p:tav>
                                      </p:tavLst>
                                    </p:anim>
                                    <p:anim calcmode="lin" valueType="num">
                                      <p:cBhvr>
                                        <p:cTn id="14" dur="500" fill="hold"/>
                                        <p:tgtEl>
                                          <p:spTgt spid="49155"/>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49156"/>
                                        </p:tgtEl>
                                        <p:attrNameLst>
                                          <p:attrName>style.visibility</p:attrName>
                                        </p:attrNameLst>
                                      </p:cBhvr>
                                      <p:to>
                                        <p:strVal val="visible"/>
                                      </p:to>
                                    </p:set>
                                    <p:anim calcmode="lin" valueType="num">
                                      <p:cBhvr>
                                        <p:cTn id="19" dur="500" fill="hold"/>
                                        <p:tgtEl>
                                          <p:spTgt spid="49156"/>
                                        </p:tgtEl>
                                        <p:attrNameLst>
                                          <p:attrName>ppt_w</p:attrName>
                                        </p:attrNameLst>
                                      </p:cBhvr>
                                      <p:tavLst>
                                        <p:tav tm="0">
                                          <p:val>
                                            <p:fltVal val="0"/>
                                          </p:val>
                                        </p:tav>
                                        <p:tav tm="100000">
                                          <p:val>
                                            <p:strVal val="#ppt_w"/>
                                          </p:val>
                                        </p:tav>
                                      </p:tavLst>
                                    </p:anim>
                                    <p:anim calcmode="lin" valueType="num">
                                      <p:cBhvr>
                                        <p:cTn id="20" dur="500" fill="hold"/>
                                        <p:tgtEl>
                                          <p:spTgt spid="49156"/>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49157"/>
                                        </p:tgtEl>
                                        <p:attrNameLst>
                                          <p:attrName>style.visibility</p:attrName>
                                        </p:attrNameLst>
                                      </p:cBhvr>
                                      <p:to>
                                        <p:strVal val="visible"/>
                                      </p:to>
                                    </p:set>
                                    <p:anim calcmode="lin" valueType="num">
                                      <p:cBhvr>
                                        <p:cTn id="25" dur="500" fill="hold"/>
                                        <p:tgtEl>
                                          <p:spTgt spid="49157"/>
                                        </p:tgtEl>
                                        <p:attrNameLst>
                                          <p:attrName>ppt_w</p:attrName>
                                        </p:attrNameLst>
                                      </p:cBhvr>
                                      <p:tavLst>
                                        <p:tav tm="0">
                                          <p:val>
                                            <p:fltVal val="0"/>
                                          </p:val>
                                        </p:tav>
                                        <p:tav tm="100000">
                                          <p:val>
                                            <p:strVal val="#ppt_w"/>
                                          </p:val>
                                        </p:tav>
                                      </p:tavLst>
                                    </p:anim>
                                    <p:anim calcmode="lin" valueType="num">
                                      <p:cBhvr>
                                        <p:cTn id="26" dur="500" fill="hold"/>
                                        <p:tgtEl>
                                          <p:spTgt spid="49157"/>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49158"/>
                                        </p:tgtEl>
                                        <p:attrNameLst>
                                          <p:attrName>style.visibility</p:attrName>
                                        </p:attrNameLst>
                                      </p:cBhvr>
                                      <p:to>
                                        <p:strVal val="visible"/>
                                      </p:to>
                                    </p:set>
                                    <p:animEffect transition="in" filter="box(in)">
                                      <p:cBhvr>
                                        <p:cTn id="31" dur="500"/>
                                        <p:tgtEl>
                                          <p:spTgt spid="49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1905000" y="1050925"/>
            <a:ext cx="6248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chemeClr val="accent2"/>
                </a:solidFill>
                <a:ea typeface="黑体" panose="02010609060101010101" pitchFamily="49" charset="-122"/>
              </a:rPr>
              <a:t>1</a:t>
            </a:r>
            <a:r>
              <a:rPr lang="zh-CN" altLang="en-US" sz="3200" b="1" dirty="0" smtClean="0">
                <a:solidFill>
                  <a:schemeClr val="accent2"/>
                </a:solidFill>
                <a:ea typeface="黑体" panose="02010609060101010101" pitchFamily="49" charset="-122"/>
              </a:rPr>
              <a:t>、</a:t>
            </a:r>
            <a:r>
              <a:rPr lang="zh-CN" altLang="en-US" sz="3200" b="1" dirty="0">
                <a:solidFill>
                  <a:schemeClr val="accent2"/>
                </a:solidFill>
                <a:ea typeface="黑体" panose="02010609060101010101" pitchFamily="49" charset="-122"/>
              </a:rPr>
              <a:t>森林资源匮乏</a:t>
            </a:r>
          </a:p>
        </p:txBody>
      </p:sp>
      <p:sp>
        <p:nvSpPr>
          <p:cNvPr id="95235" name="Text Box 3"/>
          <p:cNvSpPr txBox="1">
            <a:spLocks noChangeArrowheads="1"/>
          </p:cNvSpPr>
          <p:nvPr/>
        </p:nvSpPr>
        <p:spPr bwMode="auto">
          <a:xfrm>
            <a:off x="1981200" y="1812926"/>
            <a:ext cx="716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95236" name="Text Box 4"/>
          <p:cNvSpPr txBox="1">
            <a:spLocks noChangeArrowheads="1"/>
          </p:cNvSpPr>
          <p:nvPr/>
        </p:nvSpPr>
        <p:spPr bwMode="auto">
          <a:xfrm>
            <a:off x="1524000" y="1889126"/>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、问题现状</a:t>
            </a:r>
          </a:p>
        </p:txBody>
      </p:sp>
      <p:sp>
        <p:nvSpPr>
          <p:cNvPr id="95237" name="Text Box 5"/>
          <p:cNvSpPr txBox="1">
            <a:spLocks noChangeArrowheads="1"/>
          </p:cNvSpPr>
          <p:nvPr/>
        </p:nvSpPr>
        <p:spPr bwMode="auto">
          <a:xfrm>
            <a:off x="1524000" y="3549651"/>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、成因</a:t>
            </a:r>
          </a:p>
        </p:txBody>
      </p:sp>
      <p:sp>
        <p:nvSpPr>
          <p:cNvPr id="95238" name="Text Box 6"/>
          <p:cNvSpPr txBox="1">
            <a:spLocks noChangeArrowheads="1"/>
          </p:cNvSpPr>
          <p:nvPr/>
        </p:nvSpPr>
        <p:spPr bwMode="auto">
          <a:xfrm>
            <a:off x="1524000" y="4937126"/>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3</a:t>
            </a:r>
            <a:r>
              <a:rPr lang="zh-CN" altLang="en-US" sz="2800" b="1">
                <a:latin typeface="黑体" panose="02010609060101010101" pitchFamily="49" charset="-122"/>
                <a:ea typeface="黑体" panose="02010609060101010101" pitchFamily="49" charset="-122"/>
              </a:rPr>
              <a:t>、对策</a:t>
            </a:r>
          </a:p>
        </p:txBody>
      </p:sp>
      <p:sp>
        <p:nvSpPr>
          <p:cNvPr id="95239" name="Text Box 7"/>
          <p:cNvSpPr txBox="1">
            <a:spLocks noChangeArrowheads="1"/>
          </p:cNvSpPr>
          <p:nvPr/>
        </p:nvSpPr>
        <p:spPr bwMode="auto">
          <a:xfrm>
            <a:off x="3581400" y="1812926"/>
            <a:ext cx="777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solidFill>
                  <a:srgbClr val="FF0000"/>
                </a:solidFill>
                <a:latin typeface="黑体" panose="02010609060101010101" pitchFamily="49" charset="-122"/>
                <a:ea typeface="黑体" panose="02010609060101010101" pitchFamily="49" charset="-122"/>
              </a:rPr>
              <a:t>①</a:t>
            </a:r>
            <a:r>
              <a:rPr lang="zh-CN" altLang="en-US" sz="2000" b="1">
                <a:solidFill>
                  <a:srgbClr val="FF0000"/>
                </a:solidFill>
                <a:latin typeface="黑体" panose="02010609060101010101" pitchFamily="49" charset="-122"/>
                <a:ea typeface="黑体" panose="02010609060101010101" pitchFamily="49" charset="-122"/>
              </a:rPr>
              <a:t>森林短缺，森林覆盖率低；人均占有量远低于世界平均水平。</a:t>
            </a:r>
          </a:p>
        </p:txBody>
      </p:sp>
      <p:sp>
        <p:nvSpPr>
          <p:cNvPr id="95240" name="Text Box 8"/>
          <p:cNvSpPr txBox="1">
            <a:spLocks noChangeArrowheads="1"/>
          </p:cNvSpPr>
          <p:nvPr/>
        </p:nvSpPr>
        <p:spPr bwMode="auto">
          <a:xfrm>
            <a:off x="3657600" y="2193926"/>
            <a:ext cx="7664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solidFill>
                  <a:srgbClr val="FF0000"/>
                </a:solidFill>
                <a:latin typeface="黑体" panose="02010609060101010101" pitchFamily="49" charset="-122"/>
                <a:ea typeface="黑体" panose="02010609060101010101" pitchFamily="49" charset="-122"/>
              </a:rPr>
              <a:t>②</a:t>
            </a:r>
            <a:r>
              <a:rPr lang="zh-CN" altLang="en-US" sz="2000" b="1">
                <a:solidFill>
                  <a:srgbClr val="FF0000"/>
                </a:solidFill>
                <a:latin typeface="黑体" panose="02010609060101010101" pitchFamily="49" charset="-122"/>
                <a:ea typeface="黑体" panose="02010609060101010101" pitchFamily="49" charset="-122"/>
              </a:rPr>
              <a:t>森林资源分布不均，主要集中在东北</a:t>
            </a:r>
            <a:r>
              <a:rPr lang="en-US" altLang="zh-CN" sz="2000" b="1">
                <a:solidFill>
                  <a:srgbClr val="FF0000"/>
                </a:solidFill>
                <a:latin typeface="黑体" panose="02010609060101010101" pitchFamily="49" charset="-122"/>
                <a:ea typeface="黑体" panose="02010609060101010101" pitchFamily="49" charset="-122"/>
              </a:rPr>
              <a:t>.</a:t>
            </a:r>
            <a:r>
              <a:rPr lang="zh-CN" altLang="en-US" sz="2000" b="1">
                <a:solidFill>
                  <a:srgbClr val="FF0000"/>
                </a:solidFill>
                <a:latin typeface="黑体" panose="02010609060101010101" pitchFamily="49" charset="-122"/>
                <a:ea typeface="黑体" panose="02010609060101010101" pitchFamily="49" charset="-122"/>
              </a:rPr>
              <a:t>西南和东南</a:t>
            </a:r>
          </a:p>
        </p:txBody>
      </p:sp>
      <p:sp>
        <p:nvSpPr>
          <p:cNvPr id="95241" name="Text Box 9"/>
          <p:cNvSpPr txBox="1">
            <a:spLocks noChangeArrowheads="1"/>
          </p:cNvSpPr>
          <p:nvPr/>
        </p:nvSpPr>
        <p:spPr bwMode="auto">
          <a:xfrm>
            <a:off x="3657600" y="2574926"/>
            <a:ext cx="734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solidFill>
                  <a:srgbClr val="FF0000"/>
                </a:solidFill>
                <a:latin typeface="黑体" panose="02010609060101010101" pitchFamily="49" charset="-122"/>
                <a:ea typeface="黑体" panose="02010609060101010101" pitchFamily="49" charset="-122"/>
              </a:rPr>
              <a:t>③</a:t>
            </a:r>
            <a:r>
              <a:rPr lang="zh-CN" altLang="en-US" sz="2000" b="1">
                <a:solidFill>
                  <a:srgbClr val="FF0000"/>
                </a:solidFill>
                <a:latin typeface="黑体" panose="02010609060101010101" pitchFamily="49" charset="-122"/>
                <a:ea typeface="黑体" panose="02010609060101010101" pitchFamily="49" charset="-122"/>
              </a:rPr>
              <a:t>森林资源的破坏严重，重开发轻保护。</a:t>
            </a:r>
          </a:p>
        </p:txBody>
      </p:sp>
      <p:sp>
        <p:nvSpPr>
          <p:cNvPr id="95242" name="Text Box 10"/>
          <p:cNvSpPr txBox="1">
            <a:spLocks noChangeArrowheads="1"/>
          </p:cNvSpPr>
          <p:nvPr/>
        </p:nvSpPr>
        <p:spPr bwMode="auto">
          <a:xfrm>
            <a:off x="3048000" y="3549651"/>
            <a:ext cx="7620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660066"/>
                </a:solidFill>
                <a:latin typeface="黑体" panose="02010609060101010101" pitchFamily="49" charset="-122"/>
                <a:ea typeface="黑体" panose="02010609060101010101" pitchFamily="49" charset="-122"/>
              </a:rPr>
              <a:t>自然原因：森林火灾、病虫害、自然灾害</a:t>
            </a:r>
          </a:p>
          <a:p>
            <a:pPr>
              <a:spcBef>
                <a:spcPct val="50000"/>
              </a:spcBef>
            </a:pPr>
            <a:r>
              <a:rPr lang="zh-CN" altLang="en-US" sz="2000" b="1">
                <a:solidFill>
                  <a:srgbClr val="660066"/>
                </a:solidFill>
                <a:latin typeface="黑体" panose="02010609060101010101" pitchFamily="49" charset="-122"/>
                <a:ea typeface="黑体" panose="02010609060101010101" pitchFamily="49" charset="-122"/>
              </a:rPr>
              <a:t>人为原因：乱砍滥伐、过度开垦、过度樵采、工程建设、开矿等</a:t>
            </a:r>
          </a:p>
        </p:txBody>
      </p:sp>
      <p:sp>
        <p:nvSpPr>
          <p:cNvPr id="95243" name="Text Box 11"/>
          <p:cNvSpPr txBox="1">
            <a:spLocks noChangeArrowheads="1"/>
          </p:cNvSpPr>
          <p:nvPr/>
        </p:nvSpPr>
        <p:spPr bwMode="auto">
          <a:xfrm>
            <a:off x="3200400" y="4937126"/>
            <a:ext cx="74676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solidFill>
                  <a:srgbClr val="0000FF"/>
                </a:solidFill>
                <a:latin typeface="黑体" panose="02010609060101010101" pitchFamily="49" charset="-122"/>
                <a:ea typeface="黑体" panose="02010609060101010101" pitchFamily="49" charset="-122"/>
              </a:rPr>
              <a:t>封山育林、采育结合、退耕还林，改变林区经济结构，制定和完善相关法律法规</a:t>
            </a:r>
          </a:p>
          <a:p>
            <a:pPr>
              <a:spcBef>
                <a:spcPct val="50000"/>
              </a:spcBef>
            </a:pPr>
            <a:endParaRPr lang="en-US" altLang="zh-CN" sz="2000" b="1" dirty="0">
              <a:solidFill>
                <a:srgbClr val="0000FF"/>
              </a:solidFill>
              <a:latin typeface="黑体" panose="02010609060101010101" pitchFamily="49" charset="-122"/>
              <a:ea typeface="黑体" panose="02010609060101010101" pitchFamily="49" charset="-122"/>
            </a:endParaRPr>
          </a:p>
        </p:txBody>
      </p:sp>
      <p:sp>
        <p:nvSpPr>
          <p:cNvPr id="95244" name="Text Box 12"/>
          <p:cNvSpPr txBox="1">
            <a:spLocks noChangeArrowheads="1"/>
          </p:cNvSpPr>
          <p:nvPr/>
        </p:nvSpPr>
        <p:spPr bwMode="auto">
          <a:xfrm>
            <a:off x="-266700" y="0"/>
            <a:ext cx="6934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4400" b="1" dirty="0" smtClean="0">
                <a:solidFill>
                  <a:srgbClr val="0000FF"/>
                </a:solidFill>
              </a:rPr>
              <a:t>三、生态环境</a:t>
            </a:r>
            <a:r>
              <a:rPr lang="zh-CN" altLang="en-US" sz="4400" b="1" dirty="0">
                <a:solidFill>
                  <a:srgbClr val="0000FF"/>
                </a:solidFill>
              </a:rPr>
              <a:t>保护</a:t>
            </a:r>
          </a:p>
        </p:txBody>
      </p:sp>
    </p:spTree>
    <p:extLst>
      <p:ext uri="{BB962C8B-B14F-4D97-AF65-F5344CB8AC3E}">
        <p14:creationId xmlns:p14="http://schemas.microsoft.com/office/powerpoint/2010/main" val="9314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42"/>
                                        </p:tgtEl>
                                        <p:attrNameLst>
                                          <p:attrName>style.visibility</p:attrName>
                                        </p:attrNameLst>
                                      </p:cBhvr>
                                      <p:to>
                                        <p:strVal val="visible"/>
                                      </p:to>
                                    </p:set>
                                    <p:animEffect transition="in" filter="blinds(horizontal)">
                                      <p:cBhvr>
                                        <p:cTn id="7" dur="500"/>
                                        <p:tgtEl>
                                          <p:spTgt spid="95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243"/>
                                        </p:tgtEl>
                                        <p:attrNameLst>
                                          <p:attrName>style.visibility</p:attrName>
                                        </p:attrNameLst>
                                      </p:cBhvr>
                                      <p:to>
                                        <p:strVal val="visible"/>
                                      </p:to>
                                    </p:set>
                                    <p:animEffect transition="in" filter="blinds(horizontal)">
                                      <p:cBhvr>
                                        <p:cTn id="12" dur="500"/>
                                        <p:tgtEl>
                                          <p:spTgt spid="95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2" grpId="0"/>
      <p:bldP spid="9524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0934-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9576" y="287338"/>
            <a:ext cx="3503613" cy="3503612"/>
          </a:xfrm>
          <a:prstGeom prst="rect">
            <a:avLst/>
          </a:prstGeom>
          <a:noFill/>
          <a:extLst>
            <a:ext uri="{909E8E84-426E-40DD-AFC4-6F175D3DCCD1}">
              <a14:hiddenFill xmlns:a14="http://schemas.microsoft.com/office/drawing/2010/main">
                <a:solidFill>
                  <a:srgbClr val="FFFFFF"/>
                </a:solidFill>
              </a14:hiddenFill>
            </a:ext>
          </a:extLst>
        </p:spPr>
      </p:pic>
      <p:pic>
        <p:nvPicPr>
          <p:cNvPr id="130051" name="Picture 3" descr="甘南大草原"/>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4501" y="3746501"/>
            <a:ext cx="48291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130052" name="Picture 4"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1175" y="301625"/>
            <a:ext cx="4679950" cy="3233738"/>
          </a:xfrm>
          <a:prstGeom prst="rect">
            <a:avLst/>
          </a:prstGeom>
          <a:noFill/>
          <a:extLst>
            <a:ext uri="{909E8E84-426E-40DD-AFC4-6F175D3DCCD1}">
              <a14:hiddenFill xmlns:a14="http://schemas.microsoft.com/office/drawing/2010/main">
                <a:solidFill>
                  <a:srgbClr val="FFFFFF"/>
                </a:solidFill>
              </a14:hiddenFill>
            </a:ext>
          </a:extLst>
        </p:spPr>
      </p:pic>
      <p:sp>
        <p:nvSpPr>
          <p:cNvPr id="130053" name="Text Box 5"/>
          <p:cNvSpPr txBox="1">
            <a:spLocks noChangeArrowheads="1"/>
          </p:cNvSpPr>
          <p:nvPr/>
        </p:nvSpPr>
        <p:spPr bwMode="auto">
          <a:xfrm>
            <a:off x="6627813" y="4335463"/>
            <a:ext cx="3784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latin typeface="宋体" panose="02010600030101010101" pitchFamily="2" charset="-122"/>
              </a:rPr>
              <a:t>    </a:t>
            </a:r>
            <a:r>
              <a:rPr lang="zh-CN" altLang="en-US" sz="2400" b="1">
                <a:latin typeface="宋体" panose="02010600030101010101" pitchFamily="2" charset="-122"/>
              </a:rPr>
              <a:t>我国草原面积广大。</a:t>
            </a:r>
            <a:r>
              <a:rPr lang="en-US" altLang="zh-CN" sz="2400" b="1">
                <a:latin typeface="宋体" panose="02010600030101010101" pitchFamily="2" charset="-122"/>
              </a:rPr>
              <a:t>2006</a:t>
            </a:r>
            <a:r>
              <a:rPr lang="zh-CN" altLang="en-US" sz="2400" b="1">
                <a:latin typeface="宋体" panose="02010600030101010101" pitchFamily="2" charset="-122"/>
              </a:rPr>
              <a:t>年，我国有各类草原</a:t>
            </a:r>
            <a:r>
              <a:rPr lang="en-US" altLang="zh-CN" sz="2400" b="1">
                <a:latin typeface="宋体" panose="02010600030101010101" pitchFamily="2" charset="-122"/>
              </a:rPr>
              <a:t>4</a:t>
            </a:r>
            <a:r>
              <a:rPr lang="zh-CN" altLang="en-US" sz="2400" b="1">
                <a:latin typeface="宋体" panose="02010600030101010101" pitchFamily="2" charset="-122"/>
              </a:rPr>
              <a:t>亿公顷，约占国土总面积的</a:t>
            </a:r>
            <a:r>
              <a:rPr lang="en-US" altLang="zh-CN" sz="2400" b="1">
                <a:latin typeface="宋体" panose="02010600030101010101" pitchFamily="2" charset="-122"/>
              </a:rPr>
              <a:t>41.7%</a:t>
            </a:r>
            <a:r>
              <a:rPr lang="zh-CN" altLang="en-US" sz="2400" b="1">
                <a:latin typeface="宋体" panose="02010600030101010101" pitchFamily="2" charset="-122"/>
              </a:rPr>
              <a:t>，仅次于澳大利亚，居世界第二位。</a:t>
            </a:r>
          </a:p>
        </p:txBody>
      </p:sp>
    </p:spTree>
    <p:extLst>
      <p:ext uri="{BB962C8B-B14F-4D97-AF65-F5344CB8AC3E}">
        <p14:creationId xmlns:p14="http://schemas.microsoft.com/office/powerpoint/2010/main" val="17731197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desc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4038600"/>
            <a:ext cx="40830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131076" name="Picture 4" desc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4019550"/>
            <a:ext cx="4038600" cy="2838450"/>
          </a:xfrm>
          <a:prstGeom prst="rect">
            <a:avLst/>
          </a:prstGeom>
          <a:noFill/>
          <a:extLst>
            <a:ext uri="{909E8E84-426E-40DD-AFC4-6F175D3DCCD1}">
              <a14:hiddenFill xmlns:a14="http://schemas.microsoft.com/office/drawing/2010/main">
                <a:solidFill>
                  <a:srgbClr val="FFFFFF"/>
                </a:solidFill>
              </a14:hiddenFill>
            </a:ext>
          </a:extLst>
        </p:spPr>
      </p:pic>
      <p:sp>
        <p:nvSpPr>
          <p:cNvPr id="131079" name="Text Box 7"/>
          <p:cNvSpPr txBox="1">
            <a:spLocks noChangeArrowheads="1"/>
          </p:cNvSpPr>
          <p:nvPr/>
        </p:nvSpPr>
        <p:spPr bwMode="auto">
          <a:xfrm>
            <a:off x="2057401" y="0"/>
            <a:ext cx="7058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chemeClr val="accent2"/>
                </a:solidFill>
                <a:ea typeface="黑体" panose="02010609060101010101" pitchFamily="49" charset="-122"/>
              </a:rPr>
              <a:t>2</a:t>
            </a:r>
            <a:r>
              <a:rPr lang="zh-CN" altLang="en-US" sz="3200" b="1" dirty="0" smtClean="0">
                <a:solidFill>
                  <a:schemeClr val="accent2"/>
                </a:solidFill>
                <a:ea typeface="黑体" panose="02010609060101010101" pitchFamily="49" charset="-122"/>
              </a:rPr>
              <a:t>、</a:t>
            </a:r>
            <a:r>
              <a:rPr lang="zh-CN" altLang="en-US" sz="3200" b="1" dirty="0">
                <a:solidFill>
                  <a:schemeClr val="accent2"/>
                </a:solidFill>
                <a:ea typeface="黑体" panose="02010609060101010101" pitchFamily="49" charset="-122"/>
              </a:rPr>
              <a:t>草场退化</a:t>
            </a:r>
          </a:p>
        </p:txBody>
      </p:sp>
      <p:pic>
        <p:nvPicPr>
          <p:cNvPr id="131080" name="Picture 8"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762000"/>
            <a:ext cx="4103688"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1081" name="Picture 9" descr="xtw7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600" y="762001"/>
            <a:ext cx="3962400" cy="324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637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2057401" y="0"/>
            <a:ext cx="7058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chemeClr val="accent2"/>
                </a:solidFill>
                <a:ea typeface="黑体" panose="02010609060101010101" pitchFamily="49" charset="-122"/>
              </a:rPr>
              <a:t>2</a:t>
            </a:r>
            <a:r>
              <a:rPr lang="zh-CN" altLang="en-US" sz="3200" b="1" dirty="0" smtClean="0">
                <a:solidFill>
                  <a:schemeClr val="accent2"/>
                </a:solidFill>
                <a:ea typeface="黑体" panose="02010609060101010101" pitchFamily="49" charset="-122"/>
              </a:rPr>
              <a:t>、</a:t>
            </a:r>
            <a:r>
              <a:rPr lang="zh-CN" altLang="en-US" sz="3200" b="1" dirty="0">
                <a:solidFill>
                  <a:schemeClr val="accent2"/>
                </a:solidFill>
                <a:ea typeface="黑体" panose="02010609060101010101" pitchFamily="49" charset="-122"/>
              </a:rPr>
              <a:t>草场退化</a:t>
            </a:r>
          </a:p>
        </p:txBody>
      </p:sp>
      <p:sp>
        <p:nvSpPr>
          <p:cNvPr id="98307" name="Text Box 3"/>
          <p:cNvSpPr txBox="1">
            <a:spLocks noChangeArrowheads="1"/>
          </p:cNvSpPr>
          <p:nvPr/>
        </p:nvSpPr>
        <p:spPr bwMode="auto">
          <a:xfrm>
            <a:off x="1524000" y="1143001"/>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、问题现状</a:t>
            </a:r>
          </a:p>
        </p:txBody>
      </p:sp>
      <p:sp>
        <p:nvSpPr>
          <p:cNvPr id="98308" name="Text Box 4"/>
          <p:cNvSpPr txBox="1">
            <a:spLocks noChangeArrowheads="1"/>
          </p:cNvSpPr>
          <p:nvPr/>
        </p:nvSpPr>
        <p:spPr bwMode="auto">
          <a:xfrm>
            <a:off x="1524000" y="2590801"/>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、成因</a:t>
            </a:r>
          </a:p>
        </p:txBody>
      </p:sp>
      <p:sp>
        <p:nvSpPr>
          <p:cNvPr id="98309" name="Text Box 5"/>
          <p:cNvSpPr txBox="1">
            <a:spLocks noChangeArrowheads="1"/>
          </p:cNvSpPr>
          <p:nvPr/>
        </p:nvSpPr>
        <p:spPr bwMode="auto">
          <a:xfrm>
            <a:off x="1524000" y="4419601"/>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3</a:t>
            </a:r>
            <a:r>
              <a:rPr lang="zh-CN" altLang="en-US" sz="2800" b="1">
                <a:latin typeface="黑体" panose="02010609060101010101" pitchFamily="49" charset="-122"/>
                <a:ea typeface="黑体" panose="02010609060101010101" pitchFamily="49" charset="-122"/>
              </a:rPr>
              <a:t>、对策</a:t>
            </a:r>
          </a:p>
        </p:txBody>
      </p:sp>
      <p:sp>
        <p:nvSpPr>
          <p:cNvPr id="98310" name="Text Box 6"/>
          <p:cNvSpPr txBox="1">
            <a:spLocks noChangeArrowheads="1"/>
          </p:cNvSpPr>
          <p:nvPr/>
        </p:nvSpPr>
        <p:spPr bwMode="auto">
          <a:xfrm>
            <a:off x="3886200" y="11430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ea typeface="黑体" panose="02010609060101010101" pitchFamily="49" charset="-122"/>
              </a:rPr>
              <a:t>草场退化，生产力不断下降</a:t>
            </a:r>
          </a:p>
        </p:txBody>
      </p:sp>
      <p:sp>
        <p:nvSpPr>
          <p:cNvPr id="98311" name="Text Box 7"/>
          <p:cNvSpPr txBox="1">
            <a:spLocks noChangeArrowheads="1"/>
          </p:cNvSpPr>
          <p:nvPr/>
        </p:nvSpPr>
        <p:spPr bwMode="auto">
          <a:xfrm>
            <a:off x="3124200" y="2438401"/>
            <a:ext cx="7543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660066"/>
                </a:solidFill>
                <a:latin typeface="黑体" panose="02010609060101010101" pitchFamily="49" charset="-122"/>
                <a:ea typeface="黑体" panose="02010609060101010101" pitchFamily="49" charset="-122"/>
              </a:rPr>
              <a:t>自然：气候异常，降水较少；鼠害虫害</a:t>
            </a:r>
          </a:p>
          <a:p>
            <a:pPr>
              <a:spcBef>
                <a:spcPct val="50000"/>
              </a:spcBef>
            </a:pPr>
            <a:r>
              <a:rPr lang="zh-CN" altLang="en-US" sz="2400" b="1">
                <a:solidFill>
                  <a:srgbClr val="660066"/>
                </a:solidFill>
                <a:latin typeface="黑体" panose="02010609060101010101" pitchFamily="49" charset="-122"/>
                <a:ea typeface="黑体" panose="02010609060101010101" pitchFamily="49" charset="-122"/>
              </a:rPr>
              <a:t>人为：粗放经营、过度放牧、过度农垦、滥采滥挖、工业污染</a:t>
            </a:r>
          </a:p>
        </p:txBody>
      </p:sp>
      <p:sp>
        <p:nvSpPr>
          <p:cNvPr id="98312" name="Text Box 8"/>
          <p:cNvSpPr txBox="1">
            <a:spLocks noChangeArrowheads="1"/>
          </p:cNvSpPr>
          <p:nvPr/>
        </p:nvSpPr>
        <p:spPr bwMode="auto">
          <a:xfrm>
            <a:off x="3200400" y="44196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000FF"/>
                </a:solidFill>
                <a:latin typeface="黑体" panose="02010609060101010101" pitchFamily="49" charset="-122"/>
                <a:ea typeface="黑体" panose="02010609060101010101" pitchFamily="49" charset="-122"/>
              </a:rPr>
              <a:t>退耕还草、封育草场、建立饲草料基地，舍饲养畜，实行禁牧、轮牧</a:t>
            </a:r>
            <a:r>
              <a:rPr lang="zh-CN" altLang="en-US" sz="2400" b="1" dirty="0" smtClean="0">
                <a:solidFill>
                  <a:srgbClr val="0000FF"/>
                </a:solidFill>
                <a:latin typeface="黑体" panose="02010609060101010101" pitchFamily="49" charset="-122"/>
                <a:ea typeface="黑体" panose="02010609060101010101" pitchFamily="49" charset="-122"/>
              </a:rPr>
              <a:t>制度</a:t>
            </a:r>
            <a:r>
              <a:rPr lang="en-US" altLang="zh-CN" sz="2400" b="1" dirty="0" smtClean="0">
                <a:solidFill>
                  <a:srgbClr val="0000FF"/>
                </a:solidFill>
                <a:latin typeface="黑体" panose="02010609060101010101" pitchFamily="49" charset="-122"/>
                <a:ea typeface="黑体" panose="02010609060101010101" pitchFamily="49" charset="-122"/>
              </a:rPr>
              <a:t>,</a:t>
            </a:r>
            <a:r>
              <a:rPr lang="zh-CN" altLang="en-US" sz="2400" b="1" dirty="0" smtClean="0">
                <a:solidFill>
                  <a:srgbClr val="0000FF"/>
                </a:solidFill>
                <a:latin typeface="黑体" panose="02010609060101010101" pitchFamily="49" charset="-122"/>
                <a:ea typeface="黑体" panose="02010609060101010101" pitchFamily="49" charset="-122"/>
              </a:rPr>
              <a:t>控制载畜量</a:t>
            </a:r>
            <a:endParaRPr lang="zh-CN" altLang="en-US" sz="2400" b="1" dirty="0">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818551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blinds(horizontal)">
                                      <p:cBhvr>
                                        <p:cTn id="7" dur="500"/>
                                        <p:tgtEl>
                                          <p:spTgt spid="983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8312"/>
                                        </p:tgtEl>
                                        <p:attrNameLst>
                                          <p:attrName>style.visibility</p:attrName>
                                        </p:attrNameLst>
                                      </p:cBhvr>
                                      <p:to>
                                        <p:strVal val="visible"/>
                                      </p:to>
                                    </p:set>
                                    <p:animEffect transition="in" filter="blinds(horizontal)">
                                      <p:cBhvr>
                                        <p:cTn id="12" dur="500"/>
                                        <p:tgtEl>
                                          <p:spTgt spid="98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P spid="98312"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828800" y="2119313"/>
            <a:ext cx="2438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srgbClr val="993300"/>
                </a:solidFill>
                <a:latin typeface="楷体_GB2312" pitchFamily="49" charset="-122"/>
                <a:ea typeface="楷体_GB2312" pitchFamily="49" charset="-122"/>
              </a:rPr>
              <a:t>1</a:t>
            </a:r>
            <a:r>
              <a:rPr kumimoji="1" lang="zh-CN" altLang="en-US" sz="2800" b="1">
                <a:solidFill>
                  <a:srgbClr val="993300"/>
                </a:solidFill>
                <a:latin typeface="楷体_GB2312" pitchFamily="49" charset="-122"/>
                <a:ea typeface="楷体_GB2312" pitchFamily="49" charset="-122"/>
              </a:rPr>
              <a:t>．水土流失</a:t>
            </a:r>
          </a:p>
        </p:txBody>
      </p:sp>
      <p:sp>
        <p:nvSpPr>
          <p:cNvPr id="135171" name="Line 3"/>
          <p:cNvSpPr>
            <a:spLocks noChangeShapeType="1"/>
          </p:cNvSpPr>
          <p:nvPr/>
        </p:nvSpPr>
        <p:spPr bwMode="auto">
          <a:xfrm>
            <a:off x="4038600" y="4633913"/>
            <a:ext cx="457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72" name="Line 4"/>
          <p:cNvSpPr>
            <a:spLocks noChangeShapeType="1"/>
          </p:cNvSpPr>
          <p:nvPr/>
        </p:nvSpPr>
        <p:spPr bwMode="auto">
          <a:xfrm>
            <a:off x="4038600" y="2347913"/>
            <a:ext cx="457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73" name="Line 5"/>
          <p:cNvSpPr>
            <a:spLocks noChangeShapeType="1"/>
          </p:cNvSpPr>
          <p:nvPr/>
        </p:nvSpPr>
        <p:spPr bwMode="auto">
          <a:xfrm>
            <a:off x="7086600" y="2347913"/>
            <a:ext cx="457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74" name="Line 6"/>
          <p:cNvSpPr>
            <a:spLocks noChangeShapeType="1"/>
          </p:cNvSpPr>
          <p:nvPr/>
        </p:nvSpPr>
        <p:spPr bwMode="auto">
          <a:xfrm>
            <a:off x="6324600" y="3490913"/>
            <a:ext cx="457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75" name="Line 7"/>
          <p:cNvSpPr>
            <a:spLocks noChangeShapeType="1"/>
          </p:cNvSpPr>
          <p:nvPr/>
        </p:nvSpPr>
        <p:spPr bwMode="auto">
          <a:xfrm>
            <a:off x="4038600" y="3490913"/>
            <a:ext cx="457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76" name="Text Box 8"/>
          <p:cNvSpPr txBox="1">
            <a:spLocks noChangeArrowheads="1"/>
          </p:cNvSpPr>
          <p:nvPr/>
        </p:nvSpPr>
        <p:spPr bwMode="auto">
          <a:xfrm>
            <a:off x="4419600" y="2057401"/>
            <a:ext cx="289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993300"/>
                </a:solidFill>
                <a:latin typeface="楷体_GB2312" pitchFamily="49" charset="-122"/>
                <a:ea typeface="楷体_GB2312" pitchFamily="49" charset="-122"/>
              </a:rPr>
              <a:t>河流含沙量增加</a:t>
            </a:r>
          </a:p>
        </p:txBody>
      </p:sp>
      <p:sp>
        <p:nvSpPr>
          <p:cNvPr id="135177" name="Text Box 9"/>
          <p:cNvSpPr txBox="1">
            <a:spLocks noChangeArrowheads="1"/>
          </p:cNvSpPr>
          <p:nvPr/>
        </p:nvSpPr>
        <p:spPr bwMode="auto">
          <a:xfrm>
            <a:off x="7543800" y="2057401"/>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993300"/>
                </a:solidFill>
                <a:latin typeface="楷体_GB2312" pitchFamily="49" charset="-122"/>
                <a:ea typeface="楷体_GB2312" pitchFamily="49" charset="-122"/>
              </a:rPr>
              <a:t>洪水泛滥</a:t>
            </a:r>
          </a:p>
        </p:txBody>
      </p:sp>
      <p:sp>
        <p:nvSpPr>
          <p:cNvPr id="135178" name="Text Box 10"/>
          <p:cNvSpPr txBox="1">
            <a:spLocks noChangeArrowheads="1"/>
          </p:cNvSpPr>
          <p:nvPr/>
        </p:nvSpPr>
        <p:spPr bwMode="auto">
          <a:xfrm>
            <a:off x="1828800" y="3200401"/>
            <a:ext cx="266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srgbClr val="993300"/>
                </a:solidFill>
                <a:latin typeface="楷体_GB2312" pitchFamily="49" charset="-122"/>
                <a:ea typeface="楷体_GB2312" pitchFamily="49" charset="-122"/>
              </a:rPr>
              <a:t>2</a:t>
            </a:r>
            <a:r>
              <a:rPr kumimoji="1" lang="zh-CN" altLang="en-US" sz="2800" b="1">
                <a:solidFill>
                  <a:srgbClr val="993300"/>
                </a:solidFill>
                <a:latin typeface="楷体_GB2312" pitchFamily="49" charset="-122"/>
                <a:ea typeface="楷体_GB2312" pitchFamily="49" charset="-122"/>
              </a:rPr>
              <a:t>．气候恶化</a:t>
            </a:r>
          </a:p>
        </p:txBody>
      </p:sp>
      <p:sp>
        <p:nvSpPr>
          <p:cNvPr id="135179" name="Text Box 11"/>
          <p:cNvSpPr txBox="1">
            <a:spLocks noChangeArrowheads="1"/>
          </p:cNvSpPr>
          <p:nvPr/>
        </p:nvSpPr>
        <p:spPr bwMode="auto">
          <a:xfrm>
            <a:off x="4572000" y="3200401"/>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993300"/>
                </a:solidFill>
                <a:latin typeface="楷体_GB2312" pitchFamily="49" charset="-122"/>
                <a:ea typeface="楷体_GB2312" pitchFamily="49" charset="-122"/>
              </a:rPr>
              <a:t>全球变暖</a:t>
            </a:r>
          </a:p>
        </p:txBody>
      </p:sp>
      <p:sp>
        <p:nvSpPr>
          <p:cNvPr id="135180" name="Text Box 12"/>
          <p:cNvSpPr txBox="1">
            <a:spLocks noChangeArrowheads="1"/>
          </p:cNvSpPr>
          <p:nvPr/>
        </p:nvSpPr>
        <p:spPr bwMode="auto">
          <a:xfrm>
            <a:off x="6934200" y="3186113"/>
            <a:ext cx="220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993300"/>
                </a:solidFill>
                <a:latin typeface="楷体_GB2312" pitchFamily="49" charset="-122"/>
                <a:ea typeface="楷体_GB2312" pitchFamily="49" charset="-122"/>
              </a:rPr>
              <a:t>海平面上升</a:t>
            </a:r>
          </a:p>
        </p:txBody>
      </p:sp>
      <p:sp>
        <p:nvSpPr>
          <p:cNvPr id="135181" name="Text Box 13"/>
          <p:cNvSpPr txBox="1">
            <a:spLocks noChangeArrowheads="1"/>
          </p:cNvSpPr>
          <p:nvPr/>
        </p:nvSpPr>
        <p:spPr bwMode="auto">
          <a:xfrm>
            <a:off x="1828800" y="4329113"/>
            <a:ext cx="236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srgbClr val="993300"/>
                </a:solidFill>
                <a:latin typeface="楷体_GB2312" pitchFamily="49" charset="-122"/>
                <a:ea typeface="楷体_GB2312" pitchFamily="49" charset="-122"/>
              </a:rPr>
              <a:t>3</a:t>
            </a:r>
            <a:r>
              <a:rPr kumimoji="1" lang="zh-CN" altLang="en-US" sz="2800" b="1">
                <a:solidFill>
                  <a:srgbClr val="993300"/>
                </a:solidFill>
                <a:latin typeface="楷体_GB2312" pitchFamily="49" charset="-122"/>
                <a:ea typeface="楷体_GB2312" pitchFamily="49" charset="-122"/>
              </a:rPr>
              <a:t>．生态破坏</a:t>
            </a:r>
          </a:p>
        </p:txBody>
      </p:sp>
      <p:sp>
        <p:nvSpPr>
          <p:cNvPr id="135182" name="Text Box 14"/>
          <p:cNvSpPr txBox="1">
            <a:spLocks noChangeArrowheads="1"/>
          </p:cNvSpPr>
          <p:nvPr/>
        </p:nvSpPr>
        <p:spPr bwMode="auto">
          <a:xfrm>
            <a:off x="4572000" y="4329113"/>
            <a:ext cx="2057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993300"/>
                </a:solidFill>
                <a:latin typeface="楷体_GB2312" pitchFamily="49" charset="-122"/>
                <a:ea typeface="楷体_GB2312" pitchFamily="49" charset="-122"/>
              </a:rPr>
              <a:t>物种灭绝</a:t>
            </a:r>
            <a:endParaRPr lang="zh-CN" altLang="en-US" sz="2800" b="1">
              <a:latin typeface="楷体_GB2312" pitchFamily="49" charset="-122"/>
              <a:ea typeface="楷体_GB2312" pitchFamily="49" charset="-122"/>
            </a:endParaRPr>
          </a:p>
        </p:txBody>
      </p:sp>
      <p:sp>
        <p:nvSpPr>
          <p:cNvPr id="135183" name="Text Box 15"/>
          <p:cNvSpPr txBox="1">
            <a:spLocks noChangeArrowheads="1"/>
          </p:cNvSpPr>
          <p:nvPr/>
        </p:nvSpPr>
        <p:spPr bwMode="auto">
          <a:xfrm>
            <a:off x="1981200" y="914400"/>
            <a:ext cx="8001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rgbClr val="000066"/>
                </a:solidFill>
                <a:latin typeface="Times New Roman" panose="02020603050405020304" pitchFamily="18" charset="0"/>
                <a:ea typeface="黑体" panose="02010609060101010101" pitchFamily="49" charset="-122"/>
              </a:rPr>
              <a:t>森林（或草场）的大面积破坏有什么危害？</a:t>
            </a:r>
          </a:p>
        </p:txBody>
      </p:sp>
      <p:sp>
        <p:nvSpPr>
          <p:cNvPr id="135184" name="Text Box 16"/>
          <p:cNvSpPr txBox="1">
            <a:spLocks noChangeArrowheads="1"/>
          </p:cNvSpPr>
          <p:nvPr/>
        </p:nvSpPr>
        <p:spPr bwMode="auto">
          <a:xfrm>
            <a:off x="1752600" y="5257801"/>
            <a:ext cx="937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srgbClr val="993300"/>
                </a:solidFill>
                <a:latin typeface="楷体_GB2312" pitchFamily="49" charset="-122"/>
                <a:ea typeface="楷体_GB2312" pitchFamily="49" charset="-122"/>
              </a:rPr>
              <a:t>4. </a:t>
            </a:r>
            <a:r>
              <a:rPr kumimoji="1" lang="zh-CN" altLang="en-US" sz="2800" b="1">
                <a:solidFill>
                  <a:srgbClr val="993300"/>
                </a:solidFill>
                <a:latin typeface="楷体_GB2312" pitchFamily="49" charset="-122"/>
                <a:ea typeface="楷体_GB2312" pitchFamily="49" charset="-122"/>
              </a:rPr>
              <a:t>导致木材、林副产品短缺；草场退化引起土地荒漠化</a:t>
            </a:r>
          </a:p>
        </p:txBody>
      </p:sp>
    </p:spTree>
    <p:extLst>
      <p:ext uri="{BB962C8B-B14F-4D97-AF65-F5344CB8AC3E}">
        <p14:creationId xmlns:p14="http://schemas.microsoft.com/office/powerpoint/2010/main" val="2801408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dissolve">
                                      <p:cBhvr>
                                        <p:cTn id="7" dur="500"/>
                                        <p:tgtEl>
                                          <p:spTgt spid="135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5178"/>
                                        </p:tgtEl>
                                        <p:attrNameLst>
                                          <p:attrName>style.visibility</p:attrName>
                                        </p:attrNameLst>
                                      </p:cBhvr>
                                      <p:to>
                                        <p:strVal val="visible"/>
                                      </p:to>
                                    </p:set>
                                    <p:animEffect transition="in" filter="dissolve">
                                      <p:cBhvr>
                                        <p:cTn id="12" dur="500"/>
                                        <p:tgtEl>
                                          <p:spTgt spid="1351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5181"/>
                                        </p:tgtEl>
                                        <p:attrNameLst>
                                          <p:attrName>style.visibility</p:attrName>
                                        </p:attrNameLst>
                                      </p:cBhvr>
                                      <p:to>
                                        <p:strVal val="visible"/>
                                      </p:to>
                                    </p:set>
                                    <p:animEffect transition="in" filter="dissolve">
                                      <p:cBhvr>
                                        <p:cTn id="17" dur="500"/>
                                        <p:tgtEl>
                                          <p:spTgt spid="1351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172"/>
                                        </p:tgtEl>
                                        <p:attrNameLst>
                                          <p:attrName>style.visibility</p:attrName>
                                        </p:attrNameLst>
                                      </p:cBhvr>
                                      <p:to>
                                        <p:strVal val="visible"/>
                                      </p:to>
                                    </p:set>
                                    <p:animEffect transition="in" filter="wipe(left)">
                                      <p:cBhvr>
                                        <p:cTn id="22" dur="500"/>
                                        <p:tgtEl>
                                          <p:spTgt spid="1351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5176"/>
                                        </p:tgtEl>
                                        <p:attrNameLst>
                                          <p:attrName>style.visibility</p:attrName>
                                        </p:attrNameLst>
                                      </p:cBhvr>
                                      <p:to>
                                        <p:strVal val="visible"/>
                                      </p:to>
                                    </p:set>
                                    <p:animEffect transition="in" filter="box(in)">
                                      <p:cBhvr>
                                        <p:cTn id="27" dur="500"/>
                                        <p:tgtEl>
                                          <p:spTgt spid="1351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5173"/>
                                        </p:tgtEl>
                                        <p:attrNameLst>
                                          <p:attrName>style.visibility</p:attrName>
                                        </p:attrNameLst>
                                      </p:cBhvr>
                                      <p:to>
                                        <p:strVal val="visible"/>
                                      </p:to>
                                    </p:set>
                                    <p:animEffect transition="in" filter="wipe(left)">
                                      <p:cBhvr>
                                        <p:cTn id="32" dur="500"/>
                                        <p:tgtEl>
                                          <p:spTgt spid="1351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35177"/>
                                        </p:tgtEl>
                                        <p:attrNameLst>
                                          <p:attrName>style.visibility</p:attrName>
                                        </p:attrNameLst>
                                      </p:cBhvr>
                                      <p:to>
                                        <p:strVal val="visible"/>
                                      </p:to>
                                    </p:set>
                                    <p:animEffect transition="in" filter="dissolve">
                                      <p:cBhvr>
                                        <p:cTn id="37" dur="500"/>
                                        <p:tgtEl>
                                          <p:spTgt spid="1351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5175"/>
                                        </p:tgtEl>
                                        <p:attrNameLst>
                                          <p:attrName>style.visibility</p:attrName>
                                        </p:attrNameLst>
                                      </p:cBhvr>
                                      <p:to>
                                        <p:strVal val="visible"/>
                                      </p:to>
                                    </p:set>
                                    <p:animEffect transition="in" filter="wipe(left)">
                                      <p:cBhvr>
                                        <p:cTn id="42" dur="500"/>
                                        <p:tgtEl>
                                          <p:spTgt spid="1351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35179"/>
                                        </p:tgtEl>
                                        <p:attrNameLst>
                                          <p:attrName>style.visibility</p:attrName>
                                        </p:attrNameLst>
                                      </p:cBhvr>
                                      <p:to>
                                        <p:strVal val="visible"/>
                                      </p:to>
                                    </p:set>
                                    <p:animEffect transition="in" filter="box(in)">
                                      <p:cBhvr>
                                        <p:cTn id="47" dur="500"/>
                                        <p:tgtEl>
                                          <p:spTgt spid="13517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5174"/>
                                        </p:tgtEl>
                                        <p:attrNameLst>
                                          <p:attrName>style.visibility</p:attrName>
                                        </p:attrNameLst>
                                      </p:cBhvr>
                                      <p:to>
                                        <p:strVal val="visible"/>
                                      </p:to>
                                    </p:set>
                                    <p:animEffect transition="in" filter="wipe(left)">
                                      <p:cBhvr>
                                        <p:cTn id="52" dur="500"/>
                                        <p:tgtEl>
                                          <p:spTgt spid="13517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135180"/>
                                        </p:tgtEl>
                                        <p:attrNameLst>
                                          <p:attrName>style.visibility</p:attrName>
                                        </p:attrNameLst>
                                      </p:cBhvr>
                                      <p:to>
                                        <p:strVal val="visible"/>
                                      </p:to>
                                    </p:set>
                                    <p:animEffect transition="in" filter="checkerboard(across)">
                                      <p:cBhvr>
                                        <p:cTn id="57" dur="500"/>
                                        <p:tgtEl>
                                          <p:spTgt spid="13518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5171"/>
                                        </p:tgtEl>
                                        <p:attrNameLst>
                                          <p:attrName>style.visibility</p:attrName>
                                        </p:attrNameLst>
                                      </p:cBhvr>
                                      <p:to>
                                        <p:strVal val="visible"/>
                                      </p:to>
                                    </p:set>
                                    <p:animEffect transition="in" filter="wipe(left)">
                                      <p:cBhvr>
                                        <p:cTn id="62" dur="500"/>
                                        <p:tgtEl>
                                          <p:spTgt spid="13517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135182"/>
                                        </p:tgtEl>
                                        <p:attrNameLst>
                                          <p:attrName>style.visibility</p:attrName>
                                        </p:attrNameLst>
                                      </p:cBhvr>
                                      <p:to>
                                        <p:strVal val="visible"/>
                                      </p:to>
                                    </p:set>
                                    <p:animEffect transition="in" filter="checkerboard(across)">
                                      <p:cBhvr>
                                        <p:cTn id="67" dur="500"/>
                                        <p:tgtEl>
                                          <p:spTgt spid="13518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35184"/>
                                        </p:tgtEl>
                                        <p:attrNameLst>
                                          <p:attrName>style.visibility</p:attrName>
                                        </p:attrNameLst>
                                      </p:cBhvr>
                                      <p:to>
                                        <p:strVal val="visible"/>
                                      </p:to>
                                    </p:set>
                                    <p:animEffect transition="in" filter="blinds(horizontal)">
                                      <p:cBhvr>
                                        <p:cTn id="72" dur="500"/>
                                        <p:tgtEl>
                                          <p:spTgt spid="135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p:bldP spid="135171" grpId="0" animBg="1"/>
      <p:bldP spid="135172" grpId="0" animBg="1"/>
      <p:bldP spid="135173" grpId="0" animBg="1"/>
      <p:bldP spid="135174" grpId="0" animBg="1"/>
      <p:bldP spid="135175" grpId="0" animBg="1"/>
      <p:bldP spid="135176" grpId="0"/>
      <p:bldP spid="135177" grpId="0"/>
      <p:bldP spid="135178" grpId="0"/>
      <p:bldP spid="135179" grpId="0"/>
      <p:bldP spid="135180" grpId="0"/>
      <p:bldP spid="135181" grpId="0"/>
      <p:bldP spid="135182" grpId="0"/>
      <p:bldP spid="13518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3810000" y="914401"/>
            <a:ext cx="5562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ea typeface="华文细黑" panose="02010600040101010101" pitchFamily="2" charset="-122"/>
              </a:rPr>
              <a:t>水土流失严重，主要分布在黄土高原、长江中上游地区、江南丘陵。</a:t>
            </a:r>
          </a:p>
        </p:txBody>
      </p:sp>
      <p:sp>
        <p:nvSpPr>
          <p:cNvPr id="100355" name="Text Box 3"/>
          <p:cNvSpPr txBox="1">
            <a:spLocks noChangeArrowheads="1"/>
          </p:cNvSpPr>
          <p:nvPr/>
        </p:nvSpPr>
        <p:spPr bwMode="auto">
          <a:xfrm>
            <a:off x="3124200" y="2209801"/>
            <a:ext cx="75438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solidFill>
                  <a:srgbClr val="800080"/>
                </a:solidFill>
                <a:ea typeface="华文细黑" panose="02010600040101010101" pitchFamily="2" charset="-122"/>
              </a:rPr>
              <a:t>自然：地形起伏较大、土质</a:t>
            </a:r>
            <a:r>
              <a:rPr lang="zh-CN" altLang="en-US" sz="2000" b="1" dirty="0" smtClean="0">
                <a:solidFill>
                  <a:srgbClr val="800080"/>
                </a:solidFill>
                <a:ea typeface="华文细黑" panose="02010600040101010101" pitchFamily="2" charset="-122"/>
              </a:rPr>
              <a:t>疏松直立性强、</a:t>
            </a:r>
            <a:r>
              <a:rPr lang="zh-CN" altLang="en-US" sz="2000" b="1" dirty="0">
                <a:solidFill>
                  <a:srgbClr val="800080"/>
                </a:solidFill>
                <a:ea typeface="华文细黑" panose="02010600040101010101" pitchFamily="2" charset="-122"/>
              </a:rPr>
              <a:t>降水集中且多暴雨、植被覆盖率低</a:t>
            </a:r>
          </a:p>
          <a:p>
            <a:pPr>
              <a:spcBef>
                <a:spcPct val="50000"/>
              </a:spcBef>
            </a:pPr>
            <a:r>
              <a:rPr lang="zh-CN" altLang="en-US" sz="2000" b="1" dirty="0">
                <a:solidFill>
                  <a:srgbClr val="800080"/>
                </a:solidFill>
                <a:ea typeface="华文细黑" panose="02010600040101010101" pitchFamily="2" charset="-122"/>
              </a:rPr>
              <a:t>人为：不合理的土地利用方式、毁林毁草、滥恳乱伐、开矿修路</a:t>
            </a:r>
          </a:p>
        </p:txBody>
      </p:sp>
      <p:sp>
        <p:nvSpPr>
          <p:cNvPr id="100356" name="Text Box 4"/>
          <p:cNvSpPr txBox="1">
            <a:spLocks noChangeArrowheads="1"/>
          </p:cNvSpPr>
          <p:nvPr/>
        </p:nvSpPr>
        <p:spPr bwMode="auto">
          <a:xfrm>
            <a:off x="3124200" y="3962401"/>
            <a:ext cx="7315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000FF"/>
                </a:solidFill>
                <a:ea typeface="华文细黑" panose="02010600040101010101" pitchFamily="2" charset="-122"/>
              </a:rPr>
              <a:t>直接危害：破坏土地资源、表土流失、肥力下降</a:t>
            </a:r>
          </a:p>
          <a:p>
            <a:pPr>
              <a:spcBef>
                <a:spcPct val="50000"/>
              </a:spcBef>
            </a:pPr>
            <a:r>
              <a:rPr lang="zh-CN" altLang="en-US" sz="2400" b="1" dirty="0">
                <a:solidFill>
                  <a:srgbClr val="0000FF"/>
                </a:solidFill>
                <a:ea typeface="华文细黑" panose="02010600040101010101" pitchFamily="2" charset="-122"/>
              </a:rPr>
              <a:t>间接危害：淤塞河道抬升河床，引发洪涝、盐碱化</a:t>
            </a:r>
          </a:p>
        </p:txBody>
      </p:sp>
      <p:sp>
        <p:nvSpPr>
          <p:cNvPr id="100357" name="Text Box 5"/>
          <p:cNvSpPr txBox="1">
            <a:spLocks noChangeArrowheads="1"/>
          </p:cNvSpPr>
          <p:nvPr/>
        </p:nvSpPr>
        <p:spPr bwMode="auto">
          <a:xfrm>
            <a:off x="1524000" y="990601"/>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、问题现状</a:t>
            </a:r>
          </a:p>
        </p:txBody>
      </p:sp>
      <p:sp>
        <p:nvSpPr>
          <p:cNvPr id="100358" name="Text Box 6"/>
          <p:cNvSpPr txBox="1">
            <a:spLocks noChangeArrowheads="1"/>
          </p:cNvSpPr>
          <p:nvPr/>
        </p:nvSpPr>
        <p:spPr bwMode="auto">
          <a:xfrm>
            <a:off x="1524000" y="2438401"/>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、成因</a:t>
            </a:r>
          </a:p>
        </p:txBody>
      </p:sp>
      <p:sp>
        <p:nvSpPr>
          <p:cNvPr id="100359" name="Text Box 7"/>
          <p:cNvSpPr txBox="1">
            <a:spLocks noChangeArrowheads="1"/>
          </p:cNvSpPr>
          <p:nvPr/>
        </p:nvSpPr>
        <p:spPr bwMode="auto">
          <a:xfrm>
            <a:off x="1524000" y="4191001"/>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3</a:t>
            </a:r>
            <a:r>
              <a:rPr lang="zh-CN" altLang="en-US" sz="2800" b="1">
                <a:latin typeface="黑体" panose="02010609060101010101" pitchFamily="49" charset="-122"/>
                <a:ea typeface="黑体" panose="02010609060101010101" pitchFamily="49" charset="-122"/>
              </a:rPr>
              <a:t>、危害</a:t>
            </a:r>
          </a:p>
        </p:txBody>
      </p:sp>
      <p:sp>
        <p:nvSpPr>
          <p:cNvPr id="100360" name="Text Box 8"/>
          <p:cNvSpPr txBox="1">
            <a:spLocks noChangeArrowheads="1"/>
          </p:cNvSpPr>
          <p:nvPr/>
        </p:nvSpPr>
        <p:spPr bwMode="auto">
          <a:xfrm>
            <a:off x="1524000" y="0"/>
            <a:ext cx="449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chemeClr val="accent2"/>
                </a:solidFill>
                <a:ea typeface="黑体" panose="02010609060101010101" pitchFamily="49" charset="-122"/>
              </a:rPr>
              <a:t>3</a:t>
            </a:r>
            <a:r>
              <a:rPr lang="zh-CN" altLang="en-US" sz="3200" b="1" dirty="0" smtClean="0">
                <a:solidFill>
                  <a:schemeClr val="accent2"/>
                </a:solidFill>
                <a:ea typeface="黑体" panose="02010609060101010101" pitchFamily="49" charset="-122"/>
              </a:rPr>
              <a:t>、</a:t>
            </a:r>
            <a:r>
              <a:rPr lang="zh-CN" altLang="en-US" sz="3200" b="1" dirty="0">
                <a:solidFill>
                  <a:schemeClr val="accent2"/>
                </a:solidFill>
                <a:ea typeface="黑体" panose="02010609060101010101" pitchFamily="49" charset="-122"/>
              </a:rPr>
              <a:t>水土流失</a:t>
            </a:r>
          </a:p>
        </p:txBody>
      </p:sp>
    </p:spTree>
    <p:extLst>
      <p:ext uri="{BB962C8B-B14F-4D97-AF65-F5344CB8AC3E}">
        <p14:creationId xmlns:p14="http://schemas.microsoft.com/office/powerpoint/2010/main" val="2926729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355"/>
                                        </p:tgtEl>
                                        <p:attrNameLst>
                                          <p:attrName>style.visibility</p:attrName>
                                        </p:attrNameLst>
                                      </p:cBhvr>
                                      <p:to>
                                        <p:strVal val="visible"/>
                                      </p:to>
                                    </p:set>
                                    <p:animEffect transition="in" filter="blinds(horizontal)">
                                      <p:cBhvr>
                                        <p:cTn id="7" dur="500"/>
                                        <p:tgtEl>
                                          <p:spTgt spid="1003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356"/>
                                        </p:tgtEl>
                                        <p:attrNameLst>
                                          <p:attrName>style.visibility</p:attrName>
                                        </p:attrNameLst>
                                      </p:cBhvr>
                                      <p:to>
                                        <p:strVal val="visible"/>
                                      </p:to>
                                    </p:set>
                                    <p:animEffect transition="in" filter="blinds(horizontal)">
                                      <p:cBhvr>
                                        <p:cTn id="12" dur="500"/>
                                        <p:tgtEl>
                                          <p:spTgt spid="100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p:bldP spid="1003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6468" name="Group 164"/>
          <p:cNvGraphicFramePr>
            <a:graphicFrameLocks noGrp="1"/>
          </p:cNvGraphicFramePr>
          <p:nvPr>
            <p:extLst>
              <p:ext uri="{D42A27DB-BD31-4B8C-83A1-F6EECF244321}">
                <p14:modId xmlns:p14="http://schemas.microsoft.com/office/powerpoint/2010/main" val="1146374903"/>
              </p:ext>
            </p:extLst>
          </p:nvPr>
        </p:nvGraphicFramePr>
        <p:xfrm>
          <a:off x="997527" y="836614"/>
          <a:ext cx="10030691" cy="5723882"/>
        </p:xfrm>
        <a:graphic>
          <a:graphicData uri="http://schemas.openxmlformats.org/drawingml/2006/table">
            <a:tbl>
              <a:tblPr/>
              <a:tblGrid>
                <a:gridCol w="1023803"/>
                <a:gridCol w="2521722"/>
                <a:gridCol w="3165394"/>
                <a:gridCol w="3319772"/>
              </a:tblGrid>
              <a:tr h="530307">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环境问题</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具体表现</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主要原因</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典型案例</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408057">
                <a:tc rowSpan="4">
                  <a:txBody>
                    <a:bodyPr/>
                    <a:lstStyle/>
                    <a:p>
                      <a:pPr marL="0" marR="0" lvl="0" indent="0" algn="ctr"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生态破坏</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森林的环境调节功能下降</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滥伐森林，森林面积锐减</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巴西热带雨林遭到破坏</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408057">
                <a:tc vMerge="1">
                  <a:txBody>
                    <a:bodyPr/>
                    <a:lstStyle/>
                    <a:p>
                      <a:endParaRPr lang="zh-CN" altLang="en-US"/>
                    </a:p>
                  </a:txBody>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水土流失、土地荒漠化</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滥伐、滥垦、滥牧，自然植被遭破坏</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黄土高原的水土流失、巴比伦王国的消失</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69182">
                <a:tc v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土地盐碱化</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不合理的灌溉等</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黄淮海平原的次生盐碱化</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969182">
                <a:tc vMerge="1">
                  <a:txBody>
                    <a:bodyPr/>
                    <a:lstStyle/>
                    <a:p>
                      <a:endParaRPr lang="zh-CN" altLang="en-US"/>
                    </a:p>
                  </a:txBody>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生物多样性减少</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生物的生存环境遭到破坏，过度捕猎</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2514600" algn="l"/>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物种减少</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marT="45716" marB="4571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83558799"/>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3"/>
          <p:cNvSpPr>
            <a:spLocks noGrp="1" noChangeArrowheads="1"/>
          </p:cNvSpPr>
          <p:nvPr>
            <p:ph idx="4294967295"/>
          </p:nvPr>
        </p:nvSpPr>
        <p:spPr>
          <a:xfrm>
            <a:off x="-46990" y="341630"/>
            <a:ext cx="12035790" cy="4648200"/>
          </a:xfrm>
        </p:spPr>
        <p:txBody>
          <a:bodyPr>
            <a:normAutofit/>
          </a:bodyPr>
          <a:lstStyle/>
          <a:p>
            <a:pPr eaLnBrk="1" hangingPunct="1"/>
            <a:r>
              <a:rPr lang="zh-CN" altLang="en-US" sz="2400" b="1" dirty="0" smtClean="0">
                <a:solidFill>
                  <a:srgbClr val="FF0000"/>
                </a:solidFill>
                <a:latin typeface="华文细黑" panose="02010600040101010101" pitchFamily="2" charset="-122"/>
                <a:ea typeface="华文细黑" panose="02010600040101010101" pitchFamily="2" charset="-122"/>
              </a:rPr>
              <a:t>整治措施：</a:t>
            </a:r>
          </a:p>
          <a:p>
            <a:pPr eaLnBrk="1" hangingPunct="1"/>
            <a:r>
              <a:rPr lang="zh-CN" altLang="en-US" sz="2400" b="1" dirty="0" smtClean="0">
                <a:latin typeface="华文细黑" panose="02010600040101010101" pitchFamily="2" charset="-122"/>
                <a:ea typeface="华文细黑" panose="02010600040101010101" pitchFamily="2" charset="-122"/>
              </a:rPr>
              <a:t>①</a:t>
            </a:r>
            <a:r>
              <a:rPr lang="zh-CN" altLang="en-US" sz="2400" b="1" dirty="0" smtClean="0">
                <a:solidFill>
                  <a:srgbClr val="0000FF"/>
                </a:solidFill>
                <a:latin typeface="华文细黑" panose="02010600040101010101" pitchFamily="2" charset="-122"/>
                <a:ea typeface="华文细黑" panose="02010600040101010101" pitchFamily="2" charset="-122"/>
              </a:rPr>
              <a:t>退耕还林还草</a:t>
            </a:r>
            <a:r>
              <a:rPr lang="zh-CN" altLang="en-US" sz="2400" b="1" dirty="0" smtClean="0">
                <a:latin typeface="华文细黑" panose="02010600040101010101" pitchFamily="2" charset="-122"/>
                <a:ea typeface="华文细黑" panose="02010600040101010101" pitchFamily="2" charset="-122"/>
              </a:rPr>
              <a:t>：压缩农业用地，建成旱涝保收高产稳产农田；扩大林草种植面积，因地制宜营造防护林、经济林、薪炭林、用材林；大力开展土地复垦工作；</a:t>
            </a:r>
          </a:p>
          <a:p>
            <a:pPr eaLnBrk="1" hangingPunct="1"/>
            <a:r>
              <a:rPr lang="zh-CN" altLang="en-US" sz="2400" b="1" dirty="0" smtClean="0">
                <a:latin typeface="华文细黑" panose="02010600040101010101" pitchFamily="2" charset="-122"/>
                <a:ea typeface="华文细黑" panose="02010600040101010101" pitchFamily="2" charset="-122"/>
              </a:rPr>
              <a:t>②</a:t>
            </a:r>
            <a:r>
              <a:rPr lang="zh-CN" altLang="en-US" sz="2400" b="1" dirty="0" smtClean="0">
                <a:solidFill>
                  <a:srgbClr val="0000FF"/>
                </a:solidFill>
                <a:latin typeface="华文细黑" panose="02010600040101010101" pitchFamily="2" charset="-122"/>
                <a:ea typeface="华文细黑" panose="02010600040101010101" pitchFamily="2" charset="-122"/>
              </a:rPr>
              <a:t>调整土地利用结构</a:t>
            </a:r>
            <a:r>
              <a:rPr lang="zh-CN" altLang="en-US" sz="2400" b="1" dirty="0" smtClean="0">
                <a:latin typeface="华文细黑" panose="02010600040101010101" pitchFamily="2" charset="-122"/>
                <a:ea typeface="华文细黑" panose="02010600040101010101" pitchFamily="2" charset="-122"/>
              </a:rPr>
              <a:t>；</a:t>
            </a:r>
          </a:p>
          <a:p>
            <a:pPr eaLnBrk="1" hangingPunct="1"/>
            <a:r>
              <a:rPr lang="zh-CN" altLang="en-US" sz="2400" b="1" dirty="0" smtClean="0">
                <a:latin typeface="华文细黑" panose="02010600040101010101" pitchFamily="2" charset="-122"/>
                <a:ea typeface="华文细黑" panose="02010600040101010101" pitchFamily="2" charset="-122"/>
              </a:rPr>
              <a:t>③加强小流域的</a:t>
            </a:r>
            <a:r>
              <a:rPr lang="zh-CN" altLang="en-US" sz="2400" b="1" dirty="0" smtClean="0">
                <a:solidFill>
                  <a:srgbClr val="0000FF"/>
                </a:solidFill>
                <a:latin typeface="华文细黑" panose="02010600040101010101" pitchFamily="2" charset="-122"/>
                <a:ea typeface="华文细黑" panose="02010600040101010101" pitchFamily="2" charset="-122"/>
              </a:rPr>
              <a:t>综合治理</a:t>
            </a:r>
            <a:r>
              <a:rPr lang="zh-CN" altLang="en-US" sz="2400" b="1" dirty="0" smtClean="0">
                <a:latin typeface="华文细黑" panose="02010600040101010101" pitchFamily="2" charset="-122"/>
                <a:ea typeface="华文细黑" panose="02010600040101010101" pitchFamily="2" charset="-122"/>
              </a:rPr>
              <a:t>：</a:t>
            </a:r>
          </a:p>
          <a:p>
            <a:pPr eaLnBrk="1" hangingPunct="1">
              <a:buFontTx/>
              <a:buNone/>
            </a:pPr>
            <a:r>
              <a:rPr lang="zh-CN" altLang="en-US" sz="2400" b="1" dirty="0" smtClean="0">
                <a:latin typeface="华文细黑" panose="02010600040101010101" pitchFamily="2" charset="-122"/>
                <a:ea typeface="华文细黑" panose="02010600040101010101" pitchFamily="2" charset="-122"/>
              </a:rPr>
              <a:t>　　工程措施</a:t>
            </a:r>
            <a:r>
              <a:rPr lang="en-US" altLang="zh-CN" sz="2400" b="1" dirty="0" smtClean="0">
                <a:latin typeface="华文细黑" panose="02010600040101010101" pitchFamily="2" charset="-122"/>
                <a:ea typeface="华文细黑" panose="02010600040101010101" pitchFamily="2" charset="-122"/>
              </a:rPr>
              <a:t>—</a:t>
            </a:r>
            <a:r>
              <a:rPr lang="zh-CN" altLang="en-US" sz="2400" b="1" dirty="0" smtClean="0">
                <a:latin typeface="华文细黑" panose="02010600040101010101" pitchFamily="2" charset="-122"/>
                <a:ea typeface="华文细黑" panose="02010600040101010101" pitchFamily="2" charset="-122"/>
              </a:rPr>
              <a:t>打坝淤地，平整土地，修筑梯田</a:t>
            </a:r>
          </a:p>
          <a:p>
            <a:pPr eaLnBrk="1" hangingPunct="1">
              <a:buFontTx/>
              <a:buNone/>
            </a:pPr>
            <a:r>
              <a:rPr lang="zh-CN" altLang="en-US" sz="2400" b="1" dirty="0" smtClean="0">
                <a:latin typeface="华文细黑" panose="02010600040101010101" pitchFamily="2" charset="-122"/>
                <a:ea typeface="华文细黑" panose="02010600040101010101" pitchFamily="2" charset="-122"/>
              </a:rPr>
              <a:t>　　生物措施</a:t>
            </a:r>
            <a:r>
              <a:rPr lang="en-US" altLang="zh-CN" sz="2400" b="1" dirty="0" smtClean="0">
                <a:latin typeface="华文细黑" panose="02010600040101010101" pitchFamily="2" charset="-122"/>
                <a:ea typeface="华文细黑" panose="02010600040101010101" pitchFamily="2" charset="-122"/>
              </a:rPr>
              <a:t>—</a:t>
            </a:r>
            <a:r>
              <a:rPr lang="zh-CN" altLang="en-US" sz="2400" b="1" dirty="0" smtClean="0">
                <a:latin typeface="华文细黑" panose="02010600040101010101" pitchFamily="2" charset="-122"/>
                <a:ea typeface="华文细黑" panose="02010600040101010101" pitchFamily="2" charset="-122"/>
              </a:rPr>
              <a:t>植树种草</a:t>
            </a:r>
          </a:p>
          <a:p>
            <a:pPr eaLnBrk="1" hangingPunct="1">
              <a:buFontTx/>
              <a:buNone/>
            </a:pPr>
            <a:r>
              <a:rPr lang="zh-CN" altLang="en-US" sz="2400" b="1" dirty="0" smtClean="0">
                <a:latin typeface="华文细黑" panose="02010600040101010101" pitchFamily="2" charset="-122"/>
                <a:ea typeface="华文细黑" panose="02010600040101010101" pitchFamily="2" charset="-122"/>
              </a:rPr>
              <a:t>　　农业技术措施</a:t>
            </a:r>
            <a:r>
              <a:rPr lang="en-US" altLang="zh-CN" sz="2400" b="1" dirty="0" smtClean="0">
                <a:latin typeface="华文细黑" panose="02010600040101010101" pitchFamily="2" charset="-122"/>
                <a:ea typeface="华文细黑" panose="02010600040101010101" pitchFamily="2" charset="-122"/>
              </a:rPr>
              <a:t>—</a:t>
            </a:r>
            <a:r>
              <a:rPr lang="zh-CN" altLang="en-US" sz="2400" b="1" dirty="0" smtClean="0">
                <a:latin typeface="华文细黑" panose="02010600040101010101" pitchFamily="2" charset="-122"/>
                <a:ea typeface="华文细黑" panose="02010600040101010101" pitchFamily="2" charset="-122"/>
              </a:rPr>
              <a:t>科学施肥，选育良种，地膜覆盖</a:t>
            </a:r>
          </a:p>
          <a:p>
            <a:pPr eaLnBrk="1" hangingPunct="1"/>
            <a:r>
              <a:rPr lang="zh-CN" altLang="en-US" sz="2400" b="1" dirty="0" smtClean="0">
                <a:latin typeface="华文细黑" panose="02010600040101010101" pitchFamily="2" charset="-122"/>
                <a:ea typeface="华文细黑" panose="02010600040101010101" pitchFamily="2" charset="-122"/>
              </a:rPr>
              <a:t>④开矿时要有计划的存放表土，大力开发</a:t>
            </a:r>
            <a:r>
              <a:rPr lang="zh-CN" altLang="en-US" sz="2400" b="1" dirty="0" smtClean="0">
                <a:solidFill>
                  <a:srgbClr val="0000FF"/>
                </a:solidFill>
                <a:latin typeface="华文细黑" panose="02010600040101010101" pitchFamily="2" charset="-122"/>
                <a:ea typeface="华文细黑" panose="02010600040101010101" pitchFamily="2" charset="-122"/>
              </a:rPr>
              <a:t>复垦</a:t>
            </a:r>
            <a:r>
              <a:rPr lang="zh-CN" altLang="en-US" sz="2400" b="1" dirty="0" smtClean="0">
                <a:latin typeface="华文细黑" panose="02010600040101010101" pitchFamily="2" charset="-122"/>
                <a:ea typeface="华文细黑" panose="02010600040101010101" pitchFamily="2" charset="-122"/>
              </a:rPr>
              <a:t>工作</a:t>
            </a:r>
          </a:p>
          <a:p>
            <a:pPr eaLnBrk="1" hangingPunct="1"/>
            <a:endParaRPr lang="en-US" altLang="zh-CN" sz="2400" b="1" dirty="0" smtClean="0">
              <a:latin typeface="华文细黑" panose="02010600040101010101" pitchFamily="2" charset="-122"/>
              <a:ea typeface="华文细黑" panose="02010600040101010101" pitchFamily="2" charset="-122"/>
            </a:endParaRPr>
          </a:p>
        </p:txBody>
      </p:sp>
      <p:sp>
        <p:nvSpPr>
          <p:cNvPr id="81923" name="Rectangle 4"/>
          <p:cNvSpPr>
            <a:spLocks noChangeArrowheads="1"/>
          </p:cNvSpPr>
          <p:nvPr/>
        </p:nvSpPr>
        <p:spPr bwMode="auto">
          <a:xfrm>
            <a:off x="812800" y="5732464"/>
            <a:ext cx="383438" cy="437043"/>
          </a:xfrm>
          <a:prstGeom prst="rect">
            <a:avLst/>
          </a:prstGeom>
          <a:noFill/>
          <a:ln w="9525">
            <a:noFill/>
            <a:miter lim="800000"/>
            <a:headEnd/>
            <a:tailEnd/>
          </a:ln>
        </p:spPr>
        <p:txBody>
          <a:bodyPr wrap="none">
            <a:spAutoFit/>
          </a:bodyPr>
          <a:lstStyle/>
          <a:p>
            <a:pPr eaLnBrk="1" hangingPunct="1">
              <a:lnSpc>
                <a:spcPct val="80000"/>
              </a:lnSpc>
              <a:spcBef>
                <a:spcPct val="20000"/>
              </a:spcBef>
              <a:buClr>
                <a:srgbClr val="0BD0D9"/>
              </a:buClr>
              <a:buSzPct val="95000"/>
              <a:buFont typeface="Wingdings 2" pitchFamily="18" charset="2"/>
              <a:buNone/>
            </a:pPr>
            <a:r>
              <a:rPr lang="en-US" altLang="zh-CN" sz="2800" b="1">
                <a:latin typeface="Franklin Gothic Book" pitchFamily="34" charset="0"/>
                <a:ea typeface="黑体" pitchFamily="49" charset="-122"/>
              </a:rPr>
              <a:t>  </a:t>
            </a:r>
          </a:p>
        </p:txBody>
      </p:sp>
      <p:sp>
        <p:nvSpPr>
          <p:cNvPr id="4" name="文本框 1"/>
          <p:cNvSpPr txBox="1"/>
          <p:nvPr/>
        </p:nvSpPr>
        <p:spPr>
          <a:xfrm>
            <a:off x="3547110" y="104775"/>
            <a:ext cx="5726430" cy="583565"/>
          </a:xfrm>
          <a:prstGeom prst="rect">
            <a:avLst/>
          </a:prstGeom>
          <a:noFill/>
          <a:ln w="9525">
            <a:noFill/>
          </a:ln>
        </p:spPr>
        <p:txBody>
          <a:bodyPr wrap="square" anchor="t">
            <a:spAutoFit/>
          </a:bodyPr>
          <a:lstStyle/>
          <a:p>
            <a:pPr>
              <a:buFont typeface="Arial" panose="020B0604020202020204" pitchFamily="34" charset="0"/>
            </a:pPr>
            <a:r>
              <a:rPr lang="zh-CN" altLang="en-US" sz="3200" b="1" dirty="0" smtClean="0">
                <a:latin typeface="Times New Roman" panose="02020603050405020304" pitchFamily="18" charset="0"/>
                <a:ea typeface="黑体" panose="02010609060101010101" pitchFamily="49" charset="-122"/>
              </a:rPr>
              <a:t>黄土高原</a:t>
            </a:r>
            <a:r>
              <a:rPr lang="zh-CN" altLang="en-US" sz="3200" b="1" dirty="0">
                <a:latin typeface="Times New Roman" panose="02020603050405020304" pitchFamily="18" charset="0"/>
                <a:ea typeface="黑体" panose="02010609060101010101" pitchFamily="49" charset="-122"/>
              </a:rPr>
              <a:t>水土流失</a:t>
            </a:r>
          </a:p>
        </p:txBody>
      </p:sp>
      <p:sp>
        <p:nvSpPr>
          <p:cNvPr id="11" name="下箭头 34836"/>
          <p:cNvSpPr>
            <a:spLocks noChangeArrowheads="1"/>
          </p:cNvSpPr>
          <p:nvPr/>
        </p:nvSpPr>
        <p:spPr bwMode="auto">
          <a:xfrm rot="16200000">
            <a:off x="5240338" y="5334151"/>
            <a:ext cx="420688" cy="461665"/>
          </a:xfrm>
          <a:prstGeom prst="downArrow">
            <a:avLst>
              <a:gd name="adj1" fmla="val 50000"/>
              <a:gd name="adj2" fmla="val 40664"/>
            </a:avLst>
          </a:prstGeom>
          <a:solidFill>
            <a:srgbClr val="035503"/>
          </a:solidFill>
          <a:ln w="9525">
            <a:solidFill>
              <a:srgbClr val="035503"/>
            </a:solidFill>
            <a:miter lim="800000"/>
          </a:ln>
        </p:spPr>
        <p:txBody>
          <a:bodyPr/>
          <a:lstStyle>
            <a:lvl1pPr>
              <a:defRPr sz="2400" b="1">
                <a:solidFill>
                  <a:schemeClr val="tx1"/>
                </a:solidFill>
                <a:latin typeface="Arial" panose="020B0604020202020204" pitchFamily="34" charset="0"/>
                <a:ea typeface="宋体" panose="02010600030101010101" pitchFamily="2" charset="-122"/>
              </a:defRPr>
            </a:lvl1pPr>
            <a:lvl2pPr>
              <a:defRPr sz="2400" b="1">
                <a:solidFill>
                  <a:schemeClr val="tx1"/>
                </a:solidFill>
                <a:latin typeface="Arial" panose="020B0604020202020204" pitchFamily="34" charset="0"/>
                <a:ea typeface="宋体" panose="02010600030101010101" pitchFamily="2" charset="-122"/>
              </a:defRPr>
            </a:lvl2pPr>
            <a:lvl3pPr>
              <a:defRPr sz="2400" b="1">
                <a:solidFill>
                  <a:schemeClr val="tx1"/>
                </a:solidFill>
                <a:latin typeface="Arial" panose="020B0604020202020204" pitchFamily="34" charset="0"/>
                <a:ea typeface="宋体" panose="02010600030101010101" pitchFamily="2" charset="-122"/>
              </a:defRPr>
            </a:lvl3pPr>
            <a:lvl4pPr>
              <a:defRPr sz="2400" b="1">
                <a:solidFill>
                  <a:schemeClr val="tx1"/>
                </a:solidFill>
                <a:latin typeface="Arial" panose="020B0604020202020204" pitchFamily="34" charset="0"/>
                <a:ea typeface="宋体" panose="02010600030101010101" pitchFamily="2" charset="-122"/>
              </a:defRPr>
            </a:lvl4pPr>
            <a:lvl5pPr>
              <a:defRPr sz="2400"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2" name="图片 11">
            <a:hlinkClick r:id="" action="ppaction://noaction"/>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364" y="4305192"/>
            <a:ext cx="4029521" cy="2552808"/>
          </a:xfrm>
          <a:prstGeom prst="rect">
            <a:avLst/>
          </a:prstGeom>
        </p:spPr>
      </p:pic>
      <p:pic>
        <p:nvPicPr>
          <p:cNvPr id="13" name="图片 12"/>
          <p:cNvPicPr>
            <a:picLocks noChangeAspect="1"/>
          </p:cNvPicPr>
          <p:nvPr/>
        </p:nvPicPr>
        <p:blipFill>
          <a:blip r:embed="rId3" cstate="print"/>
          <a:stretch>
            <a:fillRect/>
          </a:stretch>
        </p:blipFill>
        <p:spPr>
          <a:xfrm>
            <a:off x="702964" y="4274549"/>
            <a:ext cx="4123036" cy="2470909"/>
          </a:xfrm>
          <a:prstGeom prst="rect">
            <a:avLst/>
          </a:prstGeom>
        </p:spPr>
      </p:pic>
    </p:spTree>
    <p:extLst>
      <p:ext uri="{BB962C8B-B14F-4D97-AF65-F5344CB8AC3E}">
        <p14:creationId xmlns:p14="http://schemas.microsoft.com/office/powerpoint/2010/main" val="4141671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1890">
                                            <p:txEl>
                                              <p:pRg st="1" end="1"/>
                                            </p:txEl>
                                          </p:spTgt>
                                        </p:tgtEl>
                                        <p:attrNameLst>
                                          <p:attrName>style.visibility</p:attrName>
                                        </p:attrNameLst>
                                      </p:cBhvr>
                                      <p:to>
                                        <p:strVal val="visible"/>
                                      </p:to>
                                    </p:set>
                                    <p:animEffect transition="in" filter="blinds(horizontal)">
                                      <p:cBhvr>
                                        <p:cTn id="7" dur="500"/>
                                        <p:tgtEl>
                                          <p:spTgt spid="421890">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1890">
                                            <p:txEl>
                                              <p:pRg st="2" end="2"/>
                                            </p:txEl>
                                          </p:spTgt>
                                        </p:tgtEl>
                                        <p:attrNameLst>
                                          <p:attrName>style.visibility</p:attrName>
                                        </p:attrNameLst>
                                      </p:cBhvr>
                                      <p:to>
                                        <p:strVal val="visible"/>
                                      </p:to>
                                    </p:set>
                                    <p:animEffect transition="in" filter="blinds(horizontal)">
                                      <p:cBhvr>
                                        <p:cTn id="10" dur="500"/>
                                        <p:tgtEl>
                                          <p:spTgt spid="421890">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21890">
                                            <p:txEl>
                                              <p:pRg st="3" end="3"/>
                                            </p:txEl>
                                          </p:spTgt>
                                        </p:tgtEl>
                                        <p:attrNameLst>
                                          <p:attrName>style.visibility</p:attrName>
                                        </p:attrNameLst>
                                      </p:cBhvr>
                                      <p:to>
                                        <p:strVal val="visible"/>
                                      </p:to>
                                    </p:set>
                                    <p:animEffect transition="in" filter="blinds(horizontal)">
                                      <p:cBhvr>
                                        <p:cTn id="13" dur="500"/>
                                        <p:tgtEl>
                                          <p:spTgt spid="421890">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21890">
                                            <p:txEl>
                                              <p:pRg st="4" end="4"/>
                                            </p:txEl>
                                          </p:spTgt>
                                        </p:tgtEl>
                                        <p:attrNameLst>
                                          <p:attrName>style.visibility</p:attrName>
                                        </p:attrNameLst>
                                      </p:cBhvr>
                                      <p:to>
                                        <p:strVal val="visible"/>
                                      </p:to>
                                    </p:set>
                                    <p:animEffect transition="in" filter="blinds(horizontal)">
                                      <p:cBhvr>
                                        <p:cTn id="16" dur="500"/>
                                        <p:tgtEl>
                                          <p:spTgt spid="421890">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21890">
                                            <p:txEl>
                                              <p:pRg st="5" end="5"/>
                                            </p:txEl>
                                          </p:spTgt>
                                        </p:tgtEl>
                                        <p:attrNameLst>
                                          <p:attrName>style.visibility</p:attrName>
                                        </p:attrNameLst>
                                      </p:cBhvr>
                                      <p:to>
                                        <p:strVal val="visible"/>
                                      </p:to>
                                    </p:set>
                                    <p:animEffect transition="in" filter="blinds(horizontal)">
                                      <p:cBhvr>
                                        <p:cTn id="19" dur="500"/>
                                        <p:tgtEl>
                                          <p:spTgt spid="421890">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21890">
                                            <p:txEl>
                                              <p:pRg st="6" end="6"/>
                                            </p:txEl>
                                          </p:spTgt>
                                        </p:tgtEl>
                                        <p:attrNameLst>
                                          <p:attrName>style.visibility</p:attrName>
                                        </p:attrNameLst>
                                      </p:cBhvr>
                                      <p:to>
                                        <p:strVal val="visible"/>
                                      </p:to>
                                    </p:set>
                                    <p:animEffect transition="in" filter="blinds(horizontal)">
                                      <p:cBhvr>
                                        <p:cTn id="22" dur="500"/>
                                        <p:tgtEl>
                                          <p:spTgt spid="421890">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21890">
                                            <p:txEl>
                                              <p:pRg st="7" end="7"/>
                                            </p:txEl>
                                          </p:spTgt>
                                        </p:tgtEl>
                                        <p:attrNameLst>
                                          <p:attrName>style.visibility</p:attrName>
                                        </p:attrNameLst>
                                      </p:cBhvr>
                                      <p:to>
                                        <p:strVal val="visible"/>
                                      </p:to>
                                    </p:set>
                                    <p:animEffect transition="in" filter="blinds(horizontal)">
                                      <p:cBhvr>
                                        <p:cTn id="25" dur="500"/>
                                        <p:tgtEl>
                                          <p:spTgt spid="4218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1E246915-7667-4819-BD17-1F66108E6F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12520"/>
            <a:ext cx="3375692" cy="5490882"/>
          </a:xfrm>
          <a:prstGeom prst="rect">
            <a:avLst/>
          </a:prstGeom>
        </p:spPr>
      </p:pic>
      <p:sp>
        <p:nvSpPr>
          <p:cNvPr id="9" name="矩形 8">
            <a:extLst>
              <a:ext uri="{FF2B5EF4-FFF2-40B4-BE49-F238E27FC236}">
                <a16:creationId xmlns="" xmlns:a16="http://schemas.microsoft.com/office/drawing/2014/main" id="{3A1F2691-94BA-41CC-BBB1-8FE327663E54}"/>
              </a:ext>
            </a:extLst>
          </p:cNvPr>
          <p:cNvSpPr/>
          <p:nvPr/>
        </p:nvSpPr>
        <p:spPr>
          <a:xfrm>
            <a:off x="3465968" y="916395"/>
            <a:ext cx="7779681" cy="1938992"/>
          </a:xfrm>
          <a:prstGeom prst="rect">
            <a:avLst/>
          </a:prstGeom>
        </p:spPr>
        <p:txBody>
          <a:bodyPr wrap="square">
            <a:spAutoFit/>
          </a:bodyPr>
          <a:lstStyle/>
          <a:p>
            <a:pPr algn="just"/>
            <a:r>
              <a:rPr lang="zh-CN" altLang="en-US" sz="2400" b="1" dirty="0">
                <a:latin typeface="楷体" panose="02010609060101010101" pitchFamily="49" charset="-122"/>
                <a:ea typeface="楷体" panose="02010609060101010101" pitchFamily="49" charset="-122"/>
              </a:rPr>
              <a:t>目前，东北大平原黑土流失严重。</a:t>
            </a:r>
            <a:r>
              <a:rPr lang="en-US" altLang="zh-CN" sz="2400" b="1" dirty="0">
                <a:latin typeface="楷体" panose="02010609060101010101" pitchFamily="49" charset="-122"/>
                <a:ea typeface="楷体" panose="02010609060101010101" pitchFamily="49" charset="-122"/>
              </a:rPr>
              <a:t>2/3</a:t>
            </a:r>
            <a:r>
              <a:rPr lang="zh-CN" altLang="en-US" sz="2400" b="1" dirty="0">
                <a:latin typeface="楷体" panose="02010609060101010101" pitchFamily="49" charset="-122"/>
                <a:ea typeface="楷体" panose="02010609060101010101" pitchFamily="49" charset="-122"/>
              </a:rPr>
              <a:t>的耕地黑土层已由原来的</a:t>
            </a:r>
            <a:r>
              <a:rPr lang="en-US" altLang="zh-CN" sz="2400" b="1" dirty="0">
                <a:latin typeface="楷体" panose="02010609060101010101" pitchFamily="49" charset="-122"/>
                <a:ea typeface="楷体" panose="02010609060101010101" pitchFamily="49" charset="-122"/>
              </a:rPr>
              <a:t>60~70</a:t>
            </a:r>
            <a:r>
              <a:rPr lang="zh-CN" altLang="en-US" sz="2400" b="1" dirty="0">
                <a:latin typeface="楷体" panose="02010609060101010101" pitchFamily="49" charset="-122"/>
                <a:ea typeface="楷体" panose="02010609060101010101" pitchFamily="49" charset="-122"/>
              </a:rPr>
              <a:t>厘米厚减到</a:t>
            </a:r>
            <a:r>
              <a:rPr lang="en-US" altLang="zh-CN" sz="2400" b="1" dirty="0">
                <a:latin typeface="楷体" panose="02010609060101010101" pitchFamily="49" charset="-122"/>
                <a:ea typeface="楷体" panose="02010609060101010101" pitchFamily="49" charset="-122"/>
              </a:rPr>
              <a:t>30</a:t>
            </a:r>
            <a:r>
              <a:rPr lang="zh-CN" altLang="en-US" sz="2400" b="1" dirty="0">
                <a:latin typeface="楷体" panose="02010609060101010101" pitchFamily="49" charset="-122"/>
                <a:ea typeface="楷体" panose="02010609060101010101" pitchFamily="49" charset="-122"/>
              </a:rPr>
              <a:t>厘米左右，大约有</a:t>
            </a:r>
            <a:r>
              <a:rPr lang="en-US" altLang="zh-CN" sz="2400" b="1" dirty="0">
                <a:latin typeface="楷体" panose="02010609060101010101" pitchFamily="49" charset="-122"/>
                <a:ea typeface="楷体" panose="02010609060101010101" pitchFamily="49" charset="-122"/>
              </a:rPr>
              <a:t>1/4</a:t>
            </a:r>
            <a:r>
              <a:rPr lang="zh-CN" altLang="en-US" sz="2400" b="1" dirty="0">
                <a:latin typeface="楷体" panose="02010609060101010101" pitchFamily="49" charset="-122"/>
                <a:ea typeface="楷体" panose="02010609060101010101" pitchFamily="49" charset="-122"/>
              </a:rPr>
              <a:t>的耕地由于黑土层被侵蚀而露出下面的黄土。土壤肥力逐渐降低。按这样的速度继续下去，百年之内，已开垦耕地的黑土层将被剥蚀殆尽。</a:t>
            </a:r>
          </a:p>
        </p:txBody>
      </p:sp>
      <p:sp>
        <p:nvSpPr>
          <p:cNvPr id="10" name="矩形 9">
            <a:extLst>
              <a:ext uri="{FF2B5EF4-FFF2-40B4-BE49-F238E27FC236}">
                <a16:creationId xmlns="" xmlns:a16="http://schemas.microsoft.com/office/drawing/2014/main" id="{D6BA5F37-D023-4975-8E64-1F82080FEF51}"/>
              </a:ext>
            </a:extLst>
          </p:cNvPr>
          <p:cNvSpPr/>
          <p:nvPr/>
        </p:nvSpPr>
        <p:spPr>
          <a:xfrm>
            <a:off x="3658434" y="2900089"/>
            <a:ext cx="4862228" cy="461665"/>
          </a:xfrm>
          <a:prstGeom prst="rect">
            <a:avLst/>
          </a:prstGeom>
        </p:spPr>
        <p:txBody>
          <a:bodyPr wrap="square">
            <a:spAutoFit/>
          </a:bodyPr>
          <a:lstStyle/>
          <a:p>
            <a:r>
              <a:rPr lang="zh-CN" altLang="en-US" sz="2400" b="1" dirty="0" smtClean="0">
                <a:latin typeface="+mn-ea"/>
              </a:rPr>
              <a:t>东北黑土</a:t>
            </a:r>
            <a:r>
              <a:rPr lang="zh-CN" altLang="en-US" sz="2400" b="1" dirty="0">
                <a:latin typeface="+mn-ea"/>
              </a:rPr>
              <a:t>流失的</a:t>
            </a:r>
            <a:r>
              <a:rPr lang="zh-CN" altLang="en-US" sz="2400" b="1" dirty="0" smtClean="0">
                <a:latin typeface="+mn-ea"/>
              </a:rPr>
              <a:t>原因：</a:t>
            </a:r>
            <a:endParaRPr lang="zh-CN" altLang="en-US" sz="2400" b="1" dirty="0">
              <a:latin typeface="+mn-ea"/>
            </a:endParaRPr>
          </a:p>
        </p:txBody>
      </p:sp>
      <p:sp>
        <p:nvSpPr>
          <p:cNvPr id="11" name="矩形 10">
            <a:extLst>
              <a:ext uri="{FF2B5EF4-FFF2-40B4-BE49-F238E27FC236}">
                <a16:creationId xmlns="" xmlns:a16="http://schemas.microsoft.com/office/drawing/2014/main" id="{46277DEB-D13A-40C4-B1B4-68903AB5CC82}"/>
              </a:ext>
            </a:extLst>
          </p:cNvPr>
          <p:cNvSpPr/>
          <p:nvPr/>
        </p:nvSpPr>
        <p:spPr>
          <a:xfrm>
            <a:off x="3692027" y="5167421"/>
            <a:ext cx="4862228" cy="461665"/>
          </a:xfrm>
          <a:prstGeom prst="rect">
            <a:avLst/>
          </a:prstGeom>
        </p:spPr>
        <p:txBody>
          <a:bodyPr wrap="square">
            <a:spAutoFit/>
          </a:bodyPr>
          <a:lstStyle/>
          <a:p>
            <a:r>
              <a:rPr lang="zh-CN" altLang="en-US" sz="2400" b="1" dirty="0" smtClean="0">
                <a:latin typeface="+mn-ea"/>
              </a:rPr>
              <a:t>保护措施：</a:t>
            </a:r>
            <a:endParaRPr lang="zh-CN" altLang="en-US" sz="2400" b="1" dirty="0">
              <a:latin typeface="+mn-ea"/>
            </a:endParaRPr>
          </a:p>
        </p:txBody>
      </p:sp>
      <p:sp>
        <p:nvSpPr>
          <p:cNvPr id="12" name="矩形 11">
            <a:extLst>
              <a:ext uri="{FF2B5EF4-FFF2-40B4-BE49-F238E27FC236}">
                <a16:creationId xmlns="" xmlns:a16="http://schemas.microsoft.com/office/drawing/2014/main" id="{1C3B64CB-963F-414B-ACF7-69723B569B7C}"/>
              </a:ext>
            </a:extLst>
          </p:cNvPr>
          <p:cNvSpPr/>
          <p:nvPr/>
        </p:nvSpPr>
        <p:spPr>
          <a:xfrm>
            <a:off x="3658433" y="3350849"/>
            <a:ext cx="7779681" cy="1938992"/>
          </a:xfrm>
          <a:prstGeom prst="rect">
            <a:avLst/>
          </a:prstGeom>
        </p:spPr>
        <p:txBody>
          <a:bodyPr wrap="square">
            <a:spAutoFit/>
          </a:bodyPr>
          <a:lstStyle/>
          <a:p>
            <a:r>
              <a:rPr lang="zh-CN" altLang="en-US" sz="2400" b="1" dirty="0">
                <a:solidFill>
                  <a:srgbClr val="FF0000"/>
                </a:solidFill>
              </a:rPr>
              <a:t>①降水强度大，流水的侵蚀强</a:t>
            </a:r>
            <a:r>
              <a:rPr lang="zh-CN" altLang="en-US" sz="2400" b="1" dirty="0" smtClean="0">
                <a:solidFill>
                  <a:srgbClr val="FF0000"/>
                </a:solidFill>
              </a:rPr>
              <a:t>；</a:t>
            </a:r>
            <a:endParaRPr lang="en-US" altLang="zh-CN" sz="2400" b="1" dirty="0" smtClean="0">
              <a:solidFill>
                <a:srgbClr val="FF0000"/>
              </a:solidFill>
            </a:endParaRPr>
          </a:p>
          <a:p>
            <a:r>
              <a:rPr lang="zh-CN" altLang="en-US" sz="2400" b="1" dirty="0" smtClean="0">
                <a:solidFill>
                  <a:srgbClr val="FF0000"/>
                </a:solidFill>
              </a:rPr>
              <a:t>②</a:t>
            </a:r>
            <a:r>
              <a:rPr lang="zh-CN" altLang="en-US" sz="2400" b="1" dirty="0">
                <a:solidFill>
                  <a:srgbClr val="FF0000"/>
                </a:solidFill>
              </a:rPr>
              <a:t>冬、春季风</a:t>
            </a:r>
            <a:r>
              <a:rPr lang="zh-CN" altLang="en-US" sz="2400" b="1" dirty="0" smtClean="0">
                <a:solidFill>
                  <a:srgbClr val="FF0000"/>
                </a:solidFill>
              </a:rPr>
              <a:t>大，</a:t>
            </a:r>
            <a:r>
              <a:rPr lang="zh-CN" altLang="en-US" sz="2400" b="1" dirty="0">
                <a:solidFill>
                  <a:srgbClr val="FF0000"/>
                </a:solidFill>
              </a:rPr>
              <a:t>风蚀作用强</a:t>
            </a:r>
            <a:r>
              <a:rPr lang="zh-CN" altLang="en-US" sz="2400" b="1" dirty="0" smtClean="0">
                <a:solidFill>
                  <a:srgbClr val="FF0000"/>
                </a:solidFill>
              </a:rPr>
              <a:t>。</a:t>
            </a:r>
            <a:endParaRPr lang="en-US" altLang="zh-CN" sz="2400" b="1" dirty="0" smtClean="0">
              <a:solidFill>
                <a:srgbClr val="FF0000"/>
              </a:solidFill>
            </a:endParaRPr>
          </a:p>
          <a:p>
            <a:r>
              <a:rPr lang="zh-CN" altLang="en-US" sz="2400" b="1" dirty="0" smtClean="0">
                <a:solidFill>
                  <a:srgbClr val="FF0000"/>
                </a:solidFill>
              </a:rPr>
              <a:t>③</a:t>
            </a:r>
            <a:r>
              <a:rPr lang="zh-CN" altLang="en-US" sz="2400" b="1" dirty="0">
                <a:solidFill>
                  <a:srgbClr val="FF0000"/>
                </a:solidFill>
              </a:rPr>
              <a:t>不合理的耕作方式</a:t>
            </a:r>
            <a:r>
              <a:rPr lang="zh-CN" altLang="en-US" sz="2400" b="1" dirty="0" smtClean="0">
                <a:solidFill>
                  <a:srgbClr val="FF0000"/>
                </a:solidFill>
              </a:rPr>
              <a:t>；</a:t>
            </a:r>
            <a:endParaRPr lang="en-US" altLang="zh-CN" sz="2400" b="1" dirty="0" smtClean="0">
              <a:solidFill>
                <a:srgbClr val="FF0000"/>
              </a:solidFill>
            </a:endParaRPr>
          </a:p>
          <a:p>
            <a:r>
              <a:rPr lang="zh-CN" altLang="en-US" sz="2400" b="1" dirty="0" smtClean="0">
                <a:solidFill>
                  <a:srgbClr val="FF0000"/>
                </a:solidFill>
              </a:rPr>
              <a:t>④</a:t>
            </a:r>
            <a:r>
              <a:rPr lang="zh-CN" altLang="en-US" sz="2400" b="1" dirty="0">
                <a:solidFill>
                  <a:srgbClr val="FF0000"/>
                </a:solidFill>
              </a:rPr>
              <a:t>森林砍伐，地表植被破坏，覆盖率低</a:t>
            </a:r>
            <a:r>
              <a:rPr lang="zh-CN" altLang="en-US" sz="2400" b="1" dirty="0" smtClean="0">
                <a:solidFill>
                  <a:srgbClr val="FF0000"/>
                </a:solidFill>
              </a:rPr>
              <a:t>；</a:t>
            </a:r>
            <a:endParaRPr lang="en-US" altLang="zh-CN" sz="2400" b="1" dirty="0" smtClean="0">
              <a:solidFill>
                <a:srgbClr val="FF0000"/>
              </a:solidFill>
            </a:endParaRPr>
          </a:p>
          <a:p>
            <a:r>
              <a:rPr lang="zh-CN" altLang="en-US" sz="2400" b="1" dirty="0" smtClean="0">
                <a:solidFill>
                  <a:srgbClr val="FF0000"/>
                </a:solidFill>
              </a:rPr>
              <a:t>⑤</a:t>
            </a:r>
            <a:r>
              <a:rPr lang="zh-CN" altLang="en-US" sz="2400" b="1" dirty="0">
                <a:solidFill>
                  <a:srgbClr val="FF0000"/>
                </a:solidFill>
              </a:rPr>
              <a:t>过度开垦；⑥不合理的开矿等。</a:t>
            </a:r>
          </a:p>
        </p:txBody>
      </p:sp>
      <p:sp>
        <p:nvSpPr>
          <p:cNvPr id="13" name="矩形 12">
            <a:extLst>
              <a:ext uri="{FF2B5EF4-FFF2-40B4-BE49-F238E27FC236}">
                <a16:creationId xmlns="" xmlns:a16="http://schemas.microsoft.com/office/drawing/2014/main" id="{750927A5-6523-4561-A505-F5DE9A9B7ADE}"/>
              </a:ext>
            </a:extLst>
          </p:cNvPr>
          <p:cNvSpPr/>
          <p:nvPr/>
        </p:nvSpPr>
        <p:spPr>
          <a:xfrm>
            <a:off x="3658434" y="5661243"/>
            <a:ext cx="7779681" cy="1200329"/>
          </a:xfrm>
          <a:prstGeom prst="rect">
            <a:avLst/>
          </a:prstGeom>
        </p:spPr>
        <p:txBody>
          <a:bodyPr wrap="square">
            <a:spAutoFit/>
          </a:bodyPr>
          <a:lstStyle/>
          <a:p>
            <a:r>
              <a:rPr lang="zh-CN" altLang="en-US" sz="2400" b="1" dirty="0">
                <a:solidFill>
                  <a:srgbClr val="FF0000"/>
                </a:solidFill>
              </a:rPr>
              <a:t>①保护性耕作：休耕、限耕、免耕、轮作等；</a:t>
            </a:r>
            <a:endParaRPr lang="en-US" altLang="zh-CN" sz="2400" b="1" dirty="0">
              <a:solidFill>
                <a:srgbClr val="FF0000"/>
              </a:solidFill>
            </a:endParaRPr>
          </a:p>
          <a:p>
            <a:r>
              <a:rPr lang="zh-CN" altLang="en-US" sz="2400" b="1" dirty="0" smtClean="0">
                <a:solidFill>
                  <a:srgbClr val="FF0000"/>
                </a:solidFill>
              </a:rPr>
              <a:t>②水土保持：</a:t>
            </a:r>
            <a:r>
              <a:rPr lang="zh-CN" altLang="en-US" sz="2400" b="1" dirty="0">
                <a:solidFill>
                  <a:srgbClr val="FF0000"/>
                </a:solidFill>
              </a:rPr>
              <a:t>坡面治理、沟壑整治、</a:t>
            </a:r>
            <a:r>
              <a:rPr lang="zh-CN" altLang="en-US" sz="2400" b="1" dirty="0" smtClean="0">
                <a:solidFill>
                  <a:srgbClr val="FF0000"/>
                </a:solidFill>
              </a:rPr>
              <a:t>植树种草；</a:t>
            </a:r>
            <a:endParaRPr lang="en-US" altLang="zh-CN" sz="2400" b="1" dirty="0" smtClean="0">
              <a:solidFill>
                <a:srgbClr val="FF0000"/>
              </a:solidFill>
            </a:endParaRPr>
          </a:p>
          <a:p>
            <a:r>
              <a:rPr lang="zh-CN" altLang="en-US" sz="2400" b="1" dirty="0" smtClean="0">
                <a:solidFill>
                  <a:srgbClr val="FF0000"/>
                </a:solidFill>
              </a:rPr>
              <a:t>③土壤培肥：秸秆</a:t>
            </a:r>
            <a:r>
              <a:rPr lang="zh-CN" altLang="en-US" sz="2400" b="1" dirty="0">
                <a:solidFill>
                  <a:srgbClr val="FF0000"/>
                </a:solidFill>
              </a:rPr>
              <a:t>还田，增施有机肥；</a:t>
            </a:r>
            <a:endParaRPr lang="en-US" altLang="zh-CN" sz="2400" b="1" dirty="0">
              <a:solidFill>
                <a:srgbClr val="FF0000"/>
              </a:solidFill>
            </a:endParaRPr>
          </a:p>
        </p:txBody>
      </p:sp>
      <p:sp>
        <p:nvSpPr>
          <p:cNvPr id="14" name="Text Box 13"/>
          <p:cNvSpPr txBox="1">
            <a:spLocks noChangeArrowheads="1"/>
          </p:cNvSpPr>
          <p:nvPr/>
        </p:nvSpPr>
        <p:spPr bwMode="auto">
          <a:xfrm>
            <a:off x="381000" y="304800"/>
            <a:ext cx="8229600" cy="579438"/>
          </a:xfrm>
          <a:prstGeom prst="rect">
            <a:avLst/>
          </a:prstGeom>
          <a:noFill/>
          <a:ln w="9525" algn="ctr">
            <a:noFill/>
            <a:miter lim="800000"/>
            <a:headEnd/>
            <a:tailEnd/>
          </a:ln>
          <a:effectLst/>
        </p:spPr>
        <p:txBody>
          <a:bodyPr>
            <a:spAutoFit/>
          </a:bodyPr>
          <a:lstStyle/>
          <a:p>
            <a:pPr>
              <a:spcBef>
                <a:spcPct val="50000"/>
              </a:spcBef>
            </a:pPr>
            <a:r>
              <a:rPr lang="zh-CN" altLang="en-US" sz="3200" b="1" dirty="0" smtClean="0">
                <a:solidFill>
                  <a:srgbClr val="3333FF"/>
                </a:solidFill>
                <a:ea typeface="楷体_GB2312" pitchFamily="49" charset="-122"/>
              </a:rPr>
              <a:t>东北农业生态问题</a:t>
            </a:r>
            <a:r>
              <a:rPr lang="en-US" altLang="zh-CN" sz="3200" b="1" dirty="0" smtClean="0">
                <a:solidFill>
                  <a:srgbClr val="3333FF"/>
                </a:solidFill>
                <a:ea typeface="楷体_GB2312" pitchFamily="49" charset="-122"/>
              </a:rPr>
              <a:t>——</a:t>
            </a:r>
            <a:r>
              <a:rPr lang="zh-CN" altLang="en-US" sz="3200" b="1" dirty="0" smtClean="0">
                <a:solidFill>
                  <a:srgbClr val="3333FF"/>
                </a:solidFill>
                <a:ea typeface="楷体_GB2312" pitchFamily="49" charset="-122"/>
              </a:rPr>
              <a:t>黑土流失</a:t>
            </a:r>
            <a:endParaRPr lang="zh-CN" altLang="en-US" sz="3200" b="1" dirty="0">
              <a:solidFill>
                <a:srgbClr val="3333FF"/>
              </a:solidFill>
              <a:ea typeface="楷体_GB2312" pitchFamily="49" charset="-122"/>
            </a:endParaRPr>
          </a:p>
        </p:txBody>
      </p:sp>
    </p:spTree>
    <p:extLst>
      <p:ext uri="{BB962C8B-B14F-4D97-AF65-F5344CB8AC3E}">
        <p14:creationId xmlns:p14="http://schemas.microsoft.com/office/powerpoint/2010/main" val="352047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Text Box 8"/>
          <p:cNvSpPr txBox="1">
            <a:spLocks noChangeArrowheads="1"/>
          </p:cNvSpPr>
          <p:nvPr/>
        </p:nvSpPr>
        <p:spPr bwMode="auto">
          <a:xfrm>
            <a:off x="481140" y="1327342"/>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ea typeface="幼圆" panose="02010509060101010101" pitchFamily="49" charset="-122"/>
              </a:rPr>
              <a:t> </a:t>
            </a:r>
            <a:r>
              <a:rPr lang="zh-CN" altLang="en-US" sz="2800" b="1" dirty="0" smtClean="0">
                <a:ea typeface="幼圆" panose="02010509060101010101" pitchFamily="49" charset="-122"/>
              </a:rPr>
              <a:t>成因</a:t>
            </a:r>
            <a:r>
              <a:rPr lang="en-US" altLang="zh-CN" sz="2800" b="1" dirty="0" smtClean="0">
                <a:ea typeface="幼圆" panose="02010509060101010101" pitchFamily="49" charset="-122"/>
              </a:rPr>
              <a:t>:</a:t>
            </a:r>
            <a:endParaRPr lang="zh-CN" altLang="en-US" sz="2800" b="1" dirty="0">
              <a:ea typeface="幼圆" panose="02010509060101010101" pitchFamily="49" charset="-122"/>
            </a:endParaRPr>
          </a:p>
        </p:txBody>
      </p:sp>
      <p:sp>
        <p:nvSpPr>
          <p:cNvPr id="77831" name="Text Box 9"/>
          <p:cNvSpPr txBox="1">
            <a:spLocks noChangeArrowheads="1"/>
          </p:cNvSpPr>
          <p:nvPr/>
        </p:nvSpPr>
        <p:spPr bwMode="auto">
          <a:xfrm>
            <a:off x="0" y="2932177"/>
            <a:ext cx="10668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自然原因</a:t>
            </a:r>
          </a:p>
        </p:txBody>
      </p:sp>
      <p:sp>
        <p:nvSpPr>
          <p:cNvPr id="77832" name="Rectangle 10"/>
          <p:cNvSpPr>
            <a:spLocks noChangeArrowheads="1"/>
          </p:cNvSpPr>
          <p:nvPr/>
        </p:nvSpPr>
        <p:spPr bwMode="auto">
          <a:xfrm>
            <a:off x="1260475" y="2322577"/>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土壤</a:t>
            </a:r>
          </a:p>
        </p:txBody>
      </p:sp>
      <p:sp>
        <p:nvSpPr>
          <p:cNvPr id="77833" name="AutoShape 11"/>
          <p:cNvSpPr>
            <a:spLocks/>
          </p:cNvSpPr>
          <p:nvPr/>
        </p:nvSpPr>
        <p:spPr bwMode="auto">
          <a:xfrm>
            <a:off x="1184275" y="2682939"/>
            <a:ext cx="304800" cy="1447800"/>
          </a:xfrm>
          <a:prstGeom prst="leftBrace">
            <a:avLst>
              <a:gd name="adj1" fmla="val 39539"/>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77834" name="Rectangle 12"/>
          <p:cNvSpPr>
            <a:spLocks noChangeArrowheads="1"/>
          </p:cNvSpPr>
          <p:nvPr/>
        </p:nvSpPr>
        <p:spPr bwMode="auto">
          <a:xfrm>
            <a:off x="1260475" y="3002027"/>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气候</a:t>
            </a:r>
          </a:p>
        </p:txBody>
      </p:sp>
      <p:sp>
        <p:nvSpPr>
          <p:cNvPr id="77835" name="Rectangle 13"/>
          <p:cNvSpPr>
            <a:spLocks noChangeArrowheads="1"/>
          </p:cNvSpPr>
          <p:nvPr/>
        </p:nvSpPr>
        <p:spPr bwMode="auto">
          <a:xfrm>
            <a:off x="1260475" y="3724340"/>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地形</a:t>
            </a:r>
          </a:p>
        </p:txBody>
      </p:sp>
      <p:sp>
        <p:nvSpPr>
          <p:cNvPr id="77836" name="Text Box 14"/>
          <p:cNvSpPr txBox="1">
            <a:spLocks noChangeArrowheads="1"/>
          </p:cNvSpPr>
          <p:nvPr/>
        </p:nvSpPr>
        <p:spPr bwMode="auto">
          <a:xfrm>
            <a:off x="1919287" y="2304289"/>
            <a:ext cx="7162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800" b="1" dirty="0"/>
              <a:t>——</a:t>
            </a:r>
            <a:r>
              <a:rPr lang="zh-CN" altLang="en-US" sz="2800" b="1" dirty="0"/>
              <a:t>红壤</a:t>
            </a:r>
            <a:r>
              <a:rPr lang="zh-CN" altLang="en-US" sz="2800" b="1" dirty="0">
                <a:latin typeface="宋体" panose="02010600030101010101" pitchFamily="2" charset="-122"/>
              </a:rPr>
              <a:t>“</a:t>
            </a:r>
            <a:r>
              <a:rPr lang="zh-CN" altLang="en-US" sz="2800" b="1" dirty="0"/>
              <a:t>酸、瘦、黏</a:t>
            </a:r>
            <a:r>
              <a:rPr lang="zh-CN" altLang="en-US" sz="2800" b="1" dirty="0">
                <a:latin typeface="宋体" panose="02010600030101010101" pitchFamily="2" charset="-122"/>
              </a:rPr>
              <a:t>”</a:t>
            </a:r>
            <a:r>
              <a:rPr lang="zh-CN" altLang="en-US" sz="2800" b="1" dirty="0"/>
              <a:t>，较贫瘠；</a:t>
            </a:r>
          </a:p>
        </p:txBody>
      </p:sp>
      <p:sp>
        <p:nvSpPr>
          <p:cNvPr id="77837" name="Text Box 15"/>
          <p:cNvSpPr txBox="1">
            <a:spLocks noChangeArrowheads="1"/>
          </p:cNvSpPr>
          <p:nvPr/>
        </p:nvSpPr>
        <p:spPr bwMode="auto">
          <a:xfrm>
            <a:off x="1919287" y="2983739"/>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800" b="1" dirty="0"/>
              <a:t>——</a:t>
            </a:r>
            <a:r>
              <a:rPr lang="zh-CN" altLang="en-US" sz="2800" b="1" dirty="0"/>
              <a:t>降水丰沛，集中且多暴雨；</a:t>
            </a:r>
          </a:p>
        </p:txBody>
      </p:sp>
      <p:sp>
        <p:nvSpPr>
          <p:cNvPr id="77838" name="Text Box 16"/>
          <p:cNvSpPr txBox="1">
            <a:spLocks noChangeArrowheads="1"/>
          </p:cNvSpPr>
          <p:nvPr/>
        </p:nvSpPr>
        <p:spPr bwMode="auto">
          <a:xfrm>
            <a:off x="1919287" y="3706052"/>
            <a:ext cx="685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800" b="1"/>
              <a:t>——</a:t>
            </a:r>
            <a:r>
              <a:rPr lang="zh-CN" altLang="en-US" sz="2800" b="1"/>
              <a:t>低山丘陵为主，地表起伏大。</a:t>
            </a:r>
          </a:p>
        </p:txBody>
      </p:sp>
      <p:sp>
        <p:nvSpPr>
          <p:cNvPr id="77839" name="Text Box 17"/>
          <p:cNvSpPr txBox="1">
            <a:spLocks noChangeArrowheads="1"/>
          </p:cNvSpPr>
          <p:nvPr/>
        </p:nvSpPr>
        <p:spPr bwMode="auto">
          <a:xfrm>
            <a:off x="0" y="4678427"/>
            <a:ext cx="10668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人为原因</a:t>
            </a:r>
          </a:p>
        </p:txBody>
      </p:sp>
      <p:sp>
        <p:nvSpPr>
          <p:cNvPr id="77840" name="Rectangle 18"/>
          <p:cNvSpPr>
            <a:spLocks noChangeArrowheads="1"/>
          </p:cNvSpPr>
          <p:nvPr/>
        </p:nvSpPr>
        <p:spPr bwMode="auto">
          <a:xfrm>
            <a:off x="1489075" y="5370577"/>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dirty="0"/>
              <a:t>农村生活能源短缺，伐木取薪。 </a:t>
            </a:r>
            <a:endParaRPr lang="en-US" altLang="zh-CN" sz="2800" b="1" dirty="0"/>
          </a:p>
        </p:txBody>
      </p:sp>
      <p:sp>
        <p:nvSpPr>
          <p:cNvPr id="77841" name="Rectangle 19"/>
          <p:cNvSpPr>
            <a:spLocks noChangeArrowheads="1"/>
          </p:cNvSpPr>
          <p:nvPr/>
        </p:nvSpPr>
        <p:spPr bwMode="auto">
          <a:xfrm>
            <a:off x="1489075" y="4532377"/>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dirty="0" smtClean="0">
                <a:latin typeface="黑体" panose="02010609060101010101" pitchFamily="49" charset="-122"/>
              </a:rPr>
              <a:t>人多地少耕地不足，</a:t>
            </a:r>
            <a:r>
              <a:rPr lang="zh-CN" altLang="en-US" sz="2800" b="1" dirty="0">
                <a:latin typeface="黑体" panose="02010609060101010101" pitchFamily="49" charset="-122"/>
              </a:rPr>
              <a:t>毁林开荒；</a:t>
            </a:r>
            <a:endParaRPr lang="en-US" altLang="zh-CN" sz="2800" b="1" dirty="0"/>
          </a:p>
        </p:txBody>
      </p:sp>
      <p:sp>
        <p:nvSpPr>
          <p:cNvPr id="77842" name="AutoShape 20"/>
          <p:cNvSpPr>
            <a:spLocks/>
          </p:cNvSpPr>
          <p:nvPr/>
        </p:nvSpPr>
        <p:spPr bwMode="auto">
          <a:xfrm>
            <a:off x="1184275" y="4748276"/>
            <a:ext cx="304800" cy="914400"/>
          </a:xfrm>
          <a:prstGeom prst="leftBrace">
            <a:avLst>
              <a:gd name="adj1" fmla="val 25000"/>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pic>
        <p:nvPicPr>
          <p:cNvPr id="21" name="图片 6" descr="andasibe_00999.jpg"/>
          <p:cNvPicPr>
            <a:picLocks noChangeAspect="1"/>
          </p:cNvPicPr>
          <p:nvPr/>
        </p:nvPicPr>
        <p:blipFill>
          <a:blip r:embed="rId2" cstate="print"/>
          <a:srcRect b="3125"/>
          <a:stretch>
            <a:fillRect/>
          </a:stretch>
        </p:blipFill>
        <p:spPr>
          <a:xfrm>
            <a:off x="8249285" y="1165225"/>
            <a:ext cx="3942715" cy="5250815"/>
          </a:xfrm>
          <a:prstGeom prst="rect">
            <a:avLst/>
          </a:prstGeom>
          <a:noFill/>
          <a:ln w="9525">
            <a:noFill/>
          </a:ln>
        </p:spPr>
      </p:pic>
      <p:sp>
        <p:nvSpPr>
          <p:cNvPr id="24" name="文本框 4"/>
          <p:cNvSpPr txBox="1"/>
          <p:nvPr/>
        </p:nvSpPr>
        <p:spPr>
          <a:xfrm>
            <a:off x="300789" y="830179"/>
            <a:ext cx="5895474" cy="523220"/>
          </a:xfrm>
          <a:prstGeom prst="rect">
            <a:avLst/>
          </a:prstGeom>
          <a:noFill/>
        </p:spPr>
        <p:txBody>
          <a:bodyPr wrap="square" rtlCol="0">
            <a:spAutoFit/>
          </a:bodyPr>
          <a:lstStyle/>
          <a:p>
            <a:r>
              <a:rPr lang="zh-CN" altLang="en-US" sz="2800" b="1" dirty="0" smtClean="0">
                <a:solidFill>
                  <a:srgbClr val="FF0000"/>
                </a:solidFill>
              </a:rPr>
              <a:t>南方低山丘陵水土流失</a:t>
            </a:r>
            <a:r>
              <a:rPr lang="en-US" altLang="zh-CN" sz="2800" b="1" dirty="0" smtClean="0">
                <a:solidFill>
                  <a:srgbClr val="FF0000"/>
                </a:solidFill>
              </a:rPr>
              <a:t>——</a:t>
            </a:r>
            <a:r>
              <a:rPr lang="zh-CN" altLang="en-US" sz="2800" b="1" dirty="0" smtClean="0">
                <a:solidFill>
                  <a:srgbClr val="FF0000"/>
                </a:solidFill>
              </a:rPr>
              <a:t>红漠化</a:t>
            </a:r>
            <a:endParaRPr lang="zh-CN" altLang="en-US" sz="2800" b="1" dirty="0">
              <a:solidFill>
                <a:srgbClr val="FF0000"/>
              </a:solidFill>
            </a:endParaRPr>
          </a:p>
        </p:txBody>
      </p:sp>
    </p:spTree>
    <p:extLst>
      <p:ext uri="{BB962C8B-B14F-4D97-AF65-F5344CB8AC3E}">
        <p14:creationId xmlns:p14="http://schemas.microsoft.com/office/powerpoint/2010/main" val="2601666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31"/>
                                        </p:tgtEl>
                                        <p:attrNameLst>
                                          <p:attrName>style.visibility</p:attrName>
                                        </p:attrNameLst>
                                      </p:cBhvr>
                                      <p:to>
                                        <p:strVal val="visible"/>
                                      </p:to>
                                    </p:set>
                                    <p:animEffect transition="in" filter="blinds(horizontal)">
                                      <p:cBhvr>
                                        <p:cTn id="7" dur="500"/>
                                        <p:tgtEl>
                                          <p:spTgt spid="778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7839"/>
                                        </p:tgtEl>
                                        <p:attrNameLst>
                                          <p:attrName>style.visibility</p:attrName>
                                        </p:attrNameLst>
                                      </p:cBhvr>
                                      <p:to>
                                        <p:strVal val="visible"/>
                                      </p:to>
                                    </p:set>
                                    <p:animEffect transition="in" filter="blinds(horizontal)">
                                      <p:cBhvr>
                                        <p:cTn id="10" dur="500"/>
                                        <p:tgtEl>
                                          <p:spTgt spid="7783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7832"/>
                                        </p:tgtEl>
                                        <p:attrNameLst>
                                          <p:attrName>style.visibility</p:attrName>
                                        </p:attrNameLst>
                                      </p:cBhvr>
                                      <p:to>
                                        <p:strVal val="visible"/>
                                      </p:to>
                                    </p:set>
                                    <p:animEffect transition="in" filter="blinds(horizontal)">
                                      <p:cBhvr>
                                        <p:cTn id="15" dur="500"/>
                                        <p:tgtEl>
                                          <p:spTgt spid="7783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7833"/>
                                        </p:tgtEl>
                                        <p:attrNameLst>
                                          <p:attrName>style.visibility</p:attrName>
                                        </p:attrNameLst>
                                      </p:cBhvr>
                                      <p:to>
                                        <p:strVal val="visible"/>
                                      </p:to>
                                    </p:set>
                                    <p:animEffect transition="in" filter="blinds(horizontal)">
                                      <p:cBhvr>
                                        <p:cTn id="18" dur="500"/>
                                        <p:tgtEl>
                                          <p:spTgt spid="7783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7834"/>
                                        </p:tgtEl>
                                        <p:attrNameLst>
                                          <p:attrName>style.visibility</p:attrName>
                                        </p:attrNameLst>
                                      </p:cBhvr>
                                      <p:to>
                                        <p:strVal val="visible"/>
                                      </p:to>
                                    </p:set>
                                    <p:animEffect transition="in" filter="blinds(horizontal)">
                                      <p:cBhvr>
                                        <p:cTn id="21" dur="500"/>
                                        <p:tgtEl>
                                          <p:spTgt spid="7783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7835"/>
                                        </p:tgtEl>
                                        <p:attrNameLst>
                                          <p:attrName>style.visibility</p:attrName>
                                        </p:attrNameLst>
                                      </p:cBhvr>
                                      <p:to>
                                        <p:strVal val="visible"/>
                                      </p:to>
                                    </p:set>
                                    <p:animEffect transition="in" filter="blinds(horizontal)">
                                      <p:cBhvr>
                                        <p:cTn id="24" dur="500"/>
                                        <p:tgtEl>
                                          <p:spTgt spid="7783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7842"/>
                                        </p:tgtEl>
                                        <p:attrNameLst>
                                          <p:attrName>style.visibility</p:attrName>
                                        </p:attrNameLst>
                                      </p:cBhvr>
                                      <p:to>
                                        <p:strVal val="visible"/>
                                      </p:to>
                                    </p:set>
                                    <p:animEffect transition="in" filter="blinds(horizontal)">
                                      <p:cBhvr>
                                        <p:cTn id="27" dur="500"/>
                                        <p:tgtEl>
                                          <p:spTgt spid="778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7836"/>
                                        </p:tgtEl>
                                        <p:attrNameLst>
                                          <p:attrName>style.visibility</p:attrName>
                                        </p:attrNameLst>
                                      </p:cBhvr>
                                      <p:to>
                                        <p:strVal val="visible"/>
                                      </p:to>
                                    </p:set>
                                    <p:animEffect transition="in" filter="blinds(horizontal)">
                                      <p:cBhvr>
                                        <p:cTn id="32" dur="500"/>
                                        <p:tgtEl>
                                          <p:spTgt spid="778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837"/>
                                        </p:tgtEl>
                                        <p:attrNameLst>
                                          <p:attrName>style.visibility</p:attrName>
                                        </p:attrNameLst>
                                      </p:cBhvr>
                                      <p:to>
                                        <p:strVal val="visible"/>
                                      </p:to>
                                    </p:set>
                                    <p:animEffect transition="in" filter="blinds(horizontal)">
                                      <p:cBhvr>
                                        <p:cTn id="37" dur="500"/>
                                        <p:tgtEl>
                                          <p:spTgt spid="778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7838"/>
                                        </p:tgtEl>
                                        <p:attrNameLst>
                                          <p:attrName>style.visibility</p:attrName>
                                        </p:attrNameLst>
                                      </p:cBhvr>
                                      <p:to>
                                        <p:strVal val="visible"/>
                                      </p:to>
                                    </p:set>
                                    <p:animEffect transition="in" filter="blinds(horizontal)">
                                      <p:cBhvr>
                                        <p:cTn id="42" dur="500"/>
                                        <p:tgtEl>
                                          <p:spTgt spid="7783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7840"/>
                                        </p:tgtEl>
                                        <p:attrNameLst>
                                          <p:attrName>style.visibility</p:attrName>
                                        </p:attrNameLst>
                                      </p:cBhvr>
                                      <p:to>
                                        <p:strVal val="visible"/>
                                      </p:to>
                                    </p:set>
                                    <p:animEffect transition="in" filter="blinds(horizontal)">
                                      <p:cBhvr>
                                        <p:cTn id="47" dur="500"/>
                                        <p:tgtEl>
                                          <p:spTgt spid="7784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77841"/>
                                        </p:tgtEl>
                                        <p:attrNameLst>
                                          <p:attrName>style.visibility</p:attrName>
                                        </p:attrNameLst>
                                      </p:cBhvr>
                                      <p:to>
                                        <p:strVal val="visible"/>
                                      </p:to>
                                    </p:set>
                                    <p:animEffect transition="in" filter="blinds(horizontal)">
                                      <p:cBhvr>
                                        <p:cTn id="50" dur="500"/>
                                        <p:tgtEl>
                                          <p:spTgt spid="77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1" grpId="0" animBg="1"/>
      <p:bldP spid="77832" grpId="0"/>
      <p:bldP spid="77833" grpId="0" animBg="1"/>
      <p:bldP spid="77834" grpId="0"/>
      <p:bldP spid="77835" grpId="0"/>
      <p:bldP spid="77836" grpId="0"/>
      <p:bldP spid="77837" grpId="0"/>
      <p:bldP spid="77838" grpId="0"/>
      <p:bldP spid="77839" grpId="0" animBg="1"/>
      <p:bldP spid="77840" grpId="0"/>
      <p:bldP spid="77841" grpId="0"/>
      <p:bldP spid="7784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Text Box 8"/>
          <p:cNvSpPr txBox="1">
            <a:spLocks noChangeArrowheads="1"/>
          </p:cNvSpPr>
          <p:nvPr/>
        </p:nvSpPr>
        <p:spPr bwMode="auto">
          <a:xfrm>
            <a:off x="656151" y="1821118"/>
            <a:ext cx="518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ea typeface="幼圆" panose="02010509060101010101" pitchFamily="49" charset="-122"/>
              </a:rPr>
              <a:t>开发与</a:t>
            </a:r>
            <a:r>
              <a:rPr lang="zh-CN" altLang="en-US" sz="2800" b="1" dirty="0" smtClean="0">
                <a:ea typeface="幼圆" panose="02010509060101010101" pitchFamily="49" charset="-122"/>
              </a:rPr>
              <a:t>治理</a:t>
            </a:r>
            <a:r>
              <a:rPr lang="en-US" altLang="zh-CN" sz="2800" b="1" dirty="0" smtClean="0">
                <a:ea typeface="幼圆" panose="02010509060101010101" pitchFamily="49" charset="-122"/>
              </a:rPr>
              <a:t>:</a:t>
            </a:r>
            <a:r>
              <a:rPr lang="zh-CN" altLang="en-US" sz="2800" b="1" dirty="0" smtClean="0">
                <a:ea typeface="幼圆" panose="02010509060101010101" pitchFamily="49" charset="-122"/>
              </a:rPr>
              <a:t> </a:t>
            </a:r>
            <a:endParaRPr lang="zh-CN" altLang="en-US" sz="2800" b="1" dirty="0">
              <a:ea typeface="幼圆" panose="02010509060101010101" pitchFamily="49" charset="-122"/>
            </a:endParaRPr>
          </a:p>
        </p:txBody>
      </p:sp>
      <p:sp>
        <p:nvSpPr>
          <p:cNvPr id="100359" name="Text Box 9"/>
          <p:cNvSpPr txBox="1">
            <a:spLocks noChangeArrowheads="1"/>
          </p:cNvSpPr>
          <p:nvPr/>
        </p:nvSpPr>
        <p:spPr bwMode="auto">
          <a:xfrm>
            <a:off x="356616" y="3230488"/>
            <a:ext cx="19812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农业资源综合开发</a:t>
            </a:r>
          </a:p>
        </p:txBody>
      </p:sp>
      <p:sp>
        <p:nvSpPr>
          <p:cNvPr id="100360" name="Text Box 10">
            <a:hlinkClick r:id="rId3" action="ppaction://hlinkpres?slideindex=50&amp;slidetitle=幻灯片 50"/>
          </p:cNvPr>
          <p:cNvSpPr txBox="1">
            <a:spLocks noChangeArrowheads="1"/>
          </p:cNvSpPr>
          <p:nvPr/>
        </p:nvSpPr>
        <p:spPr bwMode="auto">
          <a:xfrm>
            <a:off x="2316480" y="3151240"/>
            <a:ext cx="53096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None/>
            </a:pPr>
            <a:r>
              <a:rPr lang="zh-CN" altLang="en-US" sz="2800" b="1" dirty="0"/>
              <a:t>发展</a:t>
            </a:r>
            <a:r>
              <a:rPr lang="zh-CN" altLang="en-US" sz="2800" b="1" dirty="0" smtClean="0"/>
              <a:t>立体农业，多种经营</a:t>
            </a:r>
            <a:endParaRPr lang="zh-CN" altLang="en-US" sz="2800" b="1" dirty="0"/>
          </a:p>
        </p:txBody>
      </p:sp>
      <p:sp>
        <p:nvSpPr>
          <p:cNvPr id="100361" name="Text Box 11">
            <a:hlinkClick r:id="rId4" action="ppaction://hlinkpres?slideindex=51&amp;slidetitle=幻灯片 51"/>
          </p:cNvPr>
          <p:cNvSpPr txBox="1">
            <a:spLocks noChangeArrowheads="1"/>
          </p:cNvSpPr>
          <p:nvPr/>
        </p:nvSpPr>
        <p:spPr bwMode="auto">
          <a:xfrm>
            <a:off x="2737104" y="3775826"/>
            <a:ext cx="499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None/>
            </a:pPr>
            <a:r>
              <a:rPr lang="zh-CN" altLang="en-US" sz="2800" b="1" dirty="0" smtClean="0"/>
              <a:t>调整农业结构，开发优势资源</a:t>
            </a:r>
            <a:endParaRPr lang="zh-CN" altLang="en-US" sz="2800" b="1" dirty="0"/>
          </a:p>
        </p:txBody>
      </p:sp>
      <p:sp>
        <p:nvSpPr>
          <p:cNvPr id="100362" name="AutoShape 12"/>
          <p:cNvSpPr>
            <a:spLocks/>
          </p:cNvSpPr>
          <p:nvPr/>
        </p:nvSpPr>
        <p:spPr bwMode="auto">
          <a:xfrm>
            <a:off x="2490216" y="3306687"/>
            <a:ext cx="228600" cy="838200"/>
          </a:xfrm>
          <a:prstGeom prst="leftBrace">
            <a:avLst>
              <a:gd name="adj1" fmla="val 30522"/>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100363" name="Text Box 13"/>
          <p:cNvSpPr txBox="1">
            <a:spLocks noChangeArrowheads="1"/>
          </p:cNvSpPr>
          <p:nvPr/>
        </p:nvSpPr>
        <p:spPr bwMode="auto">
          <a:xfrm>
            <a:off x="356616" y="4525888"/>
            <a:ext cx="19812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加强   生态建设 </a:t>
            </a:r>
          </a:p>
        </p:txBody>
      </p:sp>
      <p:sp>
        <p:nvSpPr>
          <p:cNvPr id="100364" name="Text Box 14"/>
          <p:cNvSpPr txBox="1">
            <a:spLocks noChangeArrowheads="1"/>
          </p:cNvSpPr>
          <p:nvPr/>
        </p:nvSpPr>
        <p:spPr bwMode="auto">
          <a:xfrm>
            <a:off x="2865120" y="4431400"/>
            <a:ext cx="426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封山育林，保持水土 </a:t>
            </a:r>
          </a:p>
        </p:txBody>
      </p:sp>
      <p:sp>
        <p:nvSpPr>
          <p:cNvPr id="100365" name="Text Box 15"/>
          <p:cNvSpPr txBox="1">
            <a:spLocks noChangeArrowheads="1"/>
          </p:cNvSpPr>
          <p:nvPr/>
        </p:nvSpPr>
        <p:spPr bwMode="auto">
          <a:xfrm>
            <a:off x="2572512" y="5336656"/>
            <a:ext cx="480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dirty="0"/>
              <a:t>解决农民的生活能源问题 </a:t>
            </a:r>
          </a:p>
        </p:txBody>
      </p:sp>
      <p:sp>
        <p:nvSpPr>
          <p:cNvPr id="100366" name="AutoShape 16"/>
          <p:cNvSpPr>
            <a:spLocks/>
          </p:cNvSpPr>
          <p:nvPr/>
        </p:nvSpPr>
        <p:spPr bwMode="auto">
          <a:xfrm>
            <a:off x="2490216" y="4678287"/>
            <a:ext cx="228600" cy="838200"/>
          </a:xfrm>
          <a:prstGeom prst="leftBrace">
            <a:avLst>
              <a:gd name="adj1" fmla="val 30522"/>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100367" name="Text Box 17"/>
          <p:cNvSpPr txBox="1">
            <a:spLocks noChangeArrowheads="1"/>
          </p:cNvSpPr>
          <p:nvPr/>
        </p:nvSpPr>
        <p:spPr bwMode="auto">
          <a:xfrm>
            <a:off x="7498080" y="4611231"/>
            <a:ext cx="338328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0"/>
              </a:spcBef>
              <a:buFontTx/>
              <a:buNone/>
            </a:pPr>
            <a:r>
              <a:rPr lang="zh-CN" altLang="en-US" sz="2800" b="1" dirty="0" smtClean="0"/>
              <a:t>推广</a:t>
            </a:r>
            <a:r>
              <a:rPr lang="zh-CN" altLang="en-US" sz="2800" b="1" dirty="0"/>
              <a:t>生活用煤</a:t>
            </a:r>
            <a:r>
              <a:rPr lang="zh-CN" altLang="en-US" sz="2800" b="1" dirty="0" smtClean="0"/>
              <a:t>；</a:t>
            </a:r>
            <a:endParaRPr lang="en-US" altLang="zh-CN" sz="2800" b="1" dirty="0" smtClean="0"/>
          </a:p>
          <a:p>
            <a:pPr eaLnBrk="1" hangingPunct="1">
              <a:spcBef>
                <a:spcPts val="0"/>
              </a:spcBef>
              <a:buFontTx/>
              <a:buNone/>
            </a:pPr>
            <a:r>
              <a:rPr lang="zh-CN" altLang="en-US" sz="2800" b="1" dirty="0" smtClean="0"/>
              <a:t>推广</a:t>
            </a:r>
            <a:r>
              <a:rPr lang="zh-CN" altLang="en-US" sz="2800" b="1" dirty="0"/>
              <a:t>节能灶</a:t>
            </a:r>
            <a:r>
              <a:rPr lang="zh-CN" altLang="en-US" sz="2800" b="1" dirty="0" smtClean="0"/>
              <a:t>；</a:t>
            </a:r>
            <a:endParaRPr lang="en-US" altLang="zh-CN" sz="2800" b="1" dirty="0" smtClean="0"/>
          </a:p>
          <a:p>
            <a:pPr eaLnBrk="1" hangingPunct="1">
              <a:spcBef>
                <a:spcPts val="0"/>
              </a:spcBef>
              <a:buFontTx/>
              <a:buNone/>
            </a:pPr>
            <a:r>
              <a:rPr lang="zh-CN" altLang="en-US" sz="2800" b="1" dirty="0" smtClean="0"/>
              <a:t>沼气池；</a:t>
            </a:r>
            <a:endParaRPr lang="en-US" altLang="zh-CN" sz="2800" b="1" dirty="0" smtClean="0"/>
          </a:p>
          <a:p>
            <a:pPr eaLnBrk="1" hangingPunct="1">
              <a:spcBef>
                <a:spcPts val="0"/>
              </a:spcBef>
              <a:buFontTx/>
              <a:buNone/>
            </a:pPr>
            <a:r>
              <a:rPr lang="zh-CN" altLang="en-US" sz="2800" b="1" dirty="0" smtClean="0"/>
              <a:t>营造</a:t>
            </a:r>
            <a:r>
              <a:rPr lang="zh-CN" altLang="en-US" sz="2800" b="1" dirty="0"/>
              <a:t>速生薪炭林</a:t>
            </a:r>
            <a:r>
              <a:rPr lang="zh-CN" altLang="en-US" sz="2800" b="1" dirty="0" smtClean="0"/>
              <a:t>，</a:t>
            </a:r>
            <a:endParaRPr lang="en-US" altLang="zh-CN" sz="2800" b="1" dirty="0" smtClean="0"/>
          </a:p>
          <a:p>
            <a:pPr eaLnBrk="1" hangingPunct="1">
              <a:spcBef>
                <a:spcPts val="0"/>
              </a:spcBef>
              <a:buFontTx/>
              <a:buNone/>
            </a:pPr>
            <a:r>
              <a:rPr lang="zh-CN" altLang="en-US" sz="2800" b="1" dirty="0" smtClean="0"/>
              <a:t>发展小水电 </a:t>
            </a:r>
            <a:endParaRPr lang="zh-CN" altLang="en-US" sz="2800" b="1" dirty="0"/>
          </a:p>
        </p:txBody>
      </p:sp>
      <p:sp>
        <p:nvSpPr>
          <p:cNvPr id="20" name="AutoShape 16"/>
          <p:cNvSpPr>
            <a:spLocks/>
          </p:cNvSpPr>
          <p:nvPr/>
        </p:nvSpPr>
        <p:spPr bwMode="auto">
          <a:xfrm>
            <a:off x="7196328" y="4794111"/>
            <a:ext cx="228600" cy="1847088"/>
          </a:xfrm>
          <a:prstGeom prst="leftBrace">
            <a:avLst>
              <a:gd name="adj1" fmla="val 30522"/>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22" name="文本框 4"/>
          <p:cNvSpPr txBox="1"/>
          <p:nvPr/>
        </p:nvSpPr>
        <p:spPr>
          <a:xfrm>
            <a:off x="300789" y="830179"/>
            <a:ext cx="5895474" cy="523220"/>
          </a:xfrm>
          <a:prstGeom prst="rect">
            <a:avLst/>
          </a:prstGeom>
          <a:noFill/>
        </p:spPr>
        <p:txBody>
          <a:bodyPr wrap="square" rtlCol="0">
            <a:spAutoFit/>
          </a:bodyPr>
          <a:lstStyle/>
          <a:p>
            <a:r>
              <a:rPr lang="zh-CN" altLang="en-US" sz="2800" b="1" dirty="0" smtClean="0">
                <a:solidFill>
                  <a:srgbClr val="FF0000"/>
                </a:solidFill>
              </a:rPr>
              <a:t>南方低山丘陵水土流失</a:t>
            </a:r>
            <a:r>
              <a:rPr lang="en-US" altLang="zh-CN" sz="2800" b="1" dirty="0" smtClean="0">
                <a:solidFill>
                  <a:srgbClr val="FF0000"/>
                </a:solidFill>
              </a:rPr>
              <a:t>——</a:t>
            </a:r>
            <a:r>
              <a:rPr lang="zh-CN" altLang="en-US" sz="2800" b="1" dirty="0" smtClean="0">
                <a:solidFill>
                  <a:srgbClr val="FF0000"/>
                </a:solidFill>
              </a:rPr>
              <a:t>红漠化</a:t>
            </a:r>
            <a:endParaRPr lang="zh-CN" altLang="en-US" sz="2800" b="1" dirty="0">
              <a:solidFill>
                <a:srgbClr val="FF0000"/>
              </a:solidFill>
            </a:endParaRPr>
          </a:p>
        </p:txBody>
      </p:sp>
    </p:spTree>
    <p:extLst>
      <p:ext uri="{BB962C8B-B14F-4D97-AF65-F5344CB8AC3E}">
        <p14:creationId xmlns:p14="http://schemas.microsoft.com/office/powerpoint/2010/main" val="11066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359"/>
                                        </p:tgtEl>
                                        <p:attrNameLst>
                                          <p:attrName>style.visibility</p:attrName>
                                        </p:attrNameLst>
                                      </p:cBhvr>
                                      <p:to>
                                        <p:strVal val="visible"/>
                                      </p:to>
                                    </p:set>
                                    <p:anim calcmode="lin" valueType="num">
                                      <p:cBhvr additive="base">
                                        <p:cTn id="7" dur="500" fill="hold"/>
                                        <p:tgtEl>
                                          <p:spTgt spid="100359"/>
                                        </p:tgtEl>
                                        <p:attrNameLst>
                                          <p:attrName>ppt_x</p:attrName>
                                        </p:attrNameLst>
                                      </p:cBhvr>
                                      <p:tavLst>
                                        <p:tav tm="0">
                                          <p:val>
                                            <p:strVal val="#ppt_x"/>
                                          </p:val>
                                        </p:tav>
                                        <p:tav tm="100000">
                                          <p:val>
                                            <p:strVal val="#ppt_x"/>
                                          </p:val>
                                        </p:tav>
                                      </p:tavLst>
                                    </p:anim>
                                    <p:anim calcmode="lin" valueType="num">
                                      <p:cBhvr additive="base">
                                        <p:cTn id="8" dur="500" fill="hold"/>
                                        <p:tgtEl>
                                          <p:spTgt spid="1003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0360"/>
                                        </p:tgtEl>
                                        <p:attrNameLst>
                                          <p:attrName>style.visibility</p:attrName>
                                        </p:attrNameLst>
                                      </p:cBhvr>
                                      <p:to>
                                        <p:strVal val="visible"/>
                                      </p:to>
                                    </p:set>
                                    <p:anim calcmode="lin" valueType="num">
                                      <p:cBhvr additive="base">
                                        <p:cTn id="11" dur="500" fill="hold"/>
                                        <p:tgtEl>
                                          <p:spTgt spid="100360"/>
                                        </p:tgtEl>
                                        <p:attrNameLst>
                                          <p:attrName>ppt_x</p:attrName>
                                        </p:attrNameLst>
                                      </p:cBhvr>
                                      <p:tavLst>
                                        <p:tav tm="0">
                                          <p:val>
                                            <p:strVal val="#ppt_x"/>
                                          </p:val>
                                        </p:tav>
                                        <p:tav tm="100000">
                                          <p:val>
                                            <p:strVal val="#ppt_x"/>
                                          </p:val>
                                        </p:tav>
                                      </p:tavLst>
                                    </p:anim>
                                    <p:anim calcmode="lin" valueType="num">
                                      <p:cBhvr additive="base">
                                        <p:cTn id="12" dur="500" fill="hold"/>
                                        <p:tgtEl>
                                          <p:spTgt spid="1003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0361"/>
                                        </p:tgtEl>
                                        <p:attrNameLst>
                                          <p:attrName>style.visibility</p:attrName>
                                        </p:attrNameLst>
                                      </p:cBhvr>
                                      <p:to>
                                        <p:strVal val="visible"/>
                                      </p:to>
                                    </p:set>
                                    <p:anim calcmode="lin" valueType="num">
                                      <p:cBhvr additive="base">
                                        <p:cTn id="15" dur="500" fill="hold"/>
                                        <p:tgtEl>
                                          <p:spTgt spid="100361"/>
                                        </p:tgtEl>
                                        <p:attrNameLst>
                                          <p:attrName>ppt_x</p:attrName>
                                        </p:attrNameLst>
                                      </p:cBhvr>
                                      <p:tavLst>
                                        <p:tav tm="0">
                                          <p:val>
                                            <p:strVal val="#ppt_x"/>
                                          </p:val>
                                        </p:tav>
                                        <p:tav tm="100000">
                                          <p:val>
                                            <p:strVal val="#ppt_x"/>
                                          </p:val>
                                        </p:tav>
                                      </p:tavLst>
                                    </p:anim>
                                    <p:anim calcmode="lin" valueType="num">
                                      <p:cBhvr additive="base">
                                        <p:cTn id="16" dur="500" fill="hold"/>
                                        <p:tgtEl>
                                          <p:spTgt spid="1003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0362"/>
                                        </p:tgtEl>
                                        <p:attrNameLst>
                                          <p:attrName>style.visibility</p:attrName>
                                        </p:attrNameLst>
                                      </p:cBhvr>
                                      <p:to>
                                        <p:strVal val="visible"/>
                                      </p:to>
                                    </p:set>
                                    <p:anim calcmode="lin" valueType="num">
                                      <p:cBhvr additive="base">
                                        <p:cTn id="19" dur="500" fill="hold"/>
                                        <p:tgtEl>
                                          <p:spTgt spid="100362"/>
                                        </p:tgtEl>
                                        <p:attrNameLst>
                                          <p:attrName>ppt_x</p:attrName>
                                        </p:attrNameLst>
                                      </p:cBhvr>
                                      <p:tavLst>
                                        <p:tav tm="0">
                                          <p:val>
                                            <p:strVal val="#ppt_x"/>
                                          </p:val>
                                        </p:tav>
                                        <p:tav tm="100000">
                                          <p:val>
                                            <p:strVal val="#ppt_x"/>
                                          </p:val>
                                        </p:tav>
                                      </p:tavLst>
                                    </p:anim>
                                    <p:anim calcmode="lin" valueType="num">
                                      <p:cBhvr additive="base">
                                        <p:cTn id="20" dur="500" fill="hold"/>
                                        <p:tgtEl>
                                          <p:spTgt spid="10036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0363"/>
                                        </p:tgtEl>
                                        <p:attrNameLst>
                                          <p:attrName>style.visibility</p:attrName>
                                        </p:attrNameLst>
                                      </p:cBhvr>
                                      <p:to>
                                        <p:strVal val="visible"/>
                                      </p:to>
                                    </p:set>
                                    <p:anim calcmode="lin" valueType="num">
                                      <p:cBhvr additive="base">
                                        <p:cTn id="23" dur="500" fill="hold"/>
                                        <p:tgtEl>
                                          <p:spTgt spid="100363"/>
                                        </p:tgtEl>
                                        <p:attrNameLst>
                                          <p:attrName>ppt_x</p:attrName>
                                        </p:attrNameLst>
                                      </p:cBhvr>
                                      <p:tavLst>
                                        <p:tav tm="0">
                                          <p:val>
                                            <p:strVal val="#ppt_x"/>
                                          </p:val>
                                        </p:tav>
                                        <p:tav tm="100000">
                                          <p:val>
                                            <p:strVal val="#ppt_x"/>
                                          </p:val>
                                        </p:tav>
                                      </p:tavLst>
                                    </p:anim>
                                    <p:anim calcmode="lin" valueType="num">
                                      <p:cBhvr additive="base">
                                        <p:cTn id="24" dur="500" fill="hold"/>
                                        <p:tgtEl>
                                          <p:spTgt spid="10036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0364"/>
                                        </p:tgtEl>
                                        <p:attrNameLst>
                                          <p:attrName>style.visibility</p:attrName>
                                        </p:attrNameLst>
                                      </p:cBhvr>
                                      <p:to>
                                        <p:strVal val="visible"/>
                                      </p:to>
                                    </p:set>
                                    <p:anim calcmode="lin" valueType="num">
                                      <p:cBhvr additive="base">
                                        <p:cTn id="27" dur="500" fill="hold"/>
                                        <p:tgtEl>
                                          <p:spTgt spid="100364"/>
                                        </p:tgtEl>
                                        <p:attrNameLst>
                                          <p:attrName>ppt_x</p:attrName>
                                        </p:attrNameLst>
                                      </p:cBhvr>
                                      <p:tavLst>
                                        <p:tav tm="0">
                                          <p:val>
                                            <p:strVal val="#ppt_x"/>
                                          </p:val>
                                        </p:tav>
                                        <p:tav tm="100000">
                                          <p:val>
                                            <p:strVal val="#ppt_x"/>
                                          </p:val>
                                        </p:tav>
                                      </p:tavLst>
                                    </p:anim>
                                    <p:anim calcmode="lin" valueType="num">
                                      <p:cBhvr additive="base">
                                        <p:cTn id="28" dur="500" fill="hold"/>
                                        <p:tgtEl>
                                          <p:spTgt spid="1003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0365"/>
                                        </p:tgtEl>
                                        <p:attrNameLst>
                                          <p:attrName>style.visibility</p:attrName>
                                        </p:attrNameLst>
                                      </p:cBhvr>
                                      <p:to>
                                        <p:strVal val="visible"/>
                                      </p:to>
                                    </p:set>
                                    <p:anim calcmode="lin" valueType="num">
                                      <p:cBhvr additive="base">
                                        <p:cTn id="31" dur="500" fill="hold"/>
                                        <p:tgtEl>
                                          <p:spTgt spid="100365"/>
                                        </p:tgtEl>
                                        <p:attrNameLst>
                                          <p:attrName>ppt_x</p:attrName>
                                        </p:attrNameLst>
                                      </p:cBhvr>
                                      <p:tavLst>
                                        <p:tav tm="0">
                                          <p:val>
                                            <p:strVal val="#ppt_x"/>
                                          </p:val>
                                        </p:tav>
                                        <p:tav tm="100000">
                                          <p:val>
                                            <p:strVal val="#ppt_x"/>
                                          </p:val>
                                        </p:tav>
                                      </p:tavLst>
                                    </p:anim>
                                    <p:anim calcmode="lin" valueType="num">
                                      <p:cBhvr additive="base">
                                        <p:cTn id="32" dur="500" fill="hold"/>
                                        <p:tgtEl>
                                          <p:spTgt spid="1003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0366"/>
                                        </p:tgtEl>
                                        <p:attrNameLst>
                                          <p:attrName>style.visibility</p:attrName>
                                        </p:attrNameLst>
                                      </p:cBhvr>
                                      <p:to>
                                        <p:strVal val="visible"/>
                                      </p:to>
                                    </p:set>
                                    <p:anim calcmode="lin" valueType="num">
                                      <p:cBhvr additive="base">
                                        <p:cTn id="35" dur="500" fill="hold"/>
                                        <p:tgtEl>
                                          <p:spTgt spid="100366"/>
                                        </p:tgtEl>
                                        <p:attrNameLst>
                                          <p:attrName>ppt_x</p:attrName>
                                        </p:attrNameLst>
                                      </p:cBhvr>
                                      <p:tavLst>
                                        <p:tav tm="0">
                                          <p:val>
                                            <p:strVal val="#ppt_x"/>
                                          </p:val>
                                        </p:tav>
                                        <p:tav tm="100000">
                                          <p:val>
                                            <p:strVal val="#ppt_x"/>
                                          </p:val>
                                        </p:tav>
                                      </p:tavLst>
                                    </p:anim>
                                    <p:anim calcmode="lin" valueType="num">
                                      <p:cBhvr additive="base">
                                        <p:cTn id="36" dur="500" fill="hold"/>
                                        <p:tgtEl>
                                          <p:spTgt spid="10036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0367"/>
                                        </p:tgtEl>
                                        <p:attrNameLst>
                                          <p:attrName>style.visibility</p:attrName>
                                        </p:attrNameLst>
                                      </p:cBhvr>
                                      <p:to>
                                        <p:strVal val="visible"/>
                                      </p:to>
                                    </p:set>
                                    <p:anim calcmode="lin" valueType="num">
                                      <p:cBhvr additive="base">
                                        <p:cTn id="39" dur="500" fill="hold"/>
                                        <p:tgtEl>
                                          <p:spTgt spid="100367"/>
                                        </p:tgtEl>
                                        <p:attrNameLst>
                                          <p:attrName>ppt_x</p:attrName>
                                        </p:attrNameLst>
                                      </p:cBhvr>
                                      <p:tavLst>
                                        <p:tav tm="0">
                                          <p:val>
                                            <p:strVal val="#ppt_x"/>
                                          </p:val>
                                        </p:tav>
                                        <p:tav tm="100000">
                                          <p:val>
                                            <p:strVal val="#ppt_x"/>
                                          </p:val>
                                        </p:tav>
                                      </p:tavLst>
                                    </p:anim>
                                    <p:anim calcmode="lin" valueType="num">
                                      <p:cBhvr additive="base">
                                        <p:cTn id="40" dur="500" fill="hold"/>
                                        <p:tgtEl>
                                          <p:spTgt spid="10036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animBg="1"/>
      <p:bldP spid="100360" grpId="0"/>
      <p:bldP spid="100361" grpId="0"/>
      <p:bldP spid="100362" grpId="0" animBg="1"/>
      <p:bldP spid="100363" grpId="0" animBg="1"/>
      <p:bldP spid="100364" grpId="0"/>
      <p:bldP spid="100365" grpId="0"/>
      <p:bldP spid="100366" grpId="0" animBg="1"/>
      <p:bldP spid="100367" grpId="0"/>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Text Box 8"/>
          <p:cNvSpPr txBox="1">
            <a:spLocks noChangeArrowheads="1"/>
          </p:cNvSpPr>
          <p:nvPr/>
        </p:nvSpPr>
        <p:spPr bwMode="auto">
          <a:xfrm>
            <a:off x="0" y="1942119"/>
            <a:ext cx="10668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自然原因</a:t>
            </a:r>
          </a:p>
        </p:txBody>
      </p:sp>
      <p:sp>
        <p:nvSpPr>
          <p:cNvPr id="101381" name="Rectangle 9"/>
          <p:cNvSpPr>
            <a:spLocks noChangeArrowheads="1"/>
          </p:cNvSpPr>
          <p:nvPr/>
        </p:nvSpPr>
        <p:spPr bwMode="auto">
          <a:xfrm>
            <a:off x="1260475" y="1215044"/>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土壤</a:t>
            </a:r>
          </a:p>
        </p:txBody>
      </p:sp>
      <p:sp>
        <p:nvSpPr>
          <p:cNvPr id="101382" name="AutoShape 10"/>
          <p:cNvSpPr>
            <a:spLocks/>
          </p:cNvSpPr>
          <p:nvPr/>
        </p:nvSpPr>
        <p:spPr bwMode="auto">
          <a:xfrm>
            <a:off x="1184275" y="1575407"/>
            <a:ext cx="304800" cy="1697037"/>
          </a:xfrm>
          <a:prstGeom prst="leftBrace">
            <a:avLst>
              <a:gd name="adj1" fmla="val 46346"/>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800" b="1"/>
          </a:p>
        </p:txBody>
      </p:sp>
      <p:sp>
        <p:nvSpPr>
          <p:cNvPr id="101383" name="Rectangle 11"/>
          <p:cNvSpPr>
            <a:spLocks noChangeArrowheads="1"/>
          </p:cNvSpPr>
          <p:nvPr/>
        </p:nvSpPr>
        <p:spPr bwMode="auto">
          <a:xfrm>
            <a:off x="1260475" y="2250094"/>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气候</a:t>
            </a:r>
          </a:p>
        </p:txBody>
      </p:sp>
      <p:sp>
        <p:nvSpPr>
          <p:cNvPr id="101384" name="Rectangle 12"/>
          <p:cNvSpPr>
            <a:spLocks noChangeArrowheads="1"/>
          </p:cNvSpPr>
          <p:nvPr/>
        </p:nvSpPr>
        <p:spPr bwMode="auto">
          <a:xfrm>
            <a:off x="1260475" y="2997807"/>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latin typeface="黑体" panose="02010609060101010101" pitchFamily="49" charset="-122"/>
              </a:rPr>
              <a:t> </a:t>
            </a:r>
            <a:r>
              <a:rPr lang="zh-CN" altLang="en-US" sz="2800" b="1">
                <a:latin typeface="黑体" panose="02010609060101010101" pitchFamily="49" charset="-122"/>
              </a:rPr>
              <a:t>地形</a:t>
            </a:r>
          </a:p>
        </p:txBody>
      </p:sp>
      <p:sp>
        <p:nvSpPr>
          <p:cNvPr id="101385" name="Text Box 13"/>
          <p:cNvSpPr txBox="1">
            <a:spLocks noChangeArrowheads="1"/>
          </p:cNvSpPr>
          <p:nvPr/>
        </p:nvSpPr>
        <p:spPr bwMode="auto">
          <a:xfrm>
            <a:off x="41275" y="3958244"/>
            <a:ext cx="1066800" cy="868363"/>
          </a:xfrm>
          <a:prstGeom prst="rect">
            <a:avLst/>
          </a:prstGeom>
          <a:noFill/>
          <a:ln w="571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800" b="1">
                <a:latin typeface="黑体" panose="02010609060101010101" pitchFamily="49" charset="-122"/>
              </a:rPr>
              <a:t>人为原因</a:t>
            </a:r>
          </a:p>
        </p:txBody>
      </p:sp>
      <p:sp>
        <p:nvSpPr>
          <p:cNvPr id="96268" name="Rectangle 14"/>
          <p:cNvSpPr>
            <a:spLocks noChangeArrowheads="1"/>
          </p:cNvSpPr>
          <p:nvPr/>
        </p:nvSpPr>
        <p:spPr bwMode="auto">
          <a:xfrm>
            <a:off x="1459981" y="4093701"/>
            <a:ext cx="7162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2800" b="1" dirty="0" smtClean="0">
                <a:latin typeface="宋体" pitchFamily="2" charset="-122"/>
                <a:sym typeface="+mn-ea"/>
              </a:rPr>
              <a:t>能源不足，过度樵采，毁林开荒，过度放牧，植被破坏严重</a:t>
            </a:r>
          </a:p>
          <a:p>
            <a:pPr algn="ctr" eaLnBrk="1" hangingPunct="1">
              <a:spcBef>
                <a:spcPct val="0"/>
              </a:spcBef>
              <a:buFontTx/>
              <a:buNone/>
            </a:pPr>
            <a:endParaRPr lang="en-US" altLang="zh-CN" sz="2800" b="1" dirty="0">
              <a:latin typeface="宋体" pitchFamily="2" charset="-122"/>
            </a:endParaRPr>
          </a:p>
        </p:txBody>
      </p:sp>
      <p:sp>
        <p:nvSpPr>
          <p:cNvPr id="96269" name="Text Box 15"/>
          <p:cNvSpPr txBox="1">
            <a:spLocks noChangeArrowheads="1"/>
          </p:cNvSpPr>
          <p:nvPr/>
        </p:nvSpPr>
        <p:spPr bwMode="auto">
          <a:xfrm>
            <a:off x="2403475" y="1215043"/>
            <a:ext cx="6400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800" b="1"/>
              <a:t>——</a:t>
            </a:r>
            <a:r>
              <a:rPr lang="zh-CN" altLang="en-US" sz="2800" b="1"/>
              <a:t>石灰岩广布，成土慢，土层薄，土壤贫瘠；</a:t>
            </a:r>
          </a:p>
        </p:txBody>
      </p:sp>
      <p:sp>
        <p:nvSpPr>
          <p:cNvPr id="96270" name="Text Box 16"/>
          <p:cNvSpPr txBox="1">
            <a:spLocks noChangeArrowheads="1"/>
          </p:cNvSpPr>
          <p:nvPr/>
        </p:nvSpPr>
        <p:spPr bwMode="auto">
          <a:xfrm>
            <a:off x="2403475" y="2256444"/>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t>——</a:t>
            </a:r>
            <a:r>
              <a:rPr lang="zh-CN" altLang="en-US" sz="2800" b="1"/>
              <a:t>降水丰沛，集中且多暴雨；</a:t>
            </a:r>
          </a:p>
        </p:txBody>
      </p:sp>
      <p:sp>
        <p:nvSpPr>
          <p:cNvPr id="96271" name="Text Box 17"/>
          <p:cNvSpPr txBox="1">
            <a:spLocks noChangeArrowheads="1"/>
          </p:cNvSpPr>
          <p:nvPr/>
        </p:nvSpPr>
        <p:spPr bwMode="auto">
          <a:xfrm>
            <a:off x="2403475" y="2967643"/>
            <a:ext cx="5715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t>——</a:t>
            </a:r>
            <a:r>
              <a:rPr lang="zh-CN" altLang="en-US" sz="2800" b="1"/>
              <a:t>高原地形，喀斯特地貌，地表起伏大。</a:t>
            </a:r>
          </a:p>
        </p:txBody>
      </p:sp>
      <p:sp>
        <p:nvSpPr>
          <p:cNvPr id="101390" name="Text Box 23"/>
          <p:cNvSpPr txBox="1">
            <a:spLocks noChangeArrowheads="1"/>
          </p:cNvSpPr>
          <p:nvPr/>
        </p:nvSpPr>
        <p:spPr bwMode="auto">
          <a:xfrm>
            <a:off x="288174" y="324457"/>
            <a:ext cx="72431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dirty="0" smtClean="0">
                <a:solidFill>
                  <a:srgbClr val="FF0000"/>
                </a:solidFill>
                <a:ea typeface="幼圆" panose="02010509060101010101" pitchFamily="49" charset="-122"/>
              </a:rPr>
              <a:t>云贵高原水土流失</a:t>
            </a:r>
            <a:r>
              <a:rPr lang="en-US" altLang="zh-CN" sz="3600" b="1" dirty="0" smtClean="0">
                <a:solidFill>
                  <a:srgbClr val="FF0000"/>
                </a:solidFill>
                <a:ea typeface="幼圆" panose="02010509060101010101" pitchFamily="49" charset="-122"/>
              </a:rPr>
              <a:t>——</a:t>
            </a:r>
            <a:r>
              <a:rPr lang="zh-CN" altLang="en-US" sz="3600" b="1" dirty="0" smtClean="0">
                <a:solidFill>
                  <a:srgbClr val="FF0000"/>
                </a:solidFill>
                <a:ea typeface="幼圆" panose="02010509060101010101" pitchFamily="49" charset="-122"/>
              </a:rPr>
              <a:t>石漠化</a:t>
            </a:r>
            <a:endParaRPr lang="zh-CN" altLang="en-US" sz="3600" b="1" dirty="0">
              <a:solidFill>
                <a:srgbClr val="FF0000"/>
              </a:solidFill>
              <a:ea typeface="幼圆" panose="02010509060101010101" pitchFamily="49" charset="-122"/>
            </a:endParaRPr>
          </a:p>
        </p:txBody>
      </p:sp>
    </p:spTree>
    <p:extLst>
      <p:ext uri="{BB962C8B-B14F-4D97-AF65-F5344CB8AC3E}">
        <p14:creationId xmlns:p14="http://schemas.microsoft.com/office/powerpoint/2010/main" val="637486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69"/>
                                        </p:tgtEl>
                                        <p:attrNameLst>
                                          <p:attrName>style.visibility</p:attrName>
                                        </p:attrNameLst>
                                      </p:cBhvr>
                                      <p:to>
                                        <p:strVal val="visible"/>
                                      </p:to>
                                    </p:set>
                                    <p:animEffect transition="in" filter="blinds(horizontal)">
                                      <p:cBhvr>
                                        <p:cTn id="7" dur="500"/>
                                        <p:tgtEl>
                                          <p:spTgt spid="96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270"/>
                                        </p:tgtEl>
                                        <p:attrNameLst>
                                          <p:attrName>style.visibility</p:attrName>
                                        </p:attrNameLst>
                                      </p:cBhvr>
                                      <p:to>
                                        <p:strVal val="visible"/>
                                      </p:to>
                                    </p:set>
                                    <p:animEffect transition="in" filter="blinds(horizontal)">
                                      <p:cBhvr>
                                        <p:cTn id="12" dur="500"/>
                                        <p:tgtEl>
                                          <p:spTgt spid="96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6271"/>
                                        </p:tgtEl>
                                        <p:attrNameLst>
                                          <p:attrName>style.visibility</p:attrName>
                                        </p:attrNameLst>
                                      </p:cBhvr>
                                      <p:to>
                                        <p:strVal val="visible"/>
                                      </p:to>
                                    </p:set>
                                    <p:animEffect transition="in" filter="blinds(horizontal)">
                                      <p:cBhvr>
                                        <p:cTn id="17" dur="500"/>
                                        <p:tgtEl>
                                          <p:spTgt spid="962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6268"/>
                                        </p:tgtEl>
                                        <p:attrNameLst>
                                          <p:attrName>style.visibility</p:attrName>
                                        </p:attrNameLst>
                                      </p:cBhvr>
                                      <p:to>
                                        <p:strVal val="visible"/>
                                      </p:to>
                                    </p:set>
                                    <p:animEffect transition="in" filter="blinds(horizontal)">
                                      <p:cBhvr>
                                        <p:cTn id="22" dur="500"/>
                                        <p:tgtEl>
                                          <p:spTgt spid="96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8" grpId="0"/>
      <p:bldP spid="96269" grpId="0"/>
      <p:bldP spid="96270" grpId="0"/>
      <p:bldP spid="9627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752600" y="0"/>
            <a:ext cx="4800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chemeClr val="accent2"/>
                </a:solidFill>
                <a:ea typeface="黑体" panose="02010609060101010101" pitchFamily="49" charset="-122"/>
              </a:rPr>
              <a:t>4</a:t>
            </a:r>
            <a:r>
              <a:rPr lang="zh-CN" altLang="en-US" sz="3200" b="1" dirty="0" smtClean="0">
                <a:solidFill>
                  <a:schemeClr val="accent2"/>
                </a:solidFill>
                <a:ea typeface="黑体" panose="02010609060101010101" pitchFamily="49" charset="-122"/>
              </a:rPr>
              <a:t>、</a:t>
            </a:r>
            <a:r>
              <a:rPr lang="zh-CN" altLang="en-US" sz="3200" b="1" dirty="0">
                <a:solidFill>
                  <a:schemeClr val="accent2"/>
                </a:solidFill>
                <a:ea typeface="黑体" panose="02010609060101010101" pitchFamily="49" charset="-122"/>
              </a:rPr>
              <a:t>土地荒漠化</a:t>
            </a:r>
          </a:p>
        </p:txBody>
      </p:sp>
      <p:sp>
        <p:nvSpPr>
          <p:cNvPr id="102403" name="Text Box 3"/>
          <p:cNvSpPr txBox="1">
            <a:spLocks noChangeArrowheads="1"/>
          </p:cNvSpPr>
          <p:nvPr/>
        </p:nvSpPr>
        <p:spPr bwMode="auto">
          <a:xfrm>
            <a:off x="3962400" y="990601"/>
            <a:ext cx="8229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ea typeface="华文细黑" panose="02010600040101010101" pitchFamily="2" charset="-122"/>
              </a:rPr>
              <a:t>主要分布在北方农牧交错区和绿洲边缘区</a:t>
            </a:r>
          </a:p>
          <a:p>
            <a:pPr>
              <a:spcBef>
                <a:spcPct val="50000"/>
              </a:spcBef>
            </a:pPr>
            <a:r>
              <a:rPr lang="zh-CN" altLang="en-US" sz="2400" b="1">
                <a:solidFill>
                  <a:srgbClr val="FF0000"/>
                </a:solidFill>
                <a:ea typeface="华文细黑" panose="02010600040101010101" pitchFamily="2" charset="-122"/>
              </a:rPr>
              <a:t>西北，华北</a:t>
            </a:r>
          </a:p>
        </p:txBody>
      </p:sp>
      <p:sp>
        <p:nvSpPr>
          <p:cNvPr id="102404" name="Text Box 4"/>
          <p:cNvSpPr txBox="1">
            <a:spLocks noChangeArrowheads="1"/>
          </p:cNvSpPr>
          <p:nvPr/>
        </p:nvSpPr>
        <p:spPr bwMode="auto">
          <a:xfrm>
            <a:off x="1981200" y="2971801"/>
            <a:ext cx="7924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800080"/>
                </a:solidFill>
                <a:ea typeface="华文细黑" panose="02010600040101010101" pitchFamily="2" charset="-122"/>
              </a:rPr>
              <a:t>自然：气候干旱少雨；地表物质疏松；大风频繁 ；植被覆盖率低 </a:t>
            </a:r>
          </a:p>
          <a:p>
            <a:pPr>
              <a:spcBef>
                <a:spcPct val="50000"/>
              </a:spcBef>
            </a:pPr>
            <a:r>
              <a:rPr lang="zh-CN" altLang="en-US" sz="2000" b="1">
                <a:solidFill>
                  <a:srgbClr val="800080"/>
                </a:solidFill>
                <a:ea typeface="华文细黑" panose="02010600040101010101" pitchFamily="2" charset="-122"/>
              </a:rPr>
              <a:t>人为：过度放牧、樵采、开垦；水资源不合理利用；工程建设、开矿</a:t>
            </a:r>
          </a:p>
          <a:p>
            <a:pPr>
              <a:spcBef>
                <a:spcPct val="50000"/>
              </a:spcBef>
            </a:pPr>
            <a:endParaRPr lang="en-US" altLang="zh-CN" sz="2000" b="1">
              <a:solidFill>
                <a:srgbClr val="800080"/>
              </a:solidFill>
              <a:ea typeface="华文细黑" panose="02010600040101010101" pitchFamily="2" charset="-122"/>
            </a:endParaRPr>
          </a:p>
        </p:txBody>
      </p:sp>
      <p:sp>
        <p:nvSpPr>
          <p:cNvPr id="102405" name="Text Box 5"/>
          <p:cNvSpPr txBox="1">
            <a:spLocks noChangeArrowheads="1"/>
          </p:cNvSpPr>
          <p:nvPr/>
        </p:nvSpPr>
        <p:spPr bwMode="auto">
          <a:xfrm>
            <a:off x="1524000" y="990601"/>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、问题现状</a:t>
            </a:r>
          </a:p>
        </p:txBody>
      </p:sp>
      <p:sp>
        <p:nvSpPr>
          <p:cNvPr id="102406" name="Text Box 6"/>
          <p:cNvSpPr txBox="1">
            <a:spLocks noChangeArrowheads="1"/>
          </p:cNvSpPr>
          <p:nvPr/>
        </p:nvSpPr>
        <p:spPr bwMode="auto">
          <a:xfrm>
            <a:off x="1524000" y="2286001"/>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、成因</a:t>
            </a:r>
          </a:p>
        </p:txBody>
      </p:sp>
      <p:sp>
        <p:nvSpPr>
          <p:cNvPr id="102408" name="Text Box 8"/>
          <p:cNvSpPr txBox="1">
            <a:spLocks noChangeArrowheads="1"/>
          </p:cNvSpPr>
          <p:nvPr/>
        </p:nvSpPr>
        <p:spPr bwMode="auto">
          <a:xfrm>
            <a:off x="1447800" y="4283076"/>
            <a:ext cx="502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、对策</a:t>
            </a:r>
          </a:p>
        </p:txBody>
      </p:sp>
      <p:sp>
        <p:nvSpPr>
          <p:cNvPr id="9" name="文本框 8"/>
          <p:cNvSpPr txBox="1"/>
          <p:nvPr/>
        </p:nvSpPr>
        <p:spPr>
          <a:xfrm>
            <a:off x="3200400" y="4283076"/>
            <a:ext cx="11897173" cy="156966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lstStyle>
            <a:defPPr/>
          </a:lstStyle>
          <a:p>
            <a:r>
              <a:rPr lang="zh-CN" altLang="zh-CN" sz="2400" b="1" dirty="0" smtClean="0">
                <a:solidFill>
                  <a:srgbClr val="0000FF"/>
                </a:solidFill>
                <a:ea typeface="微软雅黑" panose="020B0503020204020204" pitchFamily="34" charset="-122"/>
              </a:rPr>
              <a:t>①</a:t>
            </a:r>
            <a:r>
              <a:rPr lang="zh-CN" altLang="en-US" sz="2400" b="1" dirty="0">
                <a:solidFill>
                  <a:srgbClr val="0000FF"/>
                </a:solidFill>
                <a:ea typeface="微软雅黑" panose="020B0503020204020204" pitchFamily="34" charset="-122"/>
              </a:rPr>
              <a:t>政策措施：封沙禁牧、禁樵、禁采</a:t>
            </a:r>
            <a:r>
              <a:rPr lang="zh-CN" altLang="en-US" sz="2400" b="1" dirty="0" smtClean="0">
                <a:solidFill>
                  <a:srgbClr val="0000FF"/>
                </a:solidFill>
                <a:ea typeface="微软雅黑" panose="020B0503020204020204" pitchFamily="34" charset="-122"/>
              </a:rPr>
              <a:t>、合理用水</a:t>
            </a:r>
            <a:endParaRPr lang="zh-CN" altLang="en-US" sz="2400" b="1" dirty="0">
              <a:solidFill>
                <a:srgbClr val="0000FF"/>
              </a:solidFill>
              <a:ea typeface="微软雅黑" panose="020B0503020204020204" pitchFamily="34" charset="-122"/>
            </a:endParaRPr>
          </a:p>
          <a:p>
            <a:pPr>
              <a:spcBef>
                <a:spcPct val="0"/>
              </a:spcBef>
            </a:pPr>
            <a:r>
              <a:rPr lang="zh-CN" altLang="zh-CN" sz="2400" b="1" dirty="0">
                <a:solidFill>
                  <a:srgbClr val="0000FF"/>
                </a:solidFill>
                <a:ea typeface="微软雅黑" panose="020B0503020204020204" pitchFamily="34" charset="-122"/>
              </a:rPr>
              <a:t>②</a:t>
            </a:r>
            <a:r>
              <a:rPr lang="zh-CN" altLang="en-US" sz="2400" b="1" dirty="0">
                <a:solidFill>
                  <a:srgbClr val="0000FF"/>
                </a:solidFill>
                <a:ea typeface="微软雅黑" panose="020B0503020204020204" pitchFamily="34" charset="-122"/>
              </a:rPr>
              <a:t>生物措施：封沙育草、恢复天然植被</a:t>
            </a:r>
          </a:p>
          <a:p>
            <a:pPr>
              <a:spcBef>
                <a:spcPct val="0"/>
              </a:spcBef>
            </a:pPr>
            <a:r>
              <a:rPr lang="zh-CN" altLang="zh-CN" sz="2400" b="1" dirty="0">
                <a:solidFill>
                  <a:srgbClr val="0000FF"/>
                </a:solidFill>
                <a:ea typeface="微软雅黑" panose="020B0503020204020204" pitchFamily="34" charset="-122"/>
              </a:rPr>
              <a:t>③</a:t>
            </a:r>
            <a:r>
              <a:rPr lang="zh-CN" altLang="en-US" sz="2400" b="1" dirty="0">
                <a:solidFill>
                  <a:srgbClr val="0000FF"/>
                </a:solidFill>
                <a:ea typeface="微软雅黑" panose="020B0503020204020204" pitchFamily="34" charset="-122"/>
              </a:rPr>
              <a:t>工程措施：草方格沙障固沙，防止沙丘流动</a:t>
            </a:r>
          </a:p>
          <a:p>
            <a:pPr>
              <a:spcBef>
                <a:spcPct val="0"/>
              </a:spcBef>
            </a:pPr>
            <a:r>
              <a:rPr lang="zh-CN" altLang="zh-CN" sz="2400" b="1" dirty="0">
                <a:solidFill>
                  <a:srgbClr val="0000FF"/>
                </a:solidFill>
                <a:ea typeface="微软雅黑" panose="020B0503020204020204" pitchFamily="34" charset="-122"/>
              </a:rPr>
              <a:t>④</a:t>
            </a:r>
            <a:r>
              <a:rPr lang="zh-CN" altLang="en-US" sz="2400" b="1" dirty="0">
                <a:solidFill>
                  <a:srgbClr val="0000FF"/>
                </a:solidFill>
                <a:ea typeface="微软雅黑" panose="020B0503020204020204" pitchFamily="34" charset="-122"/>
              </a:rPr>
              <a:t>解决能源问题：如省柴灶、</a:t>
            </a:r>
            <a:r>
              <a:rPr lang="zh-CN" altLang="en-US" sz="2400" b="1" dirty="0" smtClean="0">
                <a:solidFill>
                  <a:srgbClr val="0000FF"/>
                </a:solidFill>
                <a:ea typeface="微软雅黑" panose="020B0503020204020204" pitchFamily="34" charset="-122"/>
              </a:rPr>
              <a:t>沼气池、新能源</a:t>
            </a:r>
            <a:endParaRPr lang="en-US" altLang="zh-CN" sz="2133" b="1" dirty="0" smtClean="0">
              <a:solidFill>
                <a:srgbClr val="0000FF"/>
              </a:solidFill>
              <a:latin typeface="微软雅黑"/>
              <a:ea typeface="微软雅黑"/>
              <a:cs typeface="宋体" pitchFamily="2" charset="-122"/>
              <a:sym typeface="+mn-ea"/>
            </a:endParaRPr>
          </a:p>
        </p:txBody>
      </p:sp>
    </p:spTree>
    <p:extLst>
      <p:ext uri="{BB962C8B-B14F-4D97-AF65-F5344CB8AC3E}">
        <p14:creationId xmlns:p14="http://schemas.microsoft.com/office/powerpoint/2010/main" val="847817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blinds(horizontal)">
                                      <p:cBhvr>
                                        <p:cTn id="7" dur="500"/>
                                        <p:tgtEl>
                                          <p:spTgt spid="10240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 calcmode="lin" valueType="num">
                                      <p:cBhvr additive="base">
                                        <p:cTn id="24"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 calcmode="lin" valueType="num">
                                      <p:cBhvr additive="base">
                                        <p:cTn id="3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7780" y="0"/>
            <a:ext cx="12214860" cy="6857365"/>
          </a:xfrm>
          <a:prstGeom prst="rect">
            <a:avLst/>
          </a:prstGeom>
          <a:solidFill>
            <a:schemeClr val="tx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4" name="矩形 3"/>
          <p:cNvSpPr/>
          <p:nvPr>
            <p:custDataLst>
              <p:tags r:id="rId3"/>
            </p:custDataLst>
          </p:nvPr>
        </p:nvSpPr>
        <p:spPr>
          <a:xfrm>
            <a:off x="391795" y="391795"/>
            <a:ext cx="11430000" cy="6108065"/>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12" name="文本框 11"/>
          <p:cNvSpPr txBox="1"/>
          <p:nvPr>
            <p:custDataLst>
              <p:tags r:id="rId4"/>
            </p:custDataLst>
          </p:nvPr>
        </p:nvSpPr>
        <p:spPr>
          <a:xfrm>
            <a:off x="10161905" y="391795"/>
            <a:ext cx="1455420" cy="6247130"/>
          </a:xfrm>
          <a:prstGeom prst="rect">
            <a:avLst/>
          </a:prstGeom>
          <a:noFill/>
        </p:spPr>
        <p:txBody>
          <a:bodyPr wrap="square" rtlCol="0">
            <a:spAutoFit/>
          </a:bodyPr>
          <a:lstStyle/>
          <a:p>
            <a:r>
              <a:rPr lang="zh-CN" altLang="en-US" sz="8000">
                <a:solidFill>
                  <a:schemeClr val="tx1">
                    <a:alpha val="55000"/>
                  </a:schemeClr>
                </a:solidFill>
                <a:latin typeface="汉仪菱心体简" panose="02010609000101010101" charset="-122"/>
                <a:ea typeface="汉仪菱心体简" panose="02010609000101010101" charset="-122"/>
                <a:cs typeface="微软雅黑" panose="020B0503020204020204" pitchFamily="34" charset="-122"/>
              </a:rPr>
              <a:t>遗传多样性</a:t>
            </a:r>
          </a:p>
        </p:txBody>
      </p:sp>
      <p:pic>
        <p:nvPicPr>
          <p:cNvPr id="7" name="图片 6"/>
          <p:cNvPicPr>
            <a:picLocks noChangeAspect="1"/>
          </p:cNvPicPr>
          <p:nvPr>
            <p:custDataLst>
              <p:tags r:id="rId5"/>
            </p:custDataLst>
          </p:nvPr>
        </p:nvPicPr>
        <p:blipFill>
          <a:blip r:embed="rId9" cstate="print">
            <a:lum contrast="6000"/>
          </a:blip>
          <a:stretch>
            <a:fillRect/>
          </a:stretch>
        </p:blipFill>
        <p:spPr>
          <a:xfrm>
            <a:off x="521970" y="546100"/>
            <a:ext cx="9133840" cy="5812155"/>
          </a:xfrm>
          <a:prstGeom prst="rect">
            <a:avLst/>
          </a:prstGeom>
        </p:spPr>
      </p:pic>
      <p:pic>
        <p:nvPicPr>
          <p:cNvPr id="8" name="图片 7"/>
          <p:cNvPicPr>
            <a:picLocks noChangeAspect="1"/>
          </p:cNvPicPr>
          <p:nvPr>
            <p:custDataLst>
              <p:tags r:id="rId6"/>
            </p:custDataLst>
          </p:nvPr>
        </p:nvPicPr>
        <p:blipFill>
          <a:blip r:embed="rId10" cstate="print"/>
          <a:stretch>
            <a:fillRect/>
          </a:stretch>
        </p:blipFill>
        <p:spPr>
          <a:xfrm>
            <a:off x="521970" y="516255"/>
            <a:ext cx="9133840" cy="5871845"/>
          </a:xfrm>
          <a:prstGeom prst="rect">
            <a:avLst/>
          </a:prstGeom>
        </p:spPr>
      </p:pic>
      <p:pic>
        <p:nvPicPr>
          <p:cNvPr id="9" name="图片 8" descr="471016"/>
          <p:cNvPicPr>
            <a:picLocks noChangeAspect="1"/>
          </p:cNvPicPr>
          <p:nvPr>
            <p:custDataLst>
              <p:tags r:id="rId7"/>
            </p:custDataLst>
          </p:nvPr>
        </p:nvPicPr>
        <p:blipFill>
          <a:blip r:embed="rId11" cstate="print"/>
          <a:stretch>
            <a:fillRect/>
          </a:stretch>
        </p:blipFill>
        <p:spPr>
          <a:xfrm>
            <a:off x="521970" y="516255"/>
            <a:ext cx="9392920" cy="5871210"/>
          </a:xfrm>
          <a:prstGeom prst="rect">
            <a:avLst/>
          </a:prstGeom>
        </p:spPr>
      </p:pic>
      <p:sp>
        <p:nvSpPr>
          <p:cNvPr id="10" name="Text Box 6"/>
          <p:cNvSpPr txBox="1">
            <a:spLocks noChangeArrowheads="1"/>
          </p:cNvSpPr>
          <p:nvPr/>
        </p:nvSpPr>
        <p:spPr bwMode="auto">
          <a:xfrm>
            <a:off x="620395" y="545465"/>
            <a:ext cx="548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rgbClr val="0000FF"/>
                </a:solidFill>
                <a:ea typeface="黑体" panose="02010609060101010101" pitchFamily="49" charset="-122"/>
              </a:rPr>
              <a:t>5</a:t>
            </a:r>
            <a:r>
              <a:rPr lang="zh-CN" altLang="en-US" sz="3200" b="1" dirty="0" smtClean="0">
                <a:solidFill>
                  <a:srgbClr val="0000FF"/>
                </a:solidFill>
                <a:ea typeface="黑体" panose="02010609060101010101" pitchFamily="49" charset="-122"/>
              </a:rPr>
              <a:t>、</a:t>
            </a:r>
            <a:r>
              <a:rPr lang="zh-CN" altLang="en-US" sz="3200" b="1" dirty="0">
                <a:solidFill>
                  <a:srgbClr val="0000FF"/>
                </a:solidFill>
                <a:ea typeface="黑体" panose="02010609060101010101" pitchFamily="49" charset="-122"/>
              </a:rPr>
              <a:t>生物多样性减少</a:t>
            </a:r>
          </a:p>
        </p:txBody>
      </p:sp>
    </p:spTree>
    <p:custDataLst>
      <p:tags r:id="rId1"/>
    </p:custDataLst>
    <p:extLst>
      <p:ext uri="{BB962C8B-B14F-4D97-AF65-F5344CB8AC3E}">
        <p14:creationId xmlns:p14="http://schemas.microsoft.com/office/powerpoint/2010/main" val="4290610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indefinite"/>
                            </p:stCondLst>
                          </p:cTn>
                        </p:par>
                        <p:par>
                          <p:cTn id="9" fill="hold" nodeType="afterGroup">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7780" y="0"/>
            <a:ext cx="12214860" cy="6857365"/>
          </a:xfrm>
          <a:prstGeom prst="rect">
            <a:avLst/>
          </a:prstGeom>
          <a:solidFill>
            <a:schemeClr val="tx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4" name="矩形 3"/>
          <p:cNvSpPr/>
          <p:nvPr>
            <p:custDataLst>
              <p:tags r:id="rId3"/>
            </p:custDataLst>
          </p:nvPr>
        </p:nvSpPr>
        <p:spPr>
          <a:xfrm>
            <a:off x="391795" y="391795"/>
            <a:ext cx="11430000" cy="6108065"/>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12" name="文本框 11"/>
          <p:cNvSpPr txBox="1"/>
          <p:nvPr>
            <p:custDataLst>
              <p:tags r:id="rId4"/>
            </p:custDataLst>
          </p:nvPr>
        </p:nvSpPr>
        <p:spPr>
          <a:xfrm>
            <a:off x="10161905" y="391795"/>
            <a:ext cx="1455420" cy="6247130"/>
          </a:xfrm>
          <a:prstGeom prst="rect">
            <a:avLst/>
          </a:prstGeom>
          <a:noFill/>
        </p:spPr>
        <p:txBody>
          <a:bodyPr wrap="square" rtlCol="0">
            <a:spAutoFit/>
          </a:bodyPr>
          <a:lstStyle/>
          <a:p>
            <a:r>
              <a:rPr lang="zh-CN" altLang="en-US" sz="8000">
                <a:solidFill>
                  <a:schemeClr val="tx1">
                    <a:alpha val="55000"/>
                  </a:schemeClr>
                </a:solidFill>
                <a:latin typeface="汉仪菱心体简" panose="02010609000101010101" charset="-122"/>
                <a:ea typeface="汉仪菱心体简" panose="02010609000101010101" charset="-122"/>
                <a:cs typeface="微软雅黑" panose="020B0503020204020204" pitchFamily="34" charset="-122"/>
              </a:rPr>
              <a:t>物种多样性</a:t>
            </a:r>
          </a:p>
        </p:txBody>
      </p:sp>
      <p:pic>
        <p:nvPicPr>
          <p:cNvPr id="3" name="图片 2"/>
          <p:cNvPicPr>
            <a:picLocks noChangeAspect="1"/>
          </p:cNvPicPr>
          <p:nvPr>
            <p:custDataLst>
              <p:tags r:id="rId5"/>
            </p:custDataLst>
          </p:nvPr>
        </p:nvPicPr>
        <p:blipFill>
          <a:blip r:embed="rId7" cstate="print"/>
          <a:stretch>
            <a:fillRect/>
          </a:stretch>
        </p:blipFill>
        <p:spPr>
          <a:xfrm>
            <a:off x="635000" y="564515"/>
            <a:ext cx="9135110" cy="5735955"/>
          </a:xfrm>
          <a:prstGeom prst="rect">
            <a:avLst/>
          </a:prstGeom>
        </p:spPr>
      </p:pic>
    </p:spTree>
    <p:custDataLst>
      <p:tags r:id="rId1"/>
    </p:custDataLst>
    <p:extLst>
      <p:ext uri="{BB962C8B-B14F-4D97-AF65-F5344CB8AC3E}">
        <p14:creationId xmlns:p14="http://schemas.microsoft.com/office/powerpoint/2010/main" val="2068036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7780" y="0"/>
            <a:ext cx="12214860" cy="6857365"/>
          </a:xfrm>
          <a:prstGeom prst="rect">
            <a:avLst/>
          </a:prstGeom>
          <a:solidFill>
            <a:schemeClr val="tx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4" name="矩形 3"/>
          <p:cNvSpPr/>
          <p:nvPr>
            <p:custDataLst>
              <p:tags r:id="rId3"/>
            </p:custDataLst>
          </p:nvPr>
        </p:nvSpPr>
        <p:spPr>
          <a:xfrm>
            <a:off x="391795" y="391795"/>
            <a:ext cx="11430000" cy="6108065"/>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12" name="文本框 11"/>
          <p:cNvSpPr txBox="1"/>
          <p:nvPr>
            <p:custDataLst>
              <p:tags r:id="rId4"/>
            </p:custDataLst>
          </p:nvPr>
        </p:nvSpPr>
        <p:spPr>
          <a:xfrm>
            <a:off x="10366375" y="188595"/>
            <a:ext cx="1455420" cy="6554470"/>
          </a:xfrm>
          <a:prstGeom prst="rect">
            <a:avLst/>
          </a:prstGeom>
          <a:noFill/>
        </p:spPr>
        <p:txBody>
          <a:bodyPr wrap="square" rtlCol="0">
            <a:spAutoFit/>
          </a:bodyPr>
          <a:lstStyle/>
          <a:p>
            <a:r>
              <a:rPr lang="zh-CN" altLang="en-US" sz="6000" b="1">
                <a:solidFill>
                  <a:schemeClr val="tx1">
                    <a:alpha val="55000"/>
                  </a:schemeClr>
                </a:solidFill>
                <a:latin typeface="黑体" panose="02010609060101010101" pitchFamily="49" charset="-122"/>
                <a:ea typeface="黑体" panose="02010609060101010101" pitchFamily="49" charset="-122"/>
                <a:cs typeface="微软雅黑" panose="020B0503020204020204" pitchFamily="34" charset="-122"/>
              </a:rPr>
              <a:t>生态系统多样性</a:t>
            </a:r>
          </a:p>
        </p:txBody>
      </p:sp>
      <p:pic>
        <p:nvPicPr>
          <p:cNvPr id="6" name="图片 5" descr="901361"/>
          <p:cNvPicPr>
            <a:picLocks noChangeAspect="1"/>
          </p:cNvPicPr>
          <p:nvPr>
            <p:custDataLst>
              <p:tags r:id="rId5"/>
            </p:custDataLst>
          </p:nvPr>
        </p:nvPicPr>
        <p:blipFill>
          <a:blip r:embed="rId8" cstate="print"/>
          <a:stretch>
            <a:fillRect/>
          </a:stretch>
        </p:blipFill>
        <p:spPr>
          <a:xfrm>
            <a:off x="487680" y="508635"/>
            <a:ext cx="9617710" cy="5913755"/>
          </a:xfrm>
          <a:prstGeom prst="rect">
            <a:avLst/>
          </a:prstGeom>
        </p:spPr>
      </p:pic>
      <p:pic>
        <p:nvPicPr>
          <p:cNvPr id="5" name="图片 4"/>
          <p:cNvPicPr>
            <a:picLocks noChangeAspect="1"/>
          </p:cNvPicPr>
          <p:nvPr>
            <p:custDataLst>
              <p:tags r:id="rId6"/>
            </p:custDataLst>
          </p:nvPr>
        </p:nvPicPr>
        <p:blipFill>
          <a:blip r:embed="rId9" cstate="print"/>
          <a:srcRect l="-198"/>
          <a:stretch>
            <a:fillRect/>
          </a:stretch>
        </p:blipFill>
        <p:spPr>
          <a:xfrm>
            <a:off x="487680" y="508635"/>
            <a:ext cx="9608820" cy="5873115"/>
          </a:xfrm>
          <a:prstGeom prst="rect">
            <a:avLst/>
          </a:prstGeom>
        </p:spPr>
      </p:pic>
    </p:spTree>
    <p:custDataLst>
      <p:tags r:id="rId1"/>
    </p:custDataLst>
    <p:extLst>
      <p:ext uri="{BB962C8B-B14F-4D97-AF65-F5344CB8AC3E}">
        <p14:creationId xmlns:p14="http://schemas.microsoft.com/office/powerpoint/2010/main" val="2272377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200th_with_biodivers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1" y="3810001"/>
            <a:ext cx="4195763" cy="2906713"/>
          </a:xfrm>
          <a:prstGeom prst="rect">
            <a:avLst/>
          </a:prstGeom>
          <a:noFill/>
          <a:extLst>
            <a:ext uri="{909E8E84-426E-40DD-AFC4-6F175D3DCCD1}">
              <a14:hiddenFill xmlns:a14="http://schemas.microsoft.com/office/drawing/2010/main">
                <a:solidFill>
                  <a:srgbClr val="FFFFFF"/>
                </a:solidFill>
              </a14:hiddenFill>
            </a:ext>
          </a:extLst>
        </p:spPr>
      </p:pic>
      <p:pic>
        <p:nvPicPr>
          <p:cNvPr id="147459" name="Picture 3" descr="Biodiversity%20pi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609600"/>
            <a:ext cx="4089400" cy="2903538"/>
          </a:xfrm>
          <a:prstGeom prst="rect">
            <a:avLst/>
          </a:prstGeom>
          <a:noFill/>
          <a:extLst>
            <a:ext uri="{909E8E84-426E-40DD-AFC4-6F175D3DCCD1}">
              <a14:hiddenFill xmlns:a14="http://schemas.microsoft.com/office/drawing/2010/main">
                <a:solidFill>
                  <a:srgbClr val="FFFFFF"/>
                </a:solidFill>
              </a14:hiddenFill>
            </a:ext>
          </a:extLst>
        </p:spPr>
      </p:pic>
      <p:pic>
        <p:nvPicPr>
          <p:cNvPr id="147460" name="Picture 4" descr="zr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486" y="1143000"/>
            <a:ext cx="3100388" cy="3060700"/>
          </a:xfrm>
          <a:prstGeom prst="rect">
            <a:avLst/>
          </a:prstGeom>
          <a:noFill/>
          <a:extLst>
            <a:ext uri="{909E8E84-426E-40DD-AFC4-6F175D3DCCD1}">
              <a14:hiddenFill xmlns:a14="http://schemas.microsoft.com/office/drawing/2010/main">
                <a:solidFill>
                  <a:srgbClr val="FFFFFF"/>
                </a:solidFill>
              </a14:hiddenFill>
            </a:ext>
          </a:extLst>
        </p:spPr>
      </p:pic>
      <p:sp>
        <p:nvSpPr>
          <p:cNvPr id="147461" name="Text Box 5"/>
          <p:cNvSpPr txBox="1">
            <a:spLocks noChangeArrowheads="1"/>
          </p:cNvSpPr>
          <p:nvPr/>
        </p:nvSpPr>
        <p:spPr bwMode="auto">
          <a:xfrm>
            <a:off x="1099458" y="4887687"/>
            <a:ext cx="37703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latin typeface="宋体" panose="02010600030101010101" pitchFamily="2" charset="-122"/>
              </a:rPr>
              <a:t>    </a:t>
            </a:r>
            <a:r>
              <a:rPr lang="zh-CN" altLang="en-US" sz="2000" b="1" dirty="0">
                <a:latin typeface="宋体" panose="02010600030101010101" pitchFamily="2" charset="-122"/>
              </a:rPr>
              <a:t>生物多样性是人类赖以生存和发展的物质基础，是人类及其子孙后代的宝贵财富，因此，保护生物多样性意义重大。</a:t>
            </a:r>
          </a:p>
        </p:txBody>
      </p:sp>
      <p:sp>
        <p:nvSpPr>
          <p:cNvPr id="147462" name="Text Box 6"/>
          <p:cNvSpPr txBox="1">
            <a:spLocks noChangeArrowheads="1"/>
          </p:cNvSpPr>
          <p:nvPr/>
        </p:nvSpPr>
        <p:spPr bwMode="auto">
          <a:xfrm>
            <a:off x="587828" y="217715"/>
            <a:ext cx="548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rgbClr val="0000FF"/>
                </a:solidFill>
                <a:ea typeface="黑体" panose="02010609060101010101" pitchFamily="49" charset="-122"/>
              </a:rPr>
              <a:t>5</a:t>
            </a:r>
            <a:r>
              <a:rPr lang="zh-CN" altLang="en-US" sz="3200" b="1" dirty="0" smtClean="0">
                <a:solidFill>
                  <a:srgbClr val="0000FF"/>
                </a:solidFill>
                <a:ea typeface="黑体" panose="02010609060101010101" pitchFamily="49" charset="-122"/>
              </a:rPr>
              <a:t>、</a:t>
            </a:r>
            <a:r>
              <a:rPr lang="zh-CN" altLang="en-US" sz="3200" b="1" dirty="0">
                <a:solidFill>
                  <a:srgbClr val="0000FF"/>
                </a:solidFill>
                <a:ea typeface="黑体" panose="02010609060101010101" pitchFamily="49" charset="-122"/>
              </a:rPr>
              <a:t>生物多样性减少</a:t>
            </a:r>
          </a:p>
        </p:txBody>
      </p:sp>
    </p:spTree>
    <p:extLst>
      <p:ext uri="{BB962C8B-B14F-4D97-AF65-F5344CB8AC3E}">
        <p14:creationId xmlns:p14="http://schemas.microsoft.com/office/powerpoint/2010/main" val="2833322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7597" name="Group 269"/>
          <p:cNvGraphicFramePr>
            <a:graphicFrameLocks noGrp="1"/>
          </p:cNvGraphicFramePr>
          <p:nvPr>
            <p:extLst>
              <p:ext uri="{D42A27DB-BD31-4B8C-83A1-F6EECF244321}">
                <p14:modId xmlns:p14="http://schemas.microsoft.com/office/powerpoint/2010/main" val="4044824421"/>
              </p:ext>
            </p:extLst>
          </p:nvPr>
        </p:nvGraphicFramePr>
        <p:xfrm>
          <a:off x="775855" y="836614"/>
          <a:ext cx="10640291" cy="5303836"/>
        </p:xfrm>
        <a:graphic>
          <a:graphicData uri="http://schemas.openxmlformats.org/drawingml/2006/table">
            <a:tbl>
              <a:tblPr/>
              <a:tblGrid>
                <a:gridCol w="1866320"/>
                <a:gridCol w="2613261"/>
                <a:gridCol w="3452796"/>
                <a:gridCol w="2707914"/>
              </a:tblGrid>
              <a:tr h="457227">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环境问题</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具体表现</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主要原因</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典型案例</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188791">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环境污染</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大气污染、水体污染、土壤污染</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任意排放工业</a:t>
                      </a:r>
                      <a:r>
                        <a:rPr kumimoji="0" lang="zh-CN" altLang="en-US" sz="24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三废</a:t>
                      </a:r>
                      <a:r>
                        <a:rPr kumimoji="0" lang="zh-CN" altLang="en-US" sz="24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及农药化肥残留</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淮河水污染、太湖水污染</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823009">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固体废弃物污染</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生产生活中的大量有害垃圾</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大城市郊外的垃圾场</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45722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噪声污染</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建筑、娱乐、交通</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城市噪声污染</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188791">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放射性污染</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放射性物质泄漏</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切尔诺贝利核泄漏、日本福岛核泄漏</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188791">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海洋污染</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各类污染物排入海洋</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2514600" algn="l"/>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渤海湾大赤潮、墨西哥湾石油泄漏</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marT="45723" marB="45723"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61696480"/>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2"/>
            </p:custDataLst>
          </p:nvPr>
        </p:nvSpPr>
        <p:spPr>
          <a:xfrm>
            <a:off x="741045" y="607060"/>
            <a:ext cx="10579100" cy="5643880"/>
          </a:xfrm>
          <a:prstGeom prst="rect">
            <a:avLst/>
          </a:prstGeom>
          <a:solidFill>
            <a:srgbClr val="FFFFFF">
              <a:alpha val="39000"/>
            </a:srgbClr>
          </a:solidFill>
          <a:ln>
            <a:noFill/>
          </a:ln>
          <a:effectLst>
            <a:outerShdw blurRad="127000" dist="38100" dir="5400000" algn="t" rotWithShape="0">
              <a:sysClr val="windowText" lastClr="000000">
                <a:lumMod val="95000"/>
                <a:lumOff val="5000"/>
                <a:alpha val="20000"/>
              </a:sysClr>
            </a:outerShdw>
          </a:effectLst>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3"/>
            </p:custDataLst>
          </p:nvPr>
        </p:nvSpPr>
        <p:spPr>
          <a:xfrm>
            <a:off x="785314" y="526686"/>
            <a:ext cx="5104765" cy="1754326"/>
          </a:xfrm>
          <a:prstGeom prst="rect">
            <a:avLst/>
          </a:prstGeom>
          <a:noFill/>
        </p:spPr>
        <p:txBody>
          <a:bodyPr wrap="square" rtlCol="0">
            <a:spAutoFit/>
          </a:bodyPr>
          <a:lstStyle/>
          <a:p>
            <a:pPr fontAlgn="auto">
              <a:lnSpc>
                <a:spcPct val="150000"/>
              </a:lnSpc>
            </a:pPr>
            <a:r>
              <a:rPr lang="en-US" altLang="zh-CN" sz="3600" b="1" dirty="0">
                <a:solidFill>
                  <a:srgbClr val="FF0000"/>
                </a:solidFill>
                <a:cs typeface="微软雅黑" panose="020B0503020204020204" pitchFamily="34" charset="-122"/>
              </a:rPr>
              <a:t>(1)</a:t>
            </a:r>
            <a:r>
              <a:rPr lang="zh-CN" altLang="en-US" sz="3600" b="1" dirty="0" smtClean="0">
                <a:solidFill>
                  <a:srgbClr val="FF0000"/>
                </a:solidFill>
                <a:cs typeface="微软雅黑" panose="020B0503020204020204" pitchFamily="34" charset="-122"/>
              </a:rPr>
              <a:t>生物多样性的价值</a:t>
            </a:r>
            <a:endParaRPr lang="en-US" altLang="zh-CN" sz="3600" b="1" dirty="0" smtClean="0">
              <a:solidFill>
                <a:srgbClr val="FF0000"/>
              </a:solidFill>
              <a:cs typeface="微软雅黑" panose="020B0503020204020204" pitchFamily="34" charset="-122"/>
            </a:endParaRPr>
          </a:p>
          <a:p>
            <a:pPr fontAlgn="auto">
              <a:lnSpc>
                <a:spcPct val="150000"/>
              </a:lnSpc>
            </a:pPr>
            <a:r>
              <a:rPr lang="zh-CN" altLang="en-US" sz="3600" b="1" dirty="0" smtClean="0">
                <a:solidFill>
                  <a:srgbClr val="FF0000"/>
                </a:solidFill>
                <a:cs typeface="微软雅黑" panose="020B0503020204020204" pitchFamily="34" charset="-122"/>
              </a:rPr>
              <a:t>直接</a:t>
            </a:r>
            <a:r>
              <a:rPr lang="zh-CN" altLang="en-US" sz="3600" b="1" dirty="0">
                <a:solidFill>
                  <a:srgbClr val="FF0000"/>
                </a:solidFill>
                <a:cs typeface="微软雅黑" panose="020B0503020204020204" pitchFamily="34" charset="-122"/>
              </a:rPr>
              <a:t>价值</a:t>
            </a:r>
          </a:p>
        </p:txBody>
      </p:sp>
      <p:sp>
        <p:nvSpPr>
          <p:cNvPr id="20" name="圆角矩形 19"/>
          <p:cNvSpPr/>
          <p:nvPr>
            <p:custDataLst>
              <p:tags r:id="rId4"/>
            </p:custDataLst>
          </p:nvPr>
        </p:nvSpPr>
        <p:spPr>
          <a:xfrm>
            <a:off x="1398905" y="2746375"/>
            <a:ext cx="1849120" cy="534035"/>
          </a:xfrm>
          <a:prstGeom prst="roundRect">
            <a:avLst/>
          </a:prstGeom>
          <a:solidFill>
            <a:schemeClr val="bg1"/>
          </a:solidFill>
          <a:ln w="38100">
            <a:solidFill>
              <a:srgbClr val="0F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cs typeface="微软雅黑" panose="020B0503020204020204" pitchFamily="34" charset="-122"/>
              </a:rPr>
              <a:t>提供食物</a:t>
            </a:r>
          </a:p>
        </p:txBody>
      </p:sp>
      <p:cxnSp>
        <p:nvCxnSpPr>
          <p:cNvPr id="21" name="直接连接符 20"/>
          <p:cNvCxnSpPr>
            <a:stCxn id="20" idx="2"/>
          </p:cNvCxnSpPr>
          <p:nvPr>
            <p:custDataLst>
              <p:tags r:id="rId5"/>
            </p:custDataLst>
          </p:nvPr>
        </p:nvCxnSpPr>
        <p:spPr>
          <a:xfrm flipH="1">
            <a:off x="2323465" y="3280410"/>
            <a:ext cx="0" cy="2372995"/>
          </a:xfrm>
          <a:prstGeom prst="line">
            <a:avLst/>
          </a:prstGeom>
          <a:ln w="38100">
            <a:solidFill>
              <a:srgbClr val="0F3942"/>
            </a:solidFill>
          </a:ln>
        </p:spPr>
        <p:style>
          <a:lnRef idx="1">
            <a:schemeClr val="accent1"/>
          </a:lnRef>
          <a:fillRef idx="0">
            <a:schemeClr val="accent1"/>
          </a:fillRef>
          <a:effectRef idx="0">
            <a:schemeClr val="accent1"/>
          </a:effectRef>
          <a:fontRef idx="minor">
            <a:schemeClr val="tx1"/>
          </a:fontRef>
        </p:style>
      </p:cxnSp>
      <p:sp>
        <p:nvSpPr>
          <p:cNvPr id="24" name="圆角矩形 23"/>
          <p:cNvSpPr/>
          <p:nvPr>
            <p:custDataLst>
              <p:tags r:id="rId6"/>
            </p:custDataLst>
          </p:nvPr>
        </p:nvSpPr>
        <p:spPr>
          <a:xfrm>
            <a:off x="3248025" y="3448685"/>
            <a:ext cx="1849120" cy="534035"/>
          </a:xfrm>
          <a:prstGeom prst="roundRect">
            <a:avLst/>
          </a:prstGeom>
          <a:solidFill>
            <a:schemeClr val="bg1"/>
          </a:solidFill>
          <a:ln w="38100">
            <a:solidFill>
              <a:srgbClr val="0F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cs typeface="微软雅黑" panose="020B0503020204020204" pitchFamily="34" charset="-122"/>
              </a:rPr>
              <a:t>提供能源</a:t>
            </a:r>
          </a:p>
        </p:txBody>
      </p:sp>
      <p:cxnSp>
        <p:nvCxnSpPr>
          <p:cNvPr id="25" name="直接连接符 24"/>
          <p:cNvCxnSpPr>
            <a:stCxn id="24" idx="2"/>
          </p:cNvCxnSpPr>
          <p:nvPr>
            <p:custDataLst>
              <p:tags r:id="rId7"/>
            </p:custDataLst>
          </p:nvPr>
        </p:nvCxnSpPr>
        <p:spPr>
          <a:xfrm flipH="1">
            <a:off x="4172585" y="3982720"/>
            <a:ext cx="0" cy="2372995"/>
          </a:xfrm>
          <a:prstGeom prst="line">
            <a:avLst/>
          </a:prstGeom>
          <a:ln w="38100">
            <a:solidFill>
              <a:srgbClr val="0F3942"/>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custDataLst>
              <p:tags r:id="rId8"/>
            </p:custDataLst>
          </p:nvPr>
        </p:nvSpPr>
        <p:spPr>
          <a:xfrm>
            <a:off x="4992370" y="2050415"/>
            <a:ext cx="1849120" cy="534035"/>
          </a:xfrm>
          <a:prstGeom prst="roundRect">
            <a:avLst/>
          </a:prstGeom>
          <a:solidFill>
            <a:schemeClr val="bg1"/>
          </a:solidFill>
          <a:ln w="38100">
            <a:solidFill>
              <a:srgbClr val="0F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cs typeface="微软雅黑" panose="020B0503020204020204" pitchFamily="34" charset="-122"/>
              </a:rPr>
              <a:t>科学研究</a:t>
            </a:r>
          </a:p>
        </p:txBody>
      </p:sp>
      <p:cxnSp>
        <p:nvCxnSpPr>
          <p:cNvPr id="27" name="直接连接符 26"/>
          <p:cNvCxnSpPr>
            <a:stCxn id="26" idx="2"/>
          </p:cNvCxnSpPr>
          <p:nvPr>
            <p:custDataLst>
              <p:tags r:id="rId9"/>
            </p:custDataLst>
          </p:nvPr>
        </p:nvCxnSpPr>
        <p:spPr>
          <a:xfrm flipH="1">
            <a:off x="5916930" y="2584450"/>
            <a:ext cx="0" cy="3521075"/>
          </a:xfrm>
          <a:prstGeom prst="line">
            <a:avLst/>
          </a:prstGeom>
          <a:ln w="38100">
            <a:solidFill>
              <a:srgbClr val="0F3942"/>
            </a:solidFill>
          </a:ln>
        </p:spPr>
        <p:style>
          <a:lnRef idx="1">
            <a:schemeClr val="accent1"/>
          </a:lnRef>
          <a:fillRef idx="0">
            <a:schemeClr val="accent1"/>
          </a:fillRef>
          <a:effectRef idx="0">
            <a:schemeClr val="accent1"/>
          </a:effectRef>
          <a:fontRef idx="minor">
            <a:schemeClr val="tx1"/>
          </a:fontRef>
        </p:style>
      </p:cxnSp>
      <p:sp>
        <p:nvSpPr>
          <p:cNvPr id="28" name="圆角矩形 27"/>
          <p:cNvSpPr/>
          <p:nvPr>
            <p:custDataLst>
              <p:tags r:id="rId10"/>
            </p:custDataLst>
          </p:nvPr>
        </p:nvSpPr>
        <p:spPr>
          <a:xfrm>
            <a:off x="7322185" y="2746375"/>
            <a:ext cx="1849120" cy="632460"/>
          </a:xfrm>
          <a:prstGeom prst="roundRect">
            <a:avLst/>
          </a:prstGeom>
          <a:solidFill>
            <a:schemeClr val="bg1"/>
          </a:solidFill>
          <a:ln w="38100">
            <a:solidFill>
              <a:srgbClr val="0F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cs typeface="微软雅黑" panose="020B0503020204020204" pitchFamily="34" charset="-122"/>
              </a:rPr>
              <a:t>工业原料</a:t>
            </a:r>
          </a:p>
        </p:txBody>
      </p:sp>
      <p:cxnSp>
        <p:nvCxnSpPr>
          <p:cNvPr id="29" name="直接连接符 28"/>
          <p:cNvCxnSpPr>
            <a:stCxn id="28" idx="2"/>
          </p:cNvCxnSpPr>
          <p:nvPr>
            <p:custDataLst>
              <p:tags r:id="rId11"/>
            </p:custDataLst>
          </p:nvPr>
        </p:nvCxnSpPr>
        <p:spPr>
          <a:xfrm flipH="1">
            <a:off x="8246745" y="3378835"/>
            <a:ext cx="0" cy="2789555"/>
          </a:xfrm>
          <a:prstGeom prst="line">
            <a:avLst/>
          </a:prstGeom>
          <a:ln w="38100">
            <a:solidFill>
              <a:srgbClr val="0F3942"/>
            </a:solidFill>
          </a:ln>
        </p:spPr>
        <p:style>
          <a:lnRef idx="1">
            <a:schemeClr val="accent1"/>
          </a:lnRef>
          <a:fillRef idx="0">
            <a:schemeClr val="accent1"/>
          </a:fillRef>
          <a:effectRef idx="0">
            <a:schemeClr val="accent1"/>
          </a:effectRef>
          <a:fontRef idx="minor">
            <a:schemeClr val="tx1"/>
          </a:fontRef>
        </p:style>
      </p:cxnSp>
      <p:sp>
        <p:nvSpPr>
          <p:cNvPr id="30" name="圆角矩形 29"/>
          <p:cNvSpPr/>
          <p:nvPr>
            <p:custDataLst>
              <p:tags r:id="rId12"/>
            </p:custDataLst>
          </p:nvPr>
        </p:nvSpPr>
        <p:spPr>
          <a:xfrm>
            <a:off x="8682355" y="1173480"/>
            <a:ext cx="1849120" cy="534035"/>
          </a:xfrm>
          <a:prstGeom prst="roundRect">
            <a:avLst/>
          </a:prstGeom>
          <a:solidFill>
            <a:schemeClr val="bg1"/>
          </a:solidFill>
          <a:ln w="38100">
            <a:solidFill>
              <a:srgbClr val="0F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cs typeface="微软雅黑" panose="020B0503020204020204" pitchFamily="34" charset="-122"/>
              </a:rPr>
              <a:t>药用价值</a:t>
            </a:r>
          </a:p>
        </p:txBody>
      </p:sp>
      <p:cxnSp>
        <p:nvCxnSpPr>
          <p:cNvPr id="31" name="直接连接符 30"/>
          <p:cNvCxnSpPr>
            <a:stCxn id="30" idx="2"/>
          </p:cNvCxnSpPr>
          <p:nvPr>
            <p:custDataLst>
              <p:tags r:id="rId13"/>
            </p:custDataLst>
          </p:nvPr>
        </p:nvCxnSpPr>
        <p:spPr>
          <a:xfrm flipH="1">
            <a:off x="9606915" y="1707515"/>
            <a:ext cx="0" cy="4607560"/>
          </a:xfrm>
          <a:prstGeom prst="line">
            <a:avLst/>
          </a:prstGeom>
          <a:ln w="38100">
            <a:solidFill>
              <a:srgbClr val="0F3942"/>
            </a:solidFill>
          </a:ln>
        </p:spPr>
        <p:style>
          <a:lnRef idx="1">
            <a:schemeClr val="accent1"/>
          </a:lnRef>
          <a:fillRef idx="0">
            <a:schemeClr val="accent1"/>
          </a:fillRef>
          <a:effectRef idx="0">
            <a:schemeClr val="accent1"/>
          </a:effectRef>
          <a:fontRef idx="minor">
            <a:schemeClr val="tx1"/>
          </a:fontRef>
        </p:style>
      </p:cxnSp>
      <p:sp>
        <p:nvSpPr>
          <p:cNvPr id="14" name="Text Box 6"/>
          <p:cNvSpPr txBox="1">
            <a:spLocks noChangeArrowheads="1"/>
          </p:cNvSpPr>
          <p:nvPr/>
        </p:nvSpPr>
        <p:spPr bwMode="auto">
          <a:xfrm>
            <a:off x="261258" y="99060"/>
            <a:ext cx="548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rgbClr val="0000FF"/>
                </a:solidFill>
                <a:ea typeface="黑体" panose="02010609060101010101" pitchFamily="49" charset="-122"/>
              </a:rPr>
              <a:t>5</a:t>
            </a:r>
            <a:r>
              <a:rPr lang="zh-CN" altLang="en-US" sz="3200" b="1" dirty="0" smtClean="0">
                <a:solidFill>
                  <a:srgbClr val="0000FF"/>
                </a:solidFill>
                <a:ea typeface="黑体" panose="02010609060101010101" pitchFamily="49" charset="-122"/>
              </a:rPr>
              <a:t>、</a:t>
            </a:r>
            <a:r>
              <a:rPr lang="zh-CN" altLang="en-US" sz="3200" b="1" dirty="0">
                <a:solidFill>
                  <a:srgbClr val="0000FF"/>
                </a:solidFill>
                <a:ea typeface="黑体" panose="02010609060101010101" pitchFamily="49" charset="-122"/>
              </a:rPr>
              <a:t>生物多样性减少</a:t>
            </a:r>
          </a:p>
        </p:txBody>
      </p:sp>
    </p:spTree>
    <p:custDataLst>
      <p:tags r:id="rId1"/>
    </p:custDataLst>
    <p:extLst>
      <p:ext uri="{BB962C8B-B14F-4D97-AF65-F5344CB8AC3E}">
        <p14:creationId xmlns:p14="http://schemas.microsoft.com/office/powerpoint/2010/main" val="2041921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indefinite"/>
                            </p:stCondLst>
                          </p:cTn>
                        </p:par>
                        <p:par>
                          <p:cTn id="15" fill="hold" nodeType="after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indefinite"/>
                            </p:stCondLst>
                          </p:cTn>
                        </p:par>
                        <p:par>
                          <p:cTn id="26" fill="hold" nodeType="after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indefinite"/>
                            </p:stCondLst>
                          </p:cTn>
                        </p:par>
                        <p:par>
                          <p:cTn id="37" fill="hold" nodeType="after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indefinite"/>
                            </p:stCondLst>
                          </p:cTn>
                        </p:par>
                        <p:par>
                          <p:cTn id="48" fill="hold" nodeType="after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6" grpId="0" animBg="1"/>
      <p:bldP spid="28" grpId="0" animBg="1"/>
      <p:bldP spid="3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2"/>
            </p:custDataLst>
          </p:nvPr>
        </p:nvSpPr>
        <p:spPr>
          <a:xfrm>
            <a:off x="741045" y="607060"/>
            <a:ext cx="10579100" cy="5643880"/>
          </a:xfrm>
          <a:prstGeom prst="rect">
            <a:avLst/>
          </a:prstGeom>
          <a:solidFill>
            <a:srgbClr val="FFFFFF">
              <a:alpha val="39000"/>
            </a:srgbClr>
          </a:solidFill>
          <a:ln>
            <a:noFill/>
          </a:ln>
          <a:effectLst>
            <a:outerShdw blurRad="127000" dist="38100" dir="5400000" algn="t" rotWithShape="0">
              <a:sysClr val="windowText" lastClr="000000">
                <a:lumMod val="95000"/>
                <a:lumOff val="5000"/>
                <a:alpha val="20000"/>
              </a:sysClr>
            </a:outerShdw>
          </a:effectLst>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3"/>
            </p:custDataLst>
          </p:nvPr>
        </p:nvSpPr>
        <p:spPr>
          <a:xfrm>
            <a:off x="1166495" y="878205"/>
            <a:ext cx="2917190" cy="583565"/>
          </a:xfrm>
          <a:prstGeom prst="rect">
            <a:avLst/>
          </a:prstGeom>
          <a:noFill/>
        </p:spPr>
        <p:txBody>
          <a:bodyPr wrap="square" rtlCol="0">
            <a:spAutoFit/>
          </a:bodyPr>
          <a:lstStyle/>
          <a:p>
            <a:r>
              <a:rPr lang="zh-CN" altLang="en-US" sz="3200" b="1" dirty="0" smtClean="0">
                <a:solidFill>
                  <a:srgbClr val="FF0000"/>
                </a:solidFill>
                <a:cs typeface="微软雅黑" panose="020B0503020204020204" pitchFamily="34" charset="-122"/>
              </a:rPr>
              <a:t>间接</a:t>
            </a:r>
            <a:r>
              <a:rPr lang="zh-CN" altLang="en-US" sz="3200" b="1" dirty="0">
                <a:solidFill>
                  <a:srgbClr val="FF0000"/>
                </a:solidFill>
                <a:cs typeface="微软雅黑" panose="020B0503020204020204" pitchFamily="34" charset="-122"/>
              </a:rPr>
              <a:t>价值</a:t>
            </a:r>
          </a:p>
        </p:txBody>
      </p:sp>
      <p:sp>
        <p:nvSpPr>
          <p:cNvPr id="20" name="圆角矩形 19"/>
          <p:cNvSpPr/>
          <p:nvPr>
            <p:custDataLst>
              <p:tags r:id="rId4"/>
            </p:custDataLst>
          </p:nvPr>
        </p:nvSpPr>
        <p:spPr>
          <a:xfrm>
            <a:off x="1591310" y="2360930"/>
            <a:ext cx="2707005" cy="534035"/>
          </a:xfrm>
          <a:prstGeom prst="roundRect">
            <a:avLst/>
          </a:prstGeom>
          <a:solidFill>
            <a:schemeClr val="bg1"/>
          </a:solidFill>
          <a:ln w="38100">
            <a:solidFill>
              <a:srgbClr val="0F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cs typeface="微软雅黑" panose="020B0503020204020204" pitchFamily="34" charset="-122"/>
              </a:rPr>
              <a:t>维持生态系统稳定</a:t>
            </a:r>
          </a:p>
        </p:txBody>
      </p:sp>
      <p:cxnSp>
        <p:nvCxnSpPr>
          <p:cNvPr id="21" name="直接连接符 20"/>
          <p:cNvCxnSpPr>
            <a:stCxn id="20" idx="2"/>
          </p:cNvCxnSpPr>
          <p:nvPr>
            <p:custDataLst>
              <p:tags r:id="rId5"/>
            </p:custDataLst>
          </p:nvPr>
        </p:nvCxnSpPr>
        <p:spPr>
          <a:xfrm flipH="1">
            <a:off x="2945130" y="2894965"/>
            <a:ext cx="0" cy="3044825"/>
          </a:xfrm>
          <a:prstGeom prst="line">
            <a:avLst/>
          </a:prstGeom>
          <a:ln w="38100">
            <a:solidFill>
              <a:srgbClr val="0F3942"/>
            </a:solidFill>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6"/>
            </p:custDataLst>
          </p:nvPr>
        </p:nvSpPr>
        <p:spPr>
          <a:xfrm>
            <a:off x="4915535" y="878205"/>
            <a:ext cx="5990590" cy="4635500"/>
          </a:xfrm>
          <a:prstGeom prst="rect">
            <a:avLst/>
          </a:prstGeom>
          <a:solidFill>
            <a:srgbClr val="FAFAFA">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pic>
        <p:nvPicPr>
          <p:cNvPr id="11" name="图片 10"/>
          <p:cNvPicPr>
            <a:picLocks noChangeAspect="1"/>
          </p:cNvPicPr>
          <p:nvPr>
            <p:custDataLst>
              <p:tags r:id="rId7"/>
            </p:custDataLst>
          </p:nvPr>
        </p:nvPicPr>
        <p:blipFill>
          <a:blip r:embed="rId11" cstate="print"/>
          <a:stretch>
            <a:fillRect/>
          </a:stretch>
        </p:blipFill>
        <p:spPr>
          <a:xfrm>
            <a:off x="5013960" y="994410"/>
            <a:ext cx="5755640" cy="4403090"/>
          </a:xfrm>
          <a:prstGeom prst="rect">
            <a:avLst/>
          </a:prstGeom>
        </p:spPr>
      </p:pic>
      <p:sp>
        <p:nvSpPr>
          <p:cNvPr id="12" name="文本框 11"/>
          <p:cNvSpPr txBox="1"/>
          <p:nvPr>
            <p:custDataLst>
              <p:tags r:id="rId8"/>
            </p:custDataLst>
          </p:nvPr>
        </p:nvSpPr>
        <p:spPr>
          <a:xfrm>
            <a:off x="1113155" y="4075430"/>
            <a:ext cx="3448685" cy="1322070"/>
          </a:xfrm>
          <a:prstGeom prst="rect">
            <a:avLst/>
          </a:prstGeom>
          <a:noFill/>
        </p:spPr>
        <p:txBody>
          <a:bodyPr wrap="square" rtlCol="0" anchor="t">
            <a:spAutoFit/>
          </a:bodyPr>
          <a:lstStyle/>
          <a:p>
            <a:pPr algn="just" defTabSz="1449705">
              <a:spcBef>
                <a:spcPct val="50000"/>
              </a:spcBef>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表明生态系统中，野生生物之间具有相互依存和相互制约的关系，它们共同维系着生态系统的结构和功能。</a:t>
            </a:r>
          </a:p>
        </p:txBody>
      </p:sp>
    </p:spTree>
    <p:custDataLst>
      <p:tags r:id="rId1"/>
    </p:custDataLst>
    <p:extLst>
      <p:ext uri="{BB962C8B-B14F-4D97-AF65-F5344CB8AC3E}">
        <p14:creationId xmlns:p14="http://schemas.microsoft.com/office/powerpoint/2010/main" val="2072729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indefinite"/>
                            </p:stCondLst>
                          </p:cTn>
                        </p:par>
                        <p:par>
                          <p:cTn id="15" fill="hold" nodeType="after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2"/>
            </p:custDataLst>
          </p:nvPr>
        </p:nvSpPr>
        <p:spPr>
          <a:xfrm>
            <a:off x="741045" y="607060"/>
            <a:ext cx="10579100" cy="5643880"/>
          </a:xfrm>
          <a:prstGeom prst="rect">
            <a:avLst/>
          </a:prstGeom>
          <a:solidFill>
            <a:srgbClr val="FFFFFF">
              <a:alpha val="39000"/>
            </a:srgbClr>
          </a:solidFill>
          <a:ln>
            <a:noFill/>
          </a:ln>
          <a:effectLst>
            <a:outerShdw blurRad="127000" dist="38100" dir="5400000" algn="t" rotWithShape="0">
              <a:sysClr val="windowText" lastClr="000000">
                <a:lumMod val="95000"/>
                <a:lumOff val="5000"/>
                <a:alpha val="20000"/>
              </a:sysClr>
            </a:outerShdw>
          </a:effectLst>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3"/>
            </p:custDataLst>
          </p:nvPr>
        </p:nvSpPr>
        <p:spPr>
          <a:xfrm>
            <a:off x="1165860" y="877570"/>
            <a:ext cx="2917190" cy="645160"/>
          </a:xfrm>
          <a:prstGeom prst="rect">
            <a:avLst/>
          </a:prstGeom>
          <a:noFill/>
        </p:spPr>
        <p:txBody>
          <a:bodyPr wrap="square" rtlCol="0">
            <a:spAutoFit/>
          </a:bodyPr>
          <a:lstStyle/>
          <a:p>
            <a:r>
              <a:rPr lang="zh-CN" altLang="en-US" sz="3600" b="1" dirty="0" smtClean="0">
                <a:solidFill>
                  <a:srgbClr val="FF0000"/>
                </a:solidFill>
                <a:cs typeface="微软雅黑" panose="020B0503020204020204" pitchFamily="34" charset="-122"/>
              </a:rPr>
              <a:t>潜在</a:t>
            </a:r>
            <a:r>
              <a:rPr lang="zh-CN" altLang="en-US" sz="3600" b="1" dirty="0">
                <a:solidFill>
                  <a:srgbClr val="FF0000"/>
                </a:solidFill>
                <a:cs typeface="微软雅黑" panose="020B0503020204020204" pitchFamily="34" charset="-122"/>
              </a:rPr>
              <a:t>价值</a:t>
            </a:r>
          </a:p>
        </p:txBody>
      </p:sp>
      <p:sp>
        <p:nvSpPr>
          <p:cNvPr id="20" name="圆角矩形 19"/>
          <p:cNvSpPr/>
          <p:nvPr>
            <p:custDataLst>
              <p:tags r:id="rId4"/>
            </p:custDataLst>
          </p:nvPr>
        </p:nvSpPr>
        <p:spPr>
          <a:xfrm>
            <a:off x="1009650" y="2188845"/>
            <a:ext cx="3763645" cy="1972945"/>
          </a:xfrm>
          <a:prstGeom prst="roundRect">
            <a:avLst/>
          </a:prstGeom>
          <a:solidFill>
            <a:schemeClr val="bg1"/>
          </a:solidFill>
          <a:ln w="38100">
            <a:solidFill>
              <a:srgbClr val="0F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cs typeface="微软雅黑" panose="020B0503020204020204" pitchFamily="34" charset="-122"/>
              </a:rPr>
              <a:t>大量野生生物的使用价值目前还不清楚，但是它一旦消失，它的各种潜在使用价值也就不复存在了，应当珍惜和保护它们。</a:t>
            </a:r>
          </a:p>
        </p:txBody>
      </p:sp>
      <p:cxnSp>
        <p:nvCxnSpPr>
          <p:cNvPr id="21" name="直接连接符 20"/>
          <p:cNvCxnSpPr/>
          <p:nvPr>
            <p:custDataLst>
              <p:tags r:id="rId5"/>
            </p:custDataLst>
          </p:nvPr>
        </p:nvCxnSpPr>
        <p:spPr>
          <a:xfrm flipH="1">
            <a:off x="2837815" y="4162425"/>
            <a:ext cx="0" cy="1777365"/>
          </a:xfrm>
          <a:prstGeom prst="line">
            <a:avLst/>
          </a:prstGeom>
          <a:ln w="38100">
            <a:solidFill>
              <a:srgbClr val="0F3942"/>
            </a:solidFill>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6"/>
            </p:custDataLst>
          </p:nvPr>
        </p:nvSpPr>
        <p:spPr>
          <a:xfrm>
            <a:off x="4915535" y="878205"/>
            <a:ext cx="5990590" cy="4635500"/>
          </a:xfrm>
          <a:prstGeom prst="rect">
            <a:avLst/>
          </a:prstGeom>
          <a:solidFill>
            <a:srgbClr val="FAFAFA">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pic>
        <p:nvPicPr>
          <p:cNvPr id="2" name="图片 1"/>
          <p:cNvPicPr>
            <a:picLocks noChangeAspect="1"/>
          </p:cNvPicPr>
          <p:nvPr>
            <p:custDataLst>
              <p:tags r:id="rId7"/>
            </p:custDataLst>
          </p:nvPr>
        </p:nvPicPr>
        <p:blipFill>
          <a:blip r:embed="rId10" cstate="print"/>
          <a:stretch>
            <a:fillRect/>
          </a:stretch>
        </p:blipFill>
        <p:spPr>
          <a:xfrm>
            <a:off x="5046345" y="997585"/>
            <a:ext cx="5715635" cy="4265295"/>
          </a:xfrm>
          <a:prstGeom prst="rect">
            <a:avLst/>
          </a:prstGeom>
        </p:spPr>
      </p:pic>
    </p:spTree>
    <p:custDataLst>
      <p:tags r:id="rId1"/>
    </p:custDataLst>
    <p:extLst>
      <p:ext uri="{BB962C8B-B14F-4D97-AF65-F5344CB8AC3E}">
        <p14:creationId xmlns:p14="http://schemas.microsoft.com/office/powerpoint/2010/main" val="2343121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未标题-3"/>
          <p:cNvPicPr>
            <a:picLocks noChangeAspect="1"/>
          </p:cNvPicPr>
          <p:nvPr>
            <p:custDataLst>
              <p:tags r:id="rId2"/>
            </p:custDataLst>
          </p:nvPr>
        </p:nvPicPr>
        <p:blipFill>
          <a:blip r:embed="rId19" cstate="print"/>
          <a:stretch>
            <a:fillRect/>
          </a:stretch>
        </p:blipFill>
        <p:spPr>
          <a:xfrm>
            <a:off x="8922385" y="3201670"/>
            <a:ext cx="4015740" cy="3693160"/>
          </a:xfrm>
          <a:prstGeom prst="rect">
            <a:avLst/>
          </a:prstGeom>
        </p:spPr>
      </p:pic>
      <p:pic>
        <p:nvPicPr>
          <p:cNvPr id="24" name="图片 23" descr="thumb-1920-749848"/>
          <p:cNvPicPr>
            <a:picLocks noChangeAspect="1"/>
          </p:cNvPicPr>
          <p:nvPr>
            <p:custDataLst>
              <p:tags r:id="rId3"/>
            </p:custDataLst>
          </p:nvPr>
        </p:nvPicPr>
        <p:blipFill>
          <a:blip r:embed="rId20" cstate="print"/>
          <a:stretch>
            <a:fillRect/>
          </a:stretch>
        </p:blipFill>
        <p:spPr>
          <a:xfrm>
            <a:off x="453390" y="763270"/>
            <a:ext cx="4601210" cy="1740535"/>
          </a:xfrm>
          <a:prstGeom prst="roundRect">
            <a:avLst/>
          </a:prstGeom>
          <a:effectLst>
            <a:outerShdw blurRad="50800" dist="38100" dir="2700000" sx="101000" sy="101000" algn="tl" rotWithShape="0">
              <a:prstClr val="black">
                <a:alpha val="40000"/>
              </a:prstClr>
            </a:outerShdw>
          </a:effectLst>
        </p:spPr>
      </p:pic>
      <p:pic>
        <p:nvPicPr>
          <p:cNvPr id="48" name="图片 47" descr="726830"/>
          <p:cNvPicPr>
            <a:picLocks noChangeAspect="1"/>
          </p:cNvPicPr>
          <p:nvPr>
            <p:custDataLst>
              <p:tags r:id="rId4"/>
            </p:custDataLst>
          </p:nvPr>
        </p:nvPicPr>
        <p:blipFill>
          <a:blip r:embed="rId21" cstate="print"/>
          <a:stretch>
            <a:fillRect/>
          </a:stretch>
        </p:blipFill>
        <p:spPr>
          <a:xfrm>
            <a:off x="455295" y="4827905"/>
            <a:ext cx="4601210" cy="1751330"/>
          </a:xfrm>
          <a:prstGeom prst="roundRect">
            <a:avLst/>
          </a:prstGeom>
          <a:effectLst>
            <a:outerShdw blurRad="50800" dist="38100" dir="2700000" sx="101000" sy="101000" algn="tl" rotWithShape="0">
              <a:prstClr val="black">
                <a:alpha val="40000"/>
              </a:prstClr>
            </a:outerShdw>
          </a:effectLst>
        </p:spPr>
      </p:pic>
      <p:pic>
        <p:nvPicPr>
          <p:cNvPr id="49" name="图片 48" descr="424569"/>
          <p:cNvPicPr>
            <a:picLocks noChangeAspect="1"/>
          </p:cNvPicPr>
          <p:nvPr>
            <p:custDataLst>
              <p:tags r:id="rId5"/>
            </p:custDataLst>
          </p:nvPr>
        </p:nvPicPr>
        <p:blipFill>
          <a:blip r:embed="rId22" cstate="print"/>
          <a:stretch>
            <a:fillRect/>
          </a:stretch>
        </p:blipFill>
        <p:spPr>
          <a:xfrm>
            <a:off x="454025" y="2786380"/>
            <a:ext cx="4601845" cy="1758950"/>
          </a:xfrm>
          <a:prstGeom prst="roundRect">
            <a:avLst/>
          </a:prstGeom>
          <a:effectLst>
            <a:outerShdw blurRad="50800" dist="38100" dir="2700000" sx="101000" sy="101000" algn="tl" rotWithShape="0">
              <a:prstClr val="black">
                <a:alpha val="40000"/>
              </a:prstClr>
            </a:outerShdw>
          </a:effectLst>
        </p:spPr>
      </p:pic>
      <p:sp>
        <p:nvSpPr>
          <p:cNvPr id="50" name="文本框 49"/>
          <p:cNvSpPr txBox="1"/>
          <p:nvPr>
            <p:custDataLst>
              <p:tags r:id="rId6"/>
            </p:custDataLst>
          </p:nvPr>
        </p:nvSpPr>
        <p:spPr>
          <a:xfrm>
            <a:off x="1035685" y="818515"/>
            <a:ext cx="3441065" cy="1630045"/>
          </a:xfrm>
          <a:prstGeom prst="rect">
            <a:avLst/>
          </a:prstGeom>
          <a:noFill/>
        </p:spPr>
        <p:txBody>
          <a:bodyPr wrap="square" rtlCol="0">
            <a:spAutoFit/>
          </a:bodyPr>
          <a:lstStyle/>
          <a:p>
            <a:r>
              <a:rPr lang="zh-CN" altLang="en-US" sz="10000">
                <a:solidFill>
                  <a:schemeClr val="bg1">
                    <a:alpha val="50000"/>
                  </a:schemeClr>
                </a:solidFill>
                <a:cs typeface="微软雅黑" panose="020B0503020204020204" pitchFamily="34" charset="-122"/>
              </a:rPr>
              <a:t>森 林</a:t>
            </a:r>
          </a:p>
        </p:txBody>
      </p:sp>
      <p:sp>
        <p:nvSpPr>
          <p:cNvPr id="51" name="文本框 50"/>
          <p:cNvSpPr txBox="1"/>
          <p:nvPr>
            <p:custDataLst>
              <p:tags r:id="rId7"/>
            </p:custDataLst>
          </p:nvPr>
        </p:nvSpPr>
        <p:spPr>
          <a:xfrm>
            <a:off x="1035685" y="2915285"/>
            <a:ext cx="3441065" cy="1630045"/>
          </a:xfrm>
          <a:prstGeom prst="rect">
            <a:avLst/>
          </a:prstGeom>
          <a:noFill/>
        </p:spPr>
        <p:txBody>
          <a:bodyPr wrap="square" rtlCol="0">
            <a:spAutoFit/>
          </a:bodyPr>
          <a:lstStyle/>
          <a:p>
            <a:r>
              <a:rPr lang="zh-CN" altLang="en-US" sz="10000">
                <a:solidFill>
                  <a:schemeClr val="bg1">
                    <a:alpha val="50000"/>
                  </a:schemeClr>
                </a:solidFill>
                <a:cs typeface="微软雅黑" panose="020B0503020204020204" pitchFamily="34" charset="-122"/>
              </a:rPr>
              <a:t>草 场</a:t>
            </a:r>
          </a:p>
        </p:txBody>
      </p:sp>
      <p:sp>
        <p:nvSpPr>
          <p:cNvPr id="52" name="文本框 51"/>
          <p:cNvSpPr txBox="1"/>
          <p:nvPr>
            <p:custDataLst>
              <p:tags r:id="rId8"/>
            </p:custDataLst>
          </p:nvPr>
        </p:nvSpPr>
        <p:spPr>
          <a:xfrm>
            <a:off x="1033145" y="4888865"/>
            <a:ext cx="3441065" cy="1630045"/>
          </a:xfrm>
          <a:prstGeom prst="rect">
            <a:avLst/>
          </a:prstGeom>
          <a:noFill/>
        </p:spPr>
        <p:txBody>
          <a:bodyPr wrap="square" rtlCol="0">
            <a:spAutoFit/>
          </a:bodyPr>
          <a:lstStyle/>
          <a:p>
            <a:r>
              <a:rPr lang="zh-CN" altLang="en-US" sz="10000">
                <a:solidFill>
                  <a:schemeClr val="bg1">
                    <a:alpha val="50000"/>
                  </a:schemeClr>
                </a:solidFill>
                <a:cs typeface="微软雅黑" panose="020B0503020204020204" pitchFamily="34" charset="-122"/>
              </a:rPr>
              <a:t>湿 地</a:t>
            </a:r>
          </a:p>
        </p:txBody>
      </p:sp>
      <p:sp>
        <p:nvSpPr>
          <p:cNvPr id="53" name="圆角矩形 52"/>
          <p:cNvSpPr/>
          <p:nvPr>
            <p:custDataLst>
              <p:tags r:id="rId9"/>
            </p:custDataLst>
          </p:nvPr>
        </p:nvSpPr>
        <p:spPr>
          <a:xfrm>
            <a:off x="6970395" y="2225675"/>
            <a:ext cx="1440000" cy="2880000"/>
          </a:xfrm>
          <a:prstGeom prst="roundRect">
            <a:avLst/>
          </a:prstGeom>
          <a:solidFill>
            <a:srgbClr val="0F3942"/>
          </a:solidFill>
          <a:ln w="28575" cmpd="sng">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cs typeface="微软雅黑" panose="020B0503020204020204" pitchFamily="34" charset="-122"/>
              </a:rPr>
              <a:t>物种灭绝</a:t>
            </a:r>
          </a:p>
        </p:txBody>
      </p:sp>
      <p:sp>
        <p:nvSpPr>
          <p:cNvPr id="54" name="圆角矩形 53"/>
          <p:cNvSpPr/>
          <p:nvPr>
            <p:custDataLst>
              <p:tags r:id="rId10"/>
            </p:custDataLst>
          </p:nvPr>
        </p:nvSpPr>
        <p:spPr>
          <a:xfrm>
            <a:off x="9825990" y="2226310"/>
            <a:ext cx="1440000" cy="2880000"/>
          </a:xfrm>
          <a:prstGeom prst="roundRect">
            <a:avLst/>
          </a:prstGeom>
          <a:solidFill>
            <a:srgbClr val="0F3942"/>
          </a:solidFill>
          <a:ln w="28575" cmpd="sng">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a:cs typeface="微软雅黑" panose="020B0503020204020204" pitchFamily="34" charset="-122"/>
              </a:rPr>
              <a:t>生物多样性减少</a:t>
            </a:r>
          </a:p>
        </p:txBody>
      </p:sp>
      <p:cxnSp>
        <p:nvCxnSpPr>
          <p:cNvPr id="56" name="肘形连接符 55"/>
          <p:cNvCxnSpPr>
            <a:stCxn id="24" idx="3"/>
            <a:endCxn id="53" idx="1"/>
          </p:cNvCxnSpPr>
          <p:nvPr>
            <p:custDataLst>
              <p:tags r:id="rId11"/>
            </p:custDataLst>
          </p:nvPr>
        </p:nvCxnSpPr>
        <p:spPr>
          <a:xfrm>
            <a:off x="5054600" y="1643380"/>
            <a:ext cx="1915795" cy="2032000"/>
          </a:xfrm>
          <a:prstGeom prst="bentConnector3">
            <a:avLst>
              <a:gd name="adj1" fmla="val 50017"/>
            </a:avLst>
          </a:prstGeom>
          <a:ln w="28575" cmpd="sng">
            <a:solidFill>
              <a:srgbClr val="0F394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48" idx="3"/>
            <a:endCxn id="53" idx="1"/>
          </p:cNvCxnSpPr>
          <p:nvPr>
            <p:custDataLst>
              <p:tags r:id="rId12"/>
            </p:custDataLst>
          </p:nvPr>
        </p:nvCxnSpPr>
        <p:spPr>
          <a:xfrm flipV="1">
            <a:off x="5056505" y="3675380"/>
            <a:ext cx="1913890" cy="2037715"/>
          </a:xfrm>
          <a:prstGeom prst="bentConnector3">
            <a:avLst>
              <a:gd name="adj1" fmla="val 50000"/>
            </a:avLst>
          </a:prstGeom>
          <a:ln w="28575" cmpd="sng">
            <a:solidFill>
              <a:srgbClr val="0F394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9" idx="3"/>
            <a:endCxn id="53" idx="1"/>
          </p:cNvCxnSpPr>
          <p:nvPr>
            <p:custDataLst>
              <p:tags r:id="rId13"/>
            </p:custDataLst>
          </p:nvPr>
        </p:nvCxnSpPr>
        <p:spPr>
          <a:xfrm>
            <a:off x="5055870" y="3675380"/>
            <a:ext cx="1914525" cy="0"/>
          </a:xfrm>
          <a:prstGeom prst="straightConnector1">
            <a:avLst/>
          </a:prstGeom>
          <a:ln w="28575" cmpd="sng">
            <a:solidFill>
              <a:srgbClr val="0F394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3" idx="3"/>
            <a:endCxn id="54" idx="1"/>
          </p:cNvCxnSpPr>
          <p:nvPr>
            <p:custDataLst>
              <p:tags r:id="rId14"/>
            </p:custDataLst>
          </p:nvPr>
        </p:nvCxnSpPr>
        <p:spPr>
          <a:xfrm>
            <a:off x="8410575" y="3675380"/>
            <a:ext cx="1415415" cy="635"/>
          </a:xfrm>
          <a:prstGeom prst="straightConnector1">
            <a:avLst/>
          </a:prstGeom>
          <a:ln w="28575" cmpd="sng">
            <a:solidFill>
              <a:srgbClr val="0F394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15"/>
            </p:custDataLst>
          </p:nvPr>
        </p:nvCxnSpPr>
        <p:spPr>
          <a:xfrm>
            <a:off x="554990" y="838200"/>
            <a:ext cx="4408805" cy="1572260"/>
          </a:xfrm>
          <a:prstGeom prst="line">
            <a:avLst/>
          </a:prstGeom>
          <a:ln w="127000" cmpd="sng">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16"/>
            </p:custDataLst>
          </p:nvPr>
        </p:nvCxnSpPr>
        <p:spPr>
          <a:xfrm>
            <a:off x="554990" y="2915285"/>
            <a:ext cx="4408805" cy="1572260"/>
          </a:xfrm>
          <a:prstGeom prst="line">
            <a:avLst/>
          </a:prstGeom>
          <a:ln w="127000" cmpd="sng">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17"/>
            </p:custDataLst>
          </p:nvPr>
        </p:nvCxnSpPr>
        <p:spPr>
          <a:xfrm>
            <a:off x="549275" y="4918075"/>
            <a:ext cx="4408805" cy="1572260"/>
          </a:xfrm>
          <a:prstGeom prst="line">
            <a:avLst/>
          </a:prstGeom>
          <a:ln w="127000" cmpd="sng">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65683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500"/>
                                        <p:tgtEl>
                                          <p:spTgt spid="61"/>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16" presetClass="entr" presetSubtype="21"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barn(inVertical)">
                                      <p:cBhvr>
                                        <p:cTn id="13" dur="500"/>
                                        <p:tgtEl>
                                          <p:spTgt spid="62"/>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16" presetClass="entr" presetSubtype="21"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barn(inVertical)">
                                      <p:cBhvr>
                                        <p:cTn id="19" dur="500"/>
                                        <p:tgtEl>
                                          <p:spTgt spid="63"/>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0-#ppt_w/2"/>
                                          </p:val>
                                        </p:tav>
                                        <p:tav tm="100000">
                                          <p:val>
                                            <p:strVal val="#ppt_x"/>
                                          </p:val>
                                        </p:tav>
                                      </p:tavLst>
                                    </p:anim>
                                    <p:anim calcmode="lin" valueType="num">
                                      <p:cBhvr additive="base">
                                        <p:cTn id="26" dur="500" fill="hold"/>
                                        <p:tgtEl>
                                          <p:spTgt spid="5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fill="hold"/>
                                        <p:tgtEl>
                                          <p:spTgt spid="58"/>
                                        </p:tgtEl>
                                        <p:attrNameLst>
                                          <p:attrName>ppt_x</p:attrName>
                                        </p:attrNameLst>
                                      </p:cBhvr>
                                      <p:tavLst>
                                        <p:tav tm="0">
                                          <p:val>
                                            <p:strVal val="0-#ppt_w/2"/>
                                          </p:val>
                                        </p:tav>
                                        <p:tav tm="100000">
                                          <p:val>
                                            <p:strVal val="#ppt_x"/>
                                          </p:val>
                                        </p:tav>
                                      </p:tavLst>
                                    </p:anim>
                                    <p:anim calcmode="lin" valueType="num">
                                      <p:cBhvr additive="base">
                                        <p:cTn id="30" dur="500" fill="hold"/>
                                        <p:tgtEl>
                                          <p:spTgt spid="58"/>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0-#ppt_w/2"/>
                                          </p:val>
                                        </p:tav>
                                        <p:tav tm="100000">
                                          <p:val>
                                            <p:strVal val="#ppt_x"/>
                                          </p:val>
                                        </p:tav>
                                      </p:tavLst>
                                    </p:anim>
                                    <p:anim calcmode="lin" valueType="num">
                                      <p:cBhvr additive="base">
                                        <p:cTn id="34"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indefinite"/>
                            </p:stCondLst>
                          </p:cTn>
                        </p:par>
                        <p:par>
                          <p:cTn id="37" fill="hold" nodeType="after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fill="hold"/>
                                        <p:tgtEl>
                                          <p:spTgt spid="53"/>
                                        </p:tgtEl>
                                        <p:attrNameLst>
                                          <p:attrName>ppt_x</p:attrName>
                                        </p:attrNameLst>
                                      </p:cBhvr>
                                      <p:tavLst>
                                        <p:tav tm="0">
                                          <p:val>
                                            <p:strVal val="0-#ppt_w/2"/>
                                          </p:val>
                                        </p:tav>
                                        <p:tav tm="100000">
                                          <p:val>
                                            <p:strVal val="#ppt_x"/>
                                          </p:val>
                                        </p:tav>
                                      </p:tavLst>
                                    </p:anim>
                                    <p:anim calcmode="lin" valueType="num">
                                      <p:cBhvr additive="base">
                                        <p:cTn id="41"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indefinite"/>
                            </p:stCondLst>
                          </p:cTn>
                        </p:par>
                        <p:par>
                          <p:cTn id="44" fill="hold" nodeType="after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0-#ppt_w/2"/>
                                          </p:val>
                                        </p:tav>
                                        <p:tav tm="100000">
                                          <p:val>
                                            <p:strVal val="#ppt_x"/>
                                          </p:val>
                                        </p:tav>
                                      </p:tavLst>
                                    </p:anim>
                                    <p:anim calcmode="lin" valueType="num">
                                      <p:cBhvr additive="base">
                                        <p:cTn id="48" dur="500" fill="hold"/>
                                        <p:tgtEl>
                                          <p:spTgt spid="54"/>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500" fill="hold"/>
                                        <p:tgtEl>
                                          <p:spTgt spid="60"/>
                                        </p:tgtEl>
                                        <p:attrNameLst>
                                          <p:attrName>ppt_x</p:attrName>
                                        </p:attrNameLst>
                                      </p:cBhvr>
                                      <p:tavLst>
                                        <p:tav tm="0">
                                          <p:val>
                                            <p:strVal val="0-#ppt_w/2"/>
                                          </p:val>
                                        </p:tav>
                                        <p:tav tm="100000">
                                          <p:val>
                                            <p:strVal val="#ppt_x"/>
                                          </p:val>
                                        </p:tav>
                                      </p:tavLst>
                                    </p:anim>
                                    <p:anim calcmode="lin" valueType="num">
                                      <p:cBhvr additive="base">
                                        <p:cTn id="52"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DSC0009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0"/>
            <a:ext cx="5148263" cy="3860800"/>
          </a:xfrm>
          <a:prstGeom prst="rect">
            <a:avLst/>
          </a:prstGeom>
          <a:noFill/>
          <a:extLst>
            <a:ext uri="{909E8E84-426E-40DD-AFC4-6F175D3DCCD1}">
              <a14:hiddenFill xmlns:a14="http://schemas.microsoft.com/office/drawing/2010/main">
                <a:solidFill>
                  <a:srgbClr val="FFFFFF"/>
                </a:solidFill>
              </a14:hiddenFill>
            </a:ext>
          </a:extLst>
        </p:spPr>
      </p:pic>
      <p:pic>
        <p:nvPicPr>
          <p:cNvPr id="149507" name="Picture 3" descr="1_1-1-23_20020402940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264" y="1"/>
            <a:ext cx="3995737" cy="3789363"/>
          </a:xfrm>
          <a:prstGeom prst="rect">
            <a:avLst/>
          </a:prstGeom>
          <a:noFill/>
          <a:extLst>
            <a:ext uri="{909E8E84-426E-40DD-AFC4-6F175D3DCCD1}">
              <a14:hiddenFill xmlns:a14="http://schemas.microsoft.com/office/drawing/2010/main">
                <a:solidFill>
                  <a:srgbClr val="FFFFFF"/>
                </a:solidFill>
              </a14:hiddenFill>
            </a:ext>
          </a:extLst>
        </p:spPr>
      </p:pic>
      <p:pic>
        <p:nvPicPr>
          <p:cNvPr id="149508" name="Picture 4"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3860800"/>
            <a:ext cx="4267200" cy="2997200"/>
          </a:xfrm>
          <a:prstGeom prst="rect">
            <a:avLst/>
          </a:prstGeom>
          <a:noFill/>
          <a:extLst>
            <a:ext uri="{909E8E84-426E-40DD-AFC4-6F175D3DCCD1}">
              <a14:hiddenFill xmlns:a14="http://schemas.microsoft.com/office/drawing/2010/main">
                <a:solidFill>
                  <a:srgbClr val="FFFFFF"/>
                </a:solidFill>
              </a14:hiddenFill>
            </a:ext>
          </a:extLst>
        </p:spPr>
      </p:pic>
      <p:pic>
        <p:nvPicPr>
          <p:cNvPr id="149509" name="Picture 5" descr="tuchang3-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8664" y="3714750"/>
            <a:ext cx="4859337"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244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wedge">
                                      <p:cBhvr>
                                        <p:cTn id="7" dur="500"/>
                                        <p:tgtEl>
                                          <p:spTgt spid="14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4950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149508"/>
                                        </p:tgtEl>
                                        <p:attrNameLst>
                                          <p:attrName>style.visibility</p:attrName>
                                        </p:attrNameLst>
                                      </p:cBhvr>
                                      <p:to>
                                        <p:strVal val="visible"/>
                                      </p:to>
                                    </p:set>
                                    <p:animEffect transition="in" filter="checkerboard(across)">
                                      <p:cBhvr>
                                        <p:cTn id="16" dur="500"/>
                                        <p:tgtEl>
                                          <p:spTgt spid="14950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0" presetClass="entr" presetSubtype="0" fill="hold" nodeType="clickEffect">
                                  <p:stCondLst>
                                    <p:cond delay="0"/>
                                  </p:stCondLst>
                                  <p:childTnLst>
                                    <p:set>
                                      <p:cBhvr>
                                        <p:cTn id="20" dur="1" fill="hold">
                                          <p:stCondLst>
                                            <p:cond delay="0"/>
                                          </p:stCondLst>
                                        </p:cTn>
                                        <p:tgtEl>
                                          <p:spTgt spid="149509"/>
                                        </p:tgtEl>
                                        <p:attrNameLst>
                                          <p:attrName>style.visibility</p:attrName>
                                        </p:attrNameLst>
                                      </p:cBhvr>
                                      <p:to>
                                        <p:strVal val="visible"/>
                                      </p:to>
                                    </p:set>
                                    <p:animEffect transition="in" filter="wedge">
                                      <p:cBhvr>
                                        <p:cTn id="21" dur="500"/>
                                        <p:tgtEl>
                                          <p:spTgt spid="149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藏羚羊"/>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150814"/>
            <a:ext cx="3505200" cy="2655887"/>
          </a:xfrm>
          <a:prstGeom prst="rect">
            <a:avLst/>
          </a:prstGeom>
          <a:noFill/>
          <a:extLst>
            <a:ext uri="{909E8E84-426E-40DD-AFC4-6F175D3DCCD1}">
              <a14:hiddenFill xmlns:a14="http://schemas.microsoft.com/office/drawing/2010/main">
                <a:solidFill>
                  <a:srgbClr val="FFFFFF"/>
                </a:solidFill>
              </a14:hiddenFill>
            </a:ext>
          </a:extLst>
        </p:spPr>
      </p:pic>
      <p:pic>
        <p:nvPicPr>
          <p:cNvPr id="150531" name="Picture 3" descr="藏羚羊皮"/>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304800"/>
            <a:ext cx="4343400" cy="3797300"/>
          </a:xfrm>
          <a:prstGeom prst="rect">
            <a:avLst/>
          </a:prstGeom>
          <a:noFill/>
          <a:extLst>
            <a:ext uri="{909E8E84-426E-40DD-AFC4-6F175D3DCCD1}">
              <a14:hiddenFill xmlns:a14="http://schemas.microsoft.com/office/drawing/2010/main">
                <a:solidFill>
                  <a:srgbClr val="FFFFFF"/>
                </a:solidFill>
              </a14:hiddenFill>
            </a:ext>
          </a:extLst>
        </p:spPr>
      </p:pic>
      <p:sp>
        <p:nvSpPr>
          <p:cNvPr id="150533" name="Text Box 5"/>
          <p:cNvSpPr txBox="1">
            <a:spLocks noChangeArrowheads="1"/>
          </p:cNvSpPr>
          <p:nvPr/>
        </p:nvSpPr>
        <p:spPr bwMode="auto">
          <a:xfrm>
            <a:off x="3287713" y="2779713"/>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latin typeface="Times New Roman" panose="02020603050405020304" pitchFamily="18" charset="0"/>
              </a:rPr>
              <a:t>藏羚羊</a:t>
            </a:r>
          </a:p>
        </p:txBody>
      </p:sp>
      <p:sp>
        <p:nvSpPr>
          <p:cNvPr id="150534" name="Text Box 6"/>
          <p:cNvSpPr txBox="1">
            <a:spLocks noChangeArrowheads="1"/>
          </p:cNvSpPr>
          <p:nvPr/>
        </p:nvSpPr>
        <p:spPr bwMode="auto">
          <a:xfrm>
            <a:off x="3124200" y="624840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latin typeface="Times New Roman" panose="02020603050405020304" pitchFamily="18" charset="0"/>
              </a:rPr>
              <a:t>藏野驴</a:t>
            </a:r>
          </a:p>
        </p:txBody>
      </p:sp>
      <p:sp>
        <p:nvSpPr>
          <p:cNvPr id="150535" name="Text Box 7"/>
          <p:cNvSpPr txBox="1">
            <a:spLocks noChangeArrowheads="1"/>
          </p:cNvSpPr>
          <p:nvPr/>
        </p:nvSpPr>
        <p:spPr bwMode="auto">
          <a:xfrm>
            <a:off x="7315200" y="4343401"/>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latin typeface="Times New Roman" panose="02020603050405020304" pitchFamily="18" charset="0"/>
              </a:rPr>
              <a:t>藏羚羊皮</a:t>
            </a:r>
          </a:p>
        </p:txBody>
      </p:sp>
      <p:pic>
        <p:nvPicPr>
          <p:cNvPr id="150536" name="Picture 8" descr="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3152776"/>
            <a:ext cx="4762500" cy="3019425"/>
          </a:xfrm>
          <a:prstGeom prst="rect">
            <a:avLst/>
          </a:prstGeom>
          <a:noFill/>
          <a:extLst>
            <a:ext uri="{909E8E84-426E-40DD-AFC4-6F175D3DCCD1}">
              <a14:hiddenFill xmlns:a14="http://schemas.microsoft.com/office/drawing/2010/main">
                <a:solidFill>
                  <a:srgbClr val="FFFFFF"/>
                </a:solidFill>
              </a14:hiddenFill>
            </a:ext>
          </a:extLst>
        </p:spPr>
      </p:pic>
      <p:sp>
        <p:nvSpPr>
          <p:cNvPr id="150537" name="Text Box 9"/>
          <p:cNvSpPr txBox="1">
            <a:spLocks noChangeArrowheads="1"/>
          </p:cNvSpPr>
          <p:nvPr/>
        </p:nvSpPr>
        <p:spPr bwMode="auto">
          <a:xfrm>
            <a:off x="1524000" y="4800600"/>
            <a:ext cx="9144000" cy="1938992"/>
          </a:xfrm>
          <a:prstGeom prst="rect">
            <a:avLst/>
          </a:prstGeom>
          <a:solidFill>
            <a:srgbClr val="FFCC99"/>
          </a:solidFill>
          <a:ln>
            <a:noFill/>
          </a:ln>
          <a:effectLst>
            <a:outerShdw dist="107763" dir="2700000" algn="ctr" rotWithShape="0">
              <a:srgbClr val="000000"/>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400" b="1">
                <a:solidFill>
                  <a:srgbClr val="000000"/>
                </a:solidFill>
                <a:latin typeface="黑体" panose="02010609060101010101" pitchFamily="49" charset="-122"/>
                <a:ea typeface="黑体" panose="02010609060101010101" pitchFamily="49" charset="-122"/>
              </a:rPr>
              <a:t>    </a:t>
            </a:r>
            <a:r>
              <a:rPr kumimoji="1" lang="zh-CN" altLang="en-US" sz="2400" b="1">
                <a:solidFill>
                  <a:srgbClr val="000000"/>
                </a:solidFill>
                <a:latin typeface="黑体" panose="02010609060101010101" pitchFamily="49" charset="-122"/>
                <a:ea typeface="黑体" panose="02010609060101010101" pitchFamily="49" charset="-122"/>
              </a:rPr>
              <a:t>一条藏羚羊绒织成的披肩在伦敦市场上售价高达</a:t>
            </a:r>
            <a:r>
              <a:rPr kumimoji="1" lang="en-US" altLang="zh-CN" sz="2400" b="1">
                <a:solidFill>
                  <a:srgbClr val="000000"/>
                </a:solidFill>
                <a:latin typeface="黑体" panose="02010609060101010101" pitchFamily="49" charset="-122"/>
                <a:ea typeface="黑体" panose="02010609060101010101" pitchFamily="49" charset="-122"/>
              </a:rPr>
              <a:t>3500</a:t>
            </a:r>
            <a:r>
              <a:rPr kumimoji="1" lang="zh-CN" altLang="en-US" sz="2400" b="1">
                <a:solidFill>
                  <a:srgbClr val="000000"/>
                </a:solidFill>
                <a:latin typeface="黑体" panose="02010609060101010101" pitchFamily="49" charset="-122"/>
                <a:ea typeface="黑体" panose="02010609060101010101" pitchFamily="49" charset="-122"/>
              </a:rPr>
              <a:t>英镑，利益的驱使使犯罪分子疯狂的捕杀藏羚羊。几年之间，藏羚羊的数量由一百万锐减到一万只，藏羚羊等野生动物不见了，老鼠成了草原的主宰。它们在草皮下面打洞，造成大片牧草死亡，草原逐渐</a:t>
            </a:r>
            <a:r>
              <a:rPr kumimoji="1" lang="zh-CN" altLang="en-US" sz="2400" b="1">
                <a:solidFill>
                  <a:srgbClr val="FF0000"/>
                </a:solidFill>
                <a:latin typeface="黑体" panose="02010609060101010101" pitchFamily="49" charset="-122"/>
                <a:ea typeface="黑体" panose="02010609060101010101" pitchFamily="49" charset="-122"/>
              </a:rPr>
              <a:t>荒漠化</a:t>
            </a:r>
            <a:r>
              <a:rPr kumimoji="1" lang="zh-CN" altLang="en-US" sz="2400" b="1">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620573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0537"/>
                                        </p:tgtEl>
                                        <p:attrNameLst>
                                          <p:attrName>style.visibility</p:attrName>
                                        </p:attrNameLst>
                                      </p:cBhvr>
                                      <p:to>
                                        <p:strVal val="visible"/>
                                      </p:to>
                                    </p:set>
                                    <p:anim calcmode="lin" valueType="num">
                                      <p:cBhvr additive="base">
                                        <p:cTn id="7" dur="500" fill="hold"/>
                                        <p:tgtEl>
                                          <p:spTgt spid="150537"/>
                                        </p:tgtEl>
                                        <p:attrNameLst>
                                          <p:attrName>ppt_x</p:attrName>
                                        </p:attrNameLst>
                                      </p:cBhvr>
                                      <p:tavLst>
                                        <p:tav tm="0">
                                          <p:val>
                                            <p:strVal val="#ppt_x"/>
                                          </p:val>
                                        </p:tav>
                                        <p:tav tm="100000">
                                          <p:val>
                                            <p:strVal val="#ppt_x"/>
                                          </p:val>
                                        </p:tav>
                                      </p:tavLst>
                                    </p:anim>
                                    <p:anim calcmode="lin" valueType="num">
                                      <p:cBhvr additive="base">
                                        <p:cTn id="8" dur="500" fill="hold"/>
                                        <p:tgtEl>
                                          <p:spTgt spid="1505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1524001" y="3541714"/>
            <a:ext cx="3954463" cy="3316287"/>
          </a:xfrm>
        </p:spPr>
      </p:pic>
      <p:pic>
        <p:nvPicPr>
          <p:cNvPr id="152579" name="Picture 3" descr="7"/>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6527801" y="765176"/>
            <a:ext cx="3598863" cy="3814763"/>
          </a:xfrm>
        </p:spPr>
      </p:pic>
      <p:sp>
        <p:nvSpPr>
          <p:cNvPr id="152581" name="Text Box 5"/>
          <p:cNvSpPr txBox="1">
            <a:spLocks noChangeArrowheads="1"/>
          </p:cNvSpPr>
          <p:nvPr/>
        </p:nvSpPr>
        <p:spPr bwMode="auto">
          <a:xfrm>
            <a:off x="5589588" y="6237288"/>
            <a:ext cx="874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tx2"/>
                </a:solidFill>
                <a:effectLst>
                  <a:outerShdw blurRad="38100" dist="38100" dir="2700000" algn="tl">
                    <a:srgbClr val="C0C0C0"/>
                  </a:outerShdw>
                </a:effectLst>
                <a:latin typeface="Verdana" panose="020B0604030504040204" pitchFamily="34" charset="0"/>
              </a:rPr>
              <a:t>藏羚羊</a:t>
            </a:r>
          </a:p>
        </p:txBody>
      </p:sp>
      <p:sp>
        <p:nvSpPr>
          <p:cNvPr id="152582" name="Text Box 6"/>
          <p:cNvSpPr txBox="1">
            <a:spLocks noChangeArrowheads="1"/>
          </p:cNvSpPr>
          <p:nvPr/>
        </p:nvSpPr>
        <p:spPr bwMode="auto">
          <a:xfrm>
            <a:off x="6600826" y="4833938"/>
            <a:ext cx="347662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黑体" panose="02010609060101010101" pitchFamily="49" charset="-122"/>
                <a:ea typeface="黑体" panose="02010609060101010101" pitchFamily="49" charset="-122"/>
              </a:rPr>
              <a:t>2008</a:t>
            </a:r>
            <a:r>
              <a:rPr lang="zh-CN" altLang="en-US" b="1">
                <a:latin typeface="黑体" panose="02010609060101010101" pitchFamily="49" charset="-122"/>
                <a:ea typeface="黑体" panose="02010609060101010101" pitchFamily="49" charset="-122"/>
              </a:rPr>
              <a:t>北京奥运会吉祥物之一迎迎是青藏高原特有的保护动物藏羚羊，是绿色奥运的展现。迎迎的头部纹饰融入了青藏高原和新疆等西部地区的装饰风格。</a:t>
            </a:r>
          </a:p>
        </p:txBody>
      </p:sp>
      <p:pic>
        <p:nvPicPr>
          <p:cNvPr id="152584" name="Picture 8" descr="rurl4_b=7f210c51c10ad4fbd11dc3a162a0cc40710758819cff54d844bd0f6f930f5dc0b555e62fee9e45646b910186a5022aa9a7d01e8b091cb3d88f32a4018fa5617d5239a5acfb8105f59e8711dcaf7a50bfc22001cb6835b194fcbdaf1d476ee1870d7d493e590f22d529c1b12b6c238e667179e9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1"/>
            <a:ext cx="4724400" cy="340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236032"/>
      </p:ext>
    </p:extLst>
  </p:cSld>
  <p:clrMapOvr>
    <a:masterClrMapping/>
  </p:clrMapOvr>
  <p:transition spd="med">
    <p:blinds/>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99269" y="63499"/>
            <a:ext cx="7772400" cy="1206500"/>
          </a:xfrm>
        </p:spPr>
        <p:txBody>
          <a:bodyPr/>
          <a:lstStyle/>
          <a:p>
            <a:pPr algn="l"/>
            <a:r>
              <a:rPr lang="zh-CN" altLang="en-US" b="1" dirty="0">
                <a:ea typeface="隶书" panose="02010509060101010101" pitchFamily="49" charset="-122"/>
              </a:rPr>
              <a:t>外来物种的侵入</a:t>
            </a:r>
          </a:p>
        </p:txBody>
      </p:sp>
      <p:pic>
        <p:nvPicPr>
          <p:cNvPr id="168963" name="Picture 3" descr="DSC00020"/>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1343193" y="2994025"/>
            <a:ext cx="4386263" cy="3289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8964" name="Picture 4" descr="mikani6"/>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5851692" y="2994025"/>
            <a:ext cx="4419600" cy="3314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8965" name="Rectangle 5"/>
          <p:cNvSpPr>
            <a:spLocks noChangeArrowheads="1"/>
          </p:cNvSpPr>
          <p:nvPr/>
        </p:nvSpPr>
        <p:spPr bwMode="auto">
          <a:xfrm>
            <a:off x="2911476" y="6308725"/>
            <a:ext cx="14271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3000" b="1">
                <a:latin typeface="Times New Roman" panose="02020603050405020304" pitchFamily="18" charset="0"/>
              </a:rPr>
              <a:t>薇甘菊 </a:t>
            </a:r>
          </a:p>
        </p:txBody>
      </p:sp>
      <p:sp>
        <p:nvSpPr>
          <p:cNvPr id="168966" name="Rectangle 6"/>
          <p:cNvSpPr>
            <a:spLocks noChangeArrowheads="1"/>
          </p:cNvSpPr>
          <p:nvPr/>
        </p:nvSpPr>
        <p:spPr bwMode="auto">
          <a:xfrm>
            <a:off x="6870700" y="6308725"/>
            <a:ext cx="21923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3000" b="1">
                <a:latin typeface="Times New Roman" panose="02020603050405020304" pitchFamily="18" charset="0"/>
              </a:rPr>
              <a:t>薇甘菊的花 </a:t>
            </a:r>
          </a:p>
        </p:txBody>
      </p:sp>
      <p:sp>
        <p:nvSpPr>
          <p:cNvPr id="2" name="文本框 1"/>
          <p:cNvSpPr txBox="1"/>
          <p:nvPr/>
        </p:nvSpPr>
        <p:spPr>
          <a:xfrm>
            <a:off x="499269" y="1105922"/>
            <a:ext cx="10826457" cy="2677656"/>
          </a:xfrm>
          <a:prstGeom prst="rect">
            <a:avLst/>
          </a:prstGeom>
          <a:noFill/>
        </p:spPr>
        <p:txBody>
          <a:bodyPr wrap="square" rtlCol="0">
            <a:spAutoFit/>
          </a:bodyPr>
          <a:lstStyle/>
          <a:p>
            <a:r>
              <a:rPr lang="zh-CN" altLang="en-US" sz="2800" dirty="0"/>
              <a:t>　　薇甘菊所“到”之处，像被子一样包裹树木，覆盖花草，受其侵害的植物或者被绞杀、重压致死，或者因缺少阳光、水分，不能进行光合作用而枯萎</a:t>
            </a:r>
            <a:r>
              <a:rPr lang="zh-CN" altLang="en-US" sz="2800" dirty="0" smtClean="0"/>
              <a:t>。</a:t>
            </a:r>
            <a:r>
              <a:rPr lang="zh-CN" altLang="en-US" sz="2800" dirty="0"/>
              <a:t>给种植香蕉、茶叶、可可、水稻等经济作物的农民造成了重大损失。</a:t>
            </a:r>
            <a:br>
              <a:rPr lang="zh-CN" altLang="en-US" sz="2800" dirty="0"/>
            </a:br>
            <a:r>
              <a:rPr lang="zh-CN" altLang="en-US" sz="2800" dirty="0"/>
              <a:t/>
            </a:r>
            <a:br>
              <a:rPr lang="zh-CN" altLang="en-US" sz="2800" dirty="0"/>
            </a:br>
            <a:endParaRPr lang="zh-CN" altLang="en-US" sz="2800" dirty="0"/>
          </a:p>
        </p:txBody>
      </p:sp>
    </p:spTree>
    <p:extLst>
      <p:ext uri="{BB962C8B-B14F-4D97-AF65-F5344CB8AC3E}">
        <p14:creationId xmlns:p14="http://schemas.microsoft.com/office/powerpoint/2010/main" val="874042448"/>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mikani2"/>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5159376" y="3221038"/>
            <a:ext cx="5508625" cy="3663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1011" name="Picture 3" descr="mikani11"/>
          <p:cNvPicPr>
            <a:picLocks noGrp="1" noChangeAspect="1" noChangeArrowheads="1"/>
          </p:cNvPicPr>
          <p:nvPr>
            <p:ph sz="half" idx="4294967295"/>
          </p:nvPr>
        </p:nvPicPr>
        <p:blipFill>
          <a:blip r:embed="rId4" cstate="print">
            <a:extLst>
              <a:ext uri="{28A0092B-C50C-407E-A947-70E740481C1C}">
                <a14:useLocalDpi xmlns:a14="http://schemas.microsoft.com/office/drawing/2010/main" val="0"/>
              </a:ext>
            </a:extLst>
          </a:blip>
          <a:srcRect/>
          <a:stretch>
            <a:fillRect/>
          </a:stretch>
        </p:blipFill>
        <p:spPr>
          <a:xfrm>
            <a:off x="1487487" y="1"/>
            <a:ext cx="5832476" cy="436721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1012" name="Rectangle 4"/>
          <p:cNvSpPr>
            <a:spLocks noChangeArrowheads="1"/>
          </p:cNvSpPr>
          <p:nvPr/>
        </p:nvSpPr>
        <p:spPr bwMode="auto">
          <a:xfrm>
            <a:off x="1703388" y="5111751"/>
            <a:ext cx="33401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3000" b="1">
                <a:latin typeface="Times New Roman" panose="02020603050405020304" pitchFamily="18" charset="0"/>
              </a:rPr>
              <a:t>大量繁殖的薇甘菊 </a:t>
            </a:r>
          </a:p>
        </p:txBody>
      </p:sp>
    </p:spTree>
    <p:extLst>
      <p:ext uri="{BB962C8B-B14F-4D97-AF65-F5344CB8AC3E}">
        <p14:creationId xmlns:p14="http://schemas.microsoft.com/office/powerpoint/2010/main" val="3577059579"/>
      </p:ext>
    </p:extLst>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ChangeArrowheads="1"/>
          </p:cNvSpPr>
          <p:nvPr/>
        </p:nvSpPr>
        <p:spPr bwMode="auto">
          <a:xfrm>
            <a:off x="2631769" y="5253852"/>
            <a:ext cx="134363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zh-CN" altLang="en-US" sz="3000" b="1"/>
              <a:t>水葫芦</a:t>
            </a:r>
          </a:p>
        </p:txBody>
      </p:sp>
      <p:sp>
        <p:nvSpPr>
          <p:cNvPr id="173059" name="Rectangle 3"/>
          <p:cNvSpPr>
            <a:spLocks noChangeArrowheads="1"/>
          </p:cNvSpPr>
          <p:nvPr/>
        </p:nvSpPr>
        <p:spPr bwMode="auto">
          <a:xfrm>
            <a:off x="7104063" y="1052514"/>
            <a:ext cx="32448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zh-CN" altLang="en-US" sz="3000" b="1"/>
              <a:t>水葫芦疯狂地侵吞</a:t>
            </a:r>
          </a:p>
          <a:p>
            <a:pPr algn="ctr" eaLnBrk="0" hangingPunct="0"/>
            <a:r>
              <a:rPr lang="zh-CN" altLang="en-US" sz="3000" b="1"/>
              <a:t>水面</a:t>
            </a:r>
          </a:p>
        </p:txBody>
      </p:sp>
      <p:pic>
        <p:nvPicPr>
          <p:cNvPr id="173061" name="Picture 5" descr="YZ07_Fengyanlian0067"/>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487487" y="-26988"/>
            <a:ext cx="5329238" cy="39973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3062" name="AutoShape 6"/>
          <p:cNvSpPr>
            <a:spLocks noChangeArrowheads="1"/>
          </p:cNvSpPr>
          <p:nvPr/>
        </p:nvSpPr>
        <p:spPr bwMode="auto">
          <a:xfrm rot="16200000">
            <a:off x="8507414" y="2457451"/>
            <a:ext cx="504825" cy="142875"/>
          </a:xfrm>
          <a:prstGeom prst="leftArrow">
            <a:avLst>
              <a:gd name="adj1" fmla="val 50000"/>
              <a:gd name="adj2" fmla="val 88333"/>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kumimoji="1" lang="zh-CN" altLang="zh-CN" sz="2400">
              <a:latin typeface="Times New Roman" panose="02020603050405020304" pitchFamily="18" charset="0"/>
            </a:endParaRPr>
          </a:p>
        </p:txBody>
      </p:sp>
      <p:sp>
        <p:nvSpPr>
          <p:cNvPr id="173063" name="AutoShape 7"/>
          <p:cNvSpPr>
            <a:spLocks noChangeArrowheads="1"/>
          </p:cNvSpPr>
          <p:nvPr/>
        </p:nvSpPr>
        <p:spPr bwMode="auto">
          <a:xfrm rot="5400000">
            <a:off x="2891632" y="4617245"/>
            <a:ext cx="792163" cy="142875"/>
          </a:xfrm>
          <a:prstGeom prst="leftArrow">
            <a:avLst>
              <a:gd name="adj1" fmla="val 50000"/>
              <a:gd name="adj2" fmla="val 138611"/>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2400">
              <a:latin typeface="Times New Roman" panose="02020603050405020304" pitchFamily="18" charset="0"/>
            </a:endParaRPr>
          </a:p>
        </p:txBody>
      </p:sp>
      <p:pic>
        <p:nvPicPr>
          <p:cNvPr id="173065" name="Picture 9" descr="2009042808410383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8776" y="2997200"/>
            <a:ext cx="5229225"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786523"/>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713721" y="2082223"/>
            <a:ext cx="3529013" cy="466725"/>
            <a:chOff x="2018" y="596"/>
            <a:chExt cx="2223" cy="294"/>
          </a:xfrm>
        </p:grpSpPr>
        <p:sp>
          <p:nvSpPr>
            <p:cNvPr id="11267" name="AutoShape 3"/>
            <p:cNvSpPr>
              <a:spLocks noChangeArrowheads="1"/>
            </p:cNvSpPr>
            <p:nvPr/>
          </p:nvSpPr>
          <p:spPr bwMode="auto">
            <a:xfrm>
              <a:off x="2018" y="618"/>
              <a:ext cx="1316" cy="272"/>
            </a:xfrm>
            <a:prstGeom prst="rightArrowCallout">
              <a:avLst>
                <a:gd name="adj1" fmla="val 25000"/>
                <a:gd name="adj2" fmla="val 25000"/>
                <a:gd name="adj3" fmla="val 80637"/>
                <a:gd name="adj4" fmla="val 66667"/>
              </a:avLst>
            </a:prstGeom>
            <a:gradFill rotWithShape="1">
              <a:gsLst>
                <a:gs pos="0">
                  <a:schemeClr val="bg1"/>
                </a:gs>
                <a:gs pos="100000">
                  <a:srgbClr val="0066FF"/>
                </a:gs>
              </a:gsLst>
              <a:lin ang="0" scaled="1"/>
            </a:gradFill>
            <a:ln w="9525">
              <a:solidFill>
                <a:srgbClr val="003300"/>
              </a:solidFill>
              <a:miter lim="800000"/>
              <a:headEnd/>
              <a:tailEnd/>
            </a:ln>
            <a:effectLst/>
          </p:spPr>
          <p:txBody>
            <a:bodyPr wrap="none" anchor="ctr"/>
            <a:lstStyle/>
            <a:p>
              <a:endParaRPr lang="zh-CN" altLang="en-US"/>
            </a:p>
          </p:txBody>
        </p:sp>
        <p:sp>
          <p:nvSpPr>
            <p:cNvPr id="11268" name="Text Box 4"/>
            <p:cNvSpPr txBox="1">
              <a:spLocks noChangeArrowheads="1"/>
            </p:cNvSpPr>
            <p:nvPr/>
          </p:nvSpPr>
          <p:spPr bwMode="auto">
            <a:xfrm>
              <a:off x="3334" y="596"/>
              <a:ext cx="907" cy="294"/>
            </a:xfrm>
            <a:prstGeom prst="rect">
              <a:avLst/>
            </a:prstGeom>
            <a:solidFill>
              <a:srgbClr val="CCFFFF"/>
            </a:solidFill>
            <a:ln w="9525" algn="ctr">
              <a:solidFill>
                <a:srgbClr val="003366"/>
              </a:solidFill>
              <a:miter lim="800000"/>
              <a:headEnd/>
              <a:tailEnd/>
            </a:ln>
            <a:effectLst/>
          </p:spPr>
          <p:txBody>
            <a:bodyPr>
              <a:spAutoFit/>
            </a:bodyPr>
            <a:lstStyle/>
            <a:p>
              <a:r>
                <a:rPr kumimoji="1" lang="zh-CN" altLang="en-US" sz="2400" b="1">
                  <a:solidFill>
                    <a:srgbClr val="800000"/>
                  </a:solidFill>
                  <a:latin typeface="Times New Roman" pitchFamily="18" charset="0"/>
                </a:rPr>
                <a:t>非可再生</a:t>
              </a:r>
            </a:p>
          </p:txBody>
        </p:sp>
      </p:grpSp>
      <p:grpSp>
        <p:nvGrpSpPr>
          <p:cNvPr id="3" name="Group 5"/>
          <p:cNvGrpSpPr>
            <a:grpSpLocks/>
          </p:cNvGrpSpPr>
          <p:nvPr/>
        </p:nvGrpSpPr>
        <p:grpSpPr bwMode="auto">
          <a:xfrm>
            <a:off x="4713720" y="2764847"/>
            <a:ext cx="3240088" cy="2376488"/>
            <a:chOff x="2018" y="1026"/>
            <a:chExt cx="2041" cy="1497"/>
          </a:xfrm>
        </p:grpSpPr>
        <p:sp>
          <p:nvSpPr>
            <p:cNvPr id="11270" name="AutoShape 6"/>
            <p:cNvSpPr>
              <a:spLocks noChangeArrowheads="1"/>
            </p:cNvSpPr>
            <p:nvPr/>
          </p:nvSpPr>
          <p:spPr bwMode="auto">
            <a:xfrm>
              <a:off x="2018" y="1026"/>
              <a:ext cx="1316" cy="1497"/>
            </a:xfrm>
            <a:prstGeom prst="rightArrowCallout">
              <a:avLst>
                <a:gd name="adj1" fmla="val 28438"/>
                <a:gd name="adj2" fmla="val 28438"/>
                <a:gd name="adj3" fmla="val 16667"/>
                <a:gd name="adj4" fmla="val 66667"/>
              </a:avLst>
            </a:prstGeom>
            <a:gradFill rotWithShape="1">
              <a:gsLst>
                <a:gs pos="0">
                  <a:schemeClr val="bg1"/>
                </a:gs>
                <a:gs pos="100000">
                  <a:srgbClr val="0066FF"/>
                </a:gs>
              </a:gsLst>
              <a:lin ang="0" scaled="1"/>
            </a:gradFill>
            <a:ln w="9525">
              <a:solidFill>
                <a:srgbClr val="003300"/>
              </a:solidFill>
              <a:miter lim="800000"/>
              <a:headEnd/>
              <a:tailEnd/>
            </a:ln>
            <a:effectLst/>
          </p:spPr>
          <p:txBody>
            <a:bodyPr wrap="none" anchor="ctr"/>
            <a:lstStyle/>
            <a:p>
              <a:endParaRPr lang="zh-CN" altLang="en-US"/>
            </a:p>
          </p:txBody>
        </p:sp>
        <p:sp>
          <p:nvSpPr>
            <p:cNvPr id="11271" name="Text Box 7"/>
            <p:cNvSpPr txBox="1">
              <a:spLocks noChangeArrowheads="1"/>
            </p:cNvSpPr>
            <p:nvPr/>
          </p:nvSpPr>
          <p:spPr bwMode="auto">
            <a:xfrm>
              <a:off x="3334" y="1616"/>
              <a:ext cx="725" cy="294"/>
            </a:xfrm>
            <a:prstGeom prst="rect">
              <a:avLst/>
            </a:prstGeom>
            <a:solidFill>
              <a:srgbClr val="CCFFFF"/>
            </a:solidFill>
            <a:ln w="9525" algn="ctr">
              <a:solidFill>
                <a:srgbClr val="003366"/>
              </a:solidFill>
              <a:miter lim="800000"/>
              <a:headEnd/>
              <a:tailEnd/>
            </a:ln>
            <a:effectLst/>
          </p:spPr>
          <p:txBody>
            <a:bodyPr>
              <a:spAutoFit/>
            </a:bodyPr>
            <a:lstStyle/>
            <a:p>
              <a:r>
                <a:rPr kumimoji="1" lang="zh-CN" altLang="en-US" sz="2400" b="1">
                  <a:solidFill>
                    <a:srgbClr val="800000"/>
                  </a:solidFill>
                  <a:latin typeface="Times New Roman" pitchFamily="18" charset="0"/>
                </a:rPr>
                <a:t>可再生</a:t>
              </a:r>
            </a:p>
          </p:txBody>
        </p:sp>
      </p:grpSp>
      <p:sp>
        <p:nvSpPr>
          <p:cNvPr id="11272" name="Text Box 8"/>
          <p:cNvSpPr txBox="1">
            <a:spLocks noChangeArrowheads="1"/>
          </p:cNvSpPr>
          <p:nvPr/>
        </p:nvSpPr>
        <p:spPr bwMode="auto">
          <a:xfrm>
            <a:off x="1633970" y="1200508"/>
            <a:ext cx="4752975" cy="579437"/>
          </a:xfrm>
          <a:prstGeom prst="rect">
            <a:avLst/>
          </a:prstGeom>
          <a:noFill/>
          <a:ln w="9525">
            <a:noFill/>
            <a:miter lim="800000"/>
            <a:headEnd/>
            <a:tailEnd/>
          </a:ln>
          <a:effectLst/>
        </p:spPr>
        <p:txBody>
          <a:bodyPr>
            <a:spAutoFit/>
          </a:bodyPr>
          <a:lstStyle/>
          <a:p>
            <a:pPr>
              <a:spcBef>
                <a:spcPct val="50000"/>
              </a:spcBef>
            </a:pPr>
            <a:r>
              <a:rPr kumimoji="1" lang="zh-CN" altLang="en-US" sz="3200" b="1" dirty="0" smtClean="0">
                <a:solidFill>
                  <a:srgbClr val="FF0000"/>
                </a:solidFill>
                <a:latin typeface="Times New Roman" pitchFamily="18" charset="0"/>
              </a:rPr>
              <a:t>自然资源</a:t>
            </a:r>
            <a:r>
              <a:rPr kumimoji="1" lang="zh-CN" altLang="en-US" sz="3200" b="1" dirty="0">
                <a:solidFill>
                  <a:srgbClr val="FF0000"/>
                </a:solidFill>
                <a:latin typeface="Times New Roman" pitchFamily="18" charset="0"/>
              </a:rPr>
              <a:t>的分类</a:t>
            </a:r>
          </a:p>
        </p:txBody>
      </p:sp>
      <p:sp>
        <p:nvSpPr>
          <p:cNvPr id="11273" name="AutoShape 9"/>
          <p:cNvSpPr>
            <a:spLocks/>
          </p:cNvSpPr>
          <p:nvPr/>
        </p:nvSpPr>
        <p:spPr bwMode="auto">
          <a:xfrm>
            <a:off x="4461308" y="2142547"/>
            <a:ext cx="252412" cy="3024188"/>
          </a:xfrm>
          <a:prstGeom prst="leftBrace">
            <a:avLst>
              <a:gd name="adj1" fmla="val 99843"/>
              <a:gd name="adj2" fmla="val 50000"/>
            </a:avLst>
          </a:prstGeom>
          <a:noFill/>
          <a:ln w="38100">
            <a:solidFill>
              <a:srgbClr val="000066"/>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1274" name="Text Box 10"/>
          <p:cNvSpPr txBox="1">
            <a:spLocks noChangeArrowheads="1"/>
          </p:cNvSpPr>
          <p:nvPr/>
        </p:nvSpPr>
        <p:spPr bwMode="auto">
          <a:xfrm>
            <a:off x="2051483" y="3366510"/>
            <a:ext cx="2590800" cy="519112"/>
          </a:xfrm>
          <a:prstGeom prst="rect">
            <a:avLst/>
          </a:prstGeom>
          <a:noFill/>
          <a:ln w="9525">
            <a:noFill/>
            <a:miter lim="800000"/>
            <a:headEnd/>
            <a:tailEnd/>
          </a:ln>
          <a:effectLst/>
        </p:spPr>
        <p:txBody>
          <a:bodyPr>
            <a:spAutoFit/>
          </a:bodyPr>
          <a:lstStyle/>
          <a:p>
            <a:r>
              <a:rPr kumimoji="1" lang="zh-CN" altLang="en-US" sz="2400" b="1">
                <a:solidFill>
                  <a:srgbClr val="660033"/>
                </a:solidFill>
                <a:latin typeface="Times New Roman" pitchFamily="18" charset="0"/>
              </a:rPr>
              <a:t>（</a:t>
            </a:r>
            <a:r>
              <a:rPr kumimoji="1" lang="en-US" altLang="zh-CN" sz="2400" b="1">
                <a:solidFill>
                  <a:srgbClr val="660033"/>
                </a:solidFill>
                <a:latin typeface="Times New Roman" pitchFamily="18" charset="0"/>
              </a:rPr>
              <a:t>1</a:t>
            </a:r>
            <a:r>
              <a:rPr kumimoji="1" lang="zh-CN" altLang="en-US" sz="2400" b="1">
                <a:solidFill>
                  <a:srgbClr val="660033"/>
                </a:solidFill>
                <a:latin typeface="Times New Roman" pitchFamily="18" charset="0"/>
              </a:rPr>
              <a:t>）</a:t>
            </a:r>
            <a:r>
              <a:rPr kumimoji="1" lang="zh-CN" altLang="en-US" sz="2800" b="1">
                <a:solidFill>
                  <a:srgbClr val="660033"/>
                </a:solidFill>
                <a:latin typeface="Times New Roman" pitchFamily="18" charset="0"/>
              </a:rPr>
              <a:t>自然属性</a:t>
            </a:r>
          </a:p>
        </p:txBody>
      </p:sp>
      <p:sp>
        <p:nvSpPr>
          <p:cNvPr id="11275" name="Text Box 11"/>
          <p:cNvSpPr txBox="1">
            <a:spLocks noChangeArrowheads="1"/>
          </p:cNvSpPr>
          <p:nvPr/>
        </p:nvSpPr>
        <p:spPr bwMode="auto">
          <a:xfrm>
            <a:off x="4672445" y="2117147"/>
            <a:ext cx="1638300" cy="457200"/>
          </a:xfrm>
          <a:prstGeom prst="rect">
            <a:avLst/>
          </a:prstGeom>
          <a:noFill/>
          <a:ln w="9525">
            <a:noFill/>
            <a:miter lim="800000"/>
            <a:headEnd/>
            <a:tailEnd/>
          </a:ln>
          <a:effectLst/>
        </p:spPr>
        <p:txBody>
          <a:bodyPr>
            <a:spAutoFit/>
          </a:bodyPr>
          <a:lstStyle/>
          <a:p>
            <a:r>
              <a:rPr kumimoji="1" lang="zh-CN" altLang="en-US" sz="2400" b="1">
                <a:solidFill>
                  <a:srgbClr val="000000"/>
                </a:solidFill>
                <a:latin typeface="Times New Roman" pitchFamily="18" charset="0"/>
              </a:rPr>
              <a:t>矿产资源</a:t>
            </a:r>
          </a:p>
        </p:txBody>
      </p:sp>
      <p:sp>
        <p:nvSpPr>
          <p:cNvPr id="11276" name="Text Box 12"/>
          <p:cNvSpPr txBox="1">
            <a:spLocks noChangeArrowheads="1"/>
          </p:cNvSpPr>
          <p:nvPr/>
        </p:nvSpPr>
        <p:spPr bwMode="auto">
          <a:xfrm>
            <a:off x="4659745" y="2764847"/>
            <a:ext cx="1727200" cy="457200"/>
          </a:xfrm>
          <a:prstGeom prst="rect">
            <a:avLst/>
          </a:prstGeom>
          <a:noFill/>
          <a:ln w="9525" algn="ctr">
            <a:noFill/>
            <a:miter lim="800000"/>
            <a:headEnd/>
            <a:tailEnd/>
          </a:ln>
          <a:effectLst/>
        </p:spPr>
        <p:txBody>
          <a:bodyPr>
            <a:spAutoFit/>
          </a:bodyPr>
          <a:lstStyle/>
          <a:p>
            <a:r>
              <a:rPr kumimoji="1" lang="zh-CN" altLang="en-US" sz="2400" b="1">
                <a:solidFill>
                  <a:srgbClr val="000000"/>
                </a:solidFill>
                <a:latin typeface="Times New Roman" pitchFamily="18" charset="0"/>
              </a:rPr>
              <a:t>气候资源</a:t>
            </a:r>
          </a:p>
        </p:txBody>
      </p:sp>
      <p:sp>
        <p:nvSpPr>
          <p:cNvPr id="11277" name="Text Box 13"/>
          <p:cNvSpPr txBox="1">
            <a:spLocks noChangeArrowheads="1"/>
          </p:cNvSpPr>
          <p:nvPr/>
        </p:nvSpPr>
        <p:spPr bwMode="auto">
          <a:xfrm>
            <a:off x="4677209" y="3412547"/>
            <a:ext cx="1252537" cy="457200"/>
          </a:xfrm>
          <a:prstGeom prst="rect">
            <a:avLst/>
          </a:prstGeom>
          <a:noFill/>
          <a:ln w="9525" algn="ctr">
            <a:noFill/>
            <a:miter lim="800000"/>
            <a:headEnd/>
            <a:tailEnd/>
          </a:ln>
          <a:effectLst/>
        </p:spPr>
        <p:txBody>
          <a:bodyPr>
            <a:spAutoFit/>
          </a:bodyPr>
          <a:lstStyle/>
          <a:p>
            <a:r>
              <a:rPr kumimoji="1" lang="zh-CN" altLang="en-US" sz="2400" b="1">
                <a:solidFill>
                  <a:srgbClr val="000000"/>
                </a:solidFill>
                <a:latin typeface="Times New Roman" pitchFamily="18" charset="0"/>
              </a:rPr>
              <a:t>水资源</a:t>
            </a:r>
          </a:p>
        </p:txBody>
      </p:sp>
      <p:sp>
        <p:nvSpPr>
          <p:cNvPr id="11278" name="Text Box 14"/>
          <p:cNvSpPr txBox="1">
            <a:spLocks noChangeArrowheads="1"/>
          </p:cNvSpPr>
          <p:nvPr/>
        </p:nvSpPr>
        <p:spPr bwMode="auto">
          <a:xfrm>
            <a:off x="4672445" y="3988810"/>
            <a:ext cx="1562100" cy="457200"/>
          </a:xfrm>
          <a:prstGeom prst="rect">
            <a:avLst/>
          </a:prstGeom>
          <a:noFill/>
          <a:ln w="9525" algn="ctr">
            <a:noFill/>
            <a:miter lim="800000"/>
            <a:headEnd/>
            <a:tailEnd/>
          </a:ln>
          <a:effectLst/>
        </p:spPr>
        <p:txBody>
          <a:bodyPr>
            <a:spAutoFit/>
          </a:bodyPr>
          <a:lstStyle/>
          <a:p>
            <a:r>
              <a:rPr kumimoji="1" lang="zh-CN" altLang="en-US" sz="2400" b="1">
                <a:solidFill>
                  <a:srgbClr val="000000"/>
                </a:solidFill>
                <a:latin typeface="Times New Roman" pitchFamily="18" charset="0"/>
              </a:rPr>
              <a:t>土地资源</a:t>
            </a:r>
          </a:p>
        </p:txBody>
      </p:sp>
      <p:sp>
        <p:nvSpPr>
          <p:cNvPr id="11279" name="Text Box 15"/>
          <p:cNvSpPr txBox="1">
            <a:spLocks noChangeArrowheads="1"/>
          </p:cNvSpPr>
          <p:nvPr/>
        </p:nvSpPr>
        <p:spPr bwMode="auto">
          <a:xfrm>
            <a:off x="4672445" y="4661910"/>
            <a:ext cx="1562100" cy="457200"/>
          </a:xfrm>
          <a:prstGeom prst="rect">
            <a:avLst/>
          </a:prstGeom>
          <a:noFill/>
          <a:ln w="9525" algn="ctr">
            <a:noFill/>
            <a:miter lim="800000"/>
            <a:headEnd/>
            <a:tailEnd/>
          </a:ln>
          <a:effectLst/>
        </p:spPr>
        <p:txBody>
          <a:bodyPr>
            <a:spAutoFit/>
          </a:bodyPr>
          <a:lstStyle/>
          <a:p>
            <a:r>
              <a:rPr kumimoji="1" lang="zh-CN" altLang="en-US" sz="2400" b="1">
                <a:solidFill>
                  <a:srgbClr val="000000"/>
                </a:solidFill>
                <a:latin typeface="Times New Roman" pitchFamily="18" charset="0"/>
              </a:rPr>
              <a:t>生物资源</a:t>
            </a:r>
          </a:p>
        </p:txBody>
      </p:sp>
      <p:sp>
        <p:nvSpPr>
          <p:cNvPr id="11280" name="Text Box 16"/>
          <p:cNvSpPr txBox="1">
            <a:spLocks noChangeArrowheads="1"/>
          </p:cNvSpPr>
          <p:nvPr/>
        </p:nvSpPr>
        <p:spPr bwMode="auto">
          <a:xfrm>
            <a:off x="1814946" y="5490585"/>
            <a:ext cx="2754313" cy="946150"/>
          </a:xfrm>
          <a:prstGeom prst="rect">
            <a:avLst/>
          </a:prstGeom>
          <a:noFill/>
          <a:ln w="9525">
            <a:noFill/>
            <a:miter lim="800000"/>
            <a:headEnd/>
            <a:tailEnd/>
          </a:ln>
          <a:effectLst/>
        </p:spPr>
        <p:txBody>
          <a:bodyPr>
            <a:spAutoFit/>
          </a:bodyPr>
          <a:lstStyle/>
          <a:p>
            <a:r>
              <a:rPr kumimoji="1" lang="zh-CN" altLang="en-US" sz="2800" b="1">
                <a:solidFill>
                  <a:srgbClr val="660033"/>
                </a:solidFill>
                <a:latin typeface="Times New Roman" pitchFamily="18" charset="0"/>
              </a:rPr>
              <a:t>（</a:t>
            </a:r>
            <a:r>
              <a:rPr kumimoji="1" lang="en-US" altLang="zh-CN" sz="2800" b="1">
                <a:solidFill>
                  <a:srgbClr val="660033"/>
                </a:solidFill>
                <a:latin typeface="Times New Roman" pitchFamily="18" charset="0"/>
              </a:rPr>
              <a:t>2</a:t>
            </a:r>
            <a:r>
              <a:rPr kumimoji="1" lang="zh-CN" altLang="en-US" sz="2800" b="1">
                <a:solidFill>
                  <a:srgbClr val="660033"/>
                </a:solidFill>
                <a:latin typeface="Times New Roman" pitchFamily="18" charset="0"/>
              </a:rPr>
              <a:t>）自我再生</a:t>
            </a:r>
          </a:p>
          <a:p>
            <a:r>
              <a:rPr kumimoji="1" lang="zh-CN" altLang="en-US" sz="2800" b="1">
                <a:solidFill>
                  <a:srgbClr val="660033"/>
                </a:solidFill>
                <a:latin typeface="Times New Roman" pitchFamily="18" charset="0"/>
              </a:rPr>
              <a:t>         的性质</a:t>
            </a:r>
          </a:p>
        </p:txBody>
      </p:sp>
      <p:sp>
        <p:nvSpPr>
          <p:cNvPr id="11281" name="Text Box 17"/>
          <p:cNvSpPr txBox="1">
            <a:spLocks noChangeArrowheads="1"/>
          </p:cNvSpPr>
          <p:nvPr/>
        </p:nvSpPr>
        <p:spPr bwMode="auto">
          <a:xfrm>
            <a:off x="4672445" y="6077960"/>
            <a:ext cx="3314700" cy="457200"/>
          </a:xfrm>
          <a:prstGeom prst="rect">
            <a:avLst/>
          </a:prstGeom>
          <a:noFill/>
          <a:ln w="9525" algn="ctr">
            <a:noFill/>
            <a:miter lim="800000"/>
            <a:headEnd/>
            <a:tailEnd/>
          </a:ln>
          <a:effectLst/>
        </p:spPr>
        <p:txBody>
          <a:bodyPr>
            <a:spAutoFit/>
          </a:bodyPr>
          <a:lstStyle/>
          <a:p>
            <a:r>
              <a:rPr kumimoji="1" lang="zh-CN" altLang="en-US" sz="2400" b="1">
                <a:solidFill>
                  <a:srgbClr val="000000"/>
                </a:solidFill>
                <a:latin typeface="Times New Roman" pitchFamily="18" charset="0"/>
              </a:rPr>
              <a:t>非可再生资源</a:t>
            </a:r>
          </a:p>
        </p:txBody>
      </p:sp>
      <p:sp>
        <p:nvSpPr>
          <p:cNvPr id="11282" name="Text Box 18"/>
          <p:cNvSpPr txBox="1">
            <a:spLocks noChangeArrowheads="1"/>
          </p:cNvSpPr>
          <p:nvPr/>
        </p:nvSpPr>
        <p:spPr bwMode="auto">
          <a:xfrm>
            <a:off x="4713721" y="5501697"/>
            <a:ext cx="2359025" cy="457200"/>
          </a:xfrm>
          <a:prstGeom prst="rect">
            <a:avLst/>
          </a:prstGeom>
          <a:noFill/>
          <a:ln w="9525" algn="ctr">
            <a:noFill/>
            <a:miter lim="800000"/>
            <a:headEnd/>
            <a:tailEnd/>
          </a:ln>
          <a:effectLst/>
        </p:spPr>
        <p:txBody>
          <a:bodyPr>
            <a:spAutoFit/>
          </a:bodyPr>
          <a:lstStyle/>
          <a:p>
            <a:r>
              <a:rPr kumimoji="1" lang="zh-CN" altLang="en-US" sz="2400" b="1">
                <a:solidFill>
                  <a:srgbClr val="000000"/>
                </a:solidFill>
                <a:latin typeface="Times New Roman" pitchFamily="18" charset="0"/>
              </a:rPr>
              <a:t>可再生资源</a:t>
            </a:r>
          </a:p>
        </p:txBody>
      </p:sp>
      <p:sp>
        <p:nvSpPr>
          <p:cNvPr id="11283" name="Text Box 19"/>
          <p:cNvSpPr txBox="1">
            <a:spLocks noChangeArrowheads="1"/>
          </p:cNvSpPr>
          <p:nvPr/>
        </p:nvSpPr>
        <p:spPr bwMode="auto">
          <a:xfrm>
            <a:off x="8674533" y="2240972"/>
            <a:ext cx="1446212" cy="1569660"/>
          </a:xfrm>
          <a:prstGeom prst="rect">
            <a:avLst/>
          </a:prstGeom>
          <a:noFill/>
          <a:ln w="9525">
            <a:noFill/>
            <a:miter lim="800000"/>
            <a:headEnd/>
            <a:tailEnd/>
          </a:ln>
          <a:effectLst/>
        </p:spPr>
        <p:txBody>
          <a:bodyPr>
            <a:spAutoFit/>
          </a:bodyPr>
          <a:lstStyle/>
          <a:p>
            <a:r>
              <a:rPr kumimoji="1" lang="zh-CN" altLang="en-US" sz="2400" b="1">
                <a:solidFill>
                  <a:srgbClr val="FF0000"/>
                </a:solidFill>
                <a:latin typeface="Times New Roman" pitchFamily="18" charset="0"/>
              </a:rPr>
              <a:t>开发利</a:t>
            </a:r>
          </a:p>
          <a:p>
            <a:r>
              <a:rPr kumimoji="1" lang="zh-CN" altLang="en-US" sz="2400" b="1">
                <a:solidFill>
                  <a:srgbClr val="FF0000"/>
                </a:solidFill>
                <a:latin typeface="Times New Roman" pitchFamily="18" charset="0"/>
              </a:rPr>
              <a:t>用不合</a:t>
            </a:r>
          </a:p>
          <a:p>
            <a:r>
              <a:rPr kumimoji="1" lang="zh-CN" altLang="en-US" sz="2400" b="1">
                <a:solidFill>
                  <a:srgbClr val="FF0000"/>
                </a:solidFill>
                <a:latin typeface="Times New Roman" pitchFamily="18" charset="0"/>
              </a:rPr>
              <a:t>理时可</a:t>
            </a:r>
          </a:p>
          <a:p>
            <a:r>
              <a:rPr kumimoji="1" lang="zh-CN" altLang="en-US" sz="2400" b="1">
                <a:solidFill>
                  <a:srgbClr val="FF0000"/>
                </a:solidFill>
                <a:latin typeface="Times New Roman" pitchFamily="18" charset="0"/>
              </a:rPr>
              <a:t>转化</a:t>
            </a:r>
          </a:p>
        </p:txBody>
      </p:sp>
      <p:sp>
        <p:nvSpPr>
          <p:cNvPr id="11284" name="AutoShape 20"/>
          <p:cNvSpPr>
            <a:spLocks/>
          </p:cNvSpPr>
          <p:nvPr/>
        </p:nvSpPr>
        <p:spPr bwMode="auto">
          <a:xfrm>
            <a:off x="8314170" y="2188585"/>
            <a:ext cx="228600" cy="1828800"/>
          </a:xfrm>
          <a:prstGeom prst="rightBracket">
            <a:avLst>
              <a:gd name="adj" fmla="val 66667"/>
            </a:avLst>
          </a:prstGeom>
          <a:noFill/>
          <a:ln w="38100">
            <a:solidFill>
              <a:srgbClr val="800000"/>
            </a:solidFill>
            <a:miter lim="800000"/>
            <a:headEnd type="triangle" w="med" len="med"/>
            <a:tailEnd/>
          </a:ln>
          <a:effectLst>
            <a:outerShdw dist="35921" dir="2700000" algn="ctr" rotWithShape="0">
              <a:schemeClr val="bg2"/>
            </a:outerShdw>
          </a:effectLst>
        </p:spPr>
        <p:txBody>
          <a:bodyPr wrap="none" anchor="ctr"/>
          <a:lstStyle/>
          <a:p>
            <a:endParaRPr lang="zh-CN" altLang="en-US"/>
          </a:p>
        </p:txBody>
      </p:sp>
      <p:sp>
        <p:nvSpPr>
          <p:cNvPr id="11285" name="AutoShape 21"/>
          <p:cNvSpPr>
            <a:spLocks/>
          </p:cNvSpPr>
          <p:nvPr/>
        </p:nvSpPr>
        <p:spPr bwMode="auto">
          <a:xfrm>
            <a:off x="4569258" y="5573136"/>
            <a:ext cx="144462" cy="936625"/>
          </a:xfrm>
          <a:prstGeom prst="leftBrace">
            <a:avLst>
              <a:gd name="adj1" fmla="val 54029"/>
              <a:gd name="adj2" fmla="val 50000"/>
            </a:avLst>
          </a:prstGeom>
          <a:noFill/>
          <a:ln w="38100">
            <a:solidFill>
              <a:srgbClr val="000066"/>
            </a:solidFill>
            <a:miter lim="800000"/>
            <a:headEnd/>
            <a:tailEnd/>
          </a:ln>
          <a:effectLst>
            <a:outerShdw dist="35921" dir="2700000" algn="ctr" rotWithShape="0">
              <a:schemeClr val="bg2"/>
            </a:outerShdw>
          </a:effectLst>
        </p:spPr>
        <p:txBody>
          <a:bodyPr wrap="none" anchor="ctr"/>
          <a:lstStyle/>
          <a:p>
            <a:endParaRPr lang="zh-CN" altLang="en-US"/>
          </a:p>
        </p:txBody>
      </p:sp>
      <p:sp>
        <p:nvSpPr>
          <p:cNvPr id="4" name="文本框 3"/>
          <p:cNvSpPr txBox="1"/>
          <p:nvPr/>
        </p:nvSpPr>
        <p:spPr>
          <a:xfrm>
            <a:off x="457200" y="235527"/>
            <a:ext cx="6151418" cy="584775"/>
          </a:xfrm>
          <a:prstGeom prst="rect">
            <a:avLst/>
          </a:prstGeom>
          <a:noFill/>
        </p:spPr>
        <p:txBody>
          <a:bodyPr wrap="square" rtlCol="0">
            <a:spAutoFit/>
          </a:bodyPr>
          <a:lstStyle/>
          <a:p>
            <a:r>
              <a:rPr lang="zh-CN" altLang="en-US" sz="3200" b="1" dirty="0" smtClean="0"/>
              <a:t>二、自然资源保护</a:t>
            </a:r>
            <a:endParaRPr lang="zh-CN" altLang="en-US" sz="3200" b="1" dirty="0"/>
          </a:p>
        </p:txBody>
      </p:sp>
    </p:spTree>
    <p:extLst>
      <p:ext uri="{BB962C8B-B14F-4D97-AF65-F5344CB8AC3E}">
        <p14:creationId xmlns:p14="http://schemas.microsoft.com/office/powerpoint/2010/main" val="2791279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74"/>
                                        </p:tgtEl>
                                        <p:attrNameLst>
                                          <p:attrName>style.visibility</p:attrName>
                                        </p:attrNameLst>
                                      </p:cBhvr>
                                      <p:to>
                                        <p:strVal val="visible"/>
                                      </p:to>
                                    </p:set>
                                    <p:anim calcmode="lin" valueType="num">
                                      <p:cBhvr additive="base">
                                        <p:cTn id="7" dur="500" fill="hold"/>
                                        <p:tgtEl>
                                          <p:spTgt spid="11274"/>
                                        </p:tgtEl>
                                        <p:attrNameLst>
                                          <p:attrName>ppt_x</p:attrName>
                                        </p:attrNameLst>
                                      </p:cBhvr>
                                      <p:tavLst>
                                        <p:tav tm="0">
                                          <p:val>
                                            <p:strVal val="0-#ppt_w/2"/>
                                          </p:val>
                                        </p:tav>
                                        <p:tav tm="100000">
                                          <p:val>
                                            <p:strVal val="#ppt_x"/>
                                          </p:val>
                                        </p:tav>
                                      </p:tavLst>
                                    </p:anim>
                                    <p:anim calcmode="lin" valueType="num">
                                      <p:cBhvr additive="base">
                                        <p:cTn id="8" dur="500" fill="hold"/>
                                        <p:tgtEl>
                                          <p:spTgt spid="112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73"/>
                                        </p:tgtEl>
                                        <p:attrNameLst>
                                          <p:attrName>style.visibility</p:attrName>
                                        </p:attrNameLst>
                                      </p:cBhvr>
                                      <p:to>
                                        <p:strVal val="visible"/>
                                      </p:to>
                                    </p:set>
                                    <p:anim calcmode="lin" valueType="num">
                                      <p:cBhvr additive="base">
                                        <p:cTn id="13" dur="500" fill="hold"/>
                                        <p:tgtEl>
                                          <p:spTgt spid="11273"/>
                                        </p:tgtEl>
                                        <p:attrNameLst>
                                          <p:attrName>ppt_x</p:attrName>
                                        </p:attrNameLst>
                                      </p:cBhvr>
                                      <p:tavLst>
                                        <p:tav tm="0">
                                          <p:val>
                                            <p:strVal val="0-#ppt_w/2"/>
                                          </p:val>
                                        </p:tav>
                                        <p:tav tm="100000">
                                          <p:val>
                                            <p:strVal val="#ppt_x"/>
                                          </p:val>
                                        </p:tav>
                                      </p:tavLst>
                                    </p:anim>
                                    <p:anim calcmode="lin" valueType="num">
                                      <p:cBhvr additive="base">
                                        <p:cTn id="14" dur="500" fill="hold"/>
                                        <p:tgtEl>
                                          <p:spTgt spid="1127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75"/>
                                        </p:tgtEl>
                                        <p:attrNameLst>
                                          <p:attrName>style.visibility</p:attrName>
                                        </p:attrNameLst>
                                      </p:cBhvr>
                                      <p:to>
                                        <p:strVal val="visible"/>
                                      </p:to>
                                    </p:set>
                                    <p:anim calcmode="lin" valueType="num">
                                      <p:cBhvr additive="base">
                                        <p:cTn id="19" dur="500" fill="hold"/>
                                        <p:tgtEl>
                                          <p:spTgt spid="11275"/>
                                        </p:tgtEl>
                                        <p:attrNameLst>
                                          <p:attrName>ppt_x</p:attrName>
                                        </p:attrNameLst>
                                      </p:cBhvr>
                                      <p:tavLst>
                                        <p:tav tm="0">
                                          <p:val>
                                            <p:strVal val="0-#ppt_w/2"/>
                                          </p:val>
                                        </p:tav>
                                        <p:tav tm="100000">
                                          <p:val>
                                            <p:strVal val="#ppt_x"/>
                                          </p:val>
                                        </p:tav>
                                      </p:tavLst>
                                    </p:anim>
                                    <p:anim calcmode="lin" valueType="num">
                                      <p:cBhvr additive="base">
                                        <p:cTn id="20" dur="500" fill="hold"/>
                                        <p:tgtEl>
                                          <p:spTgt spid="1127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276"/>
                                        </p:tgtEl>
                                        <p:attrNameLst>
                                          <p:attrName>style.visibility</p:attrName>
                                        </p:attrNameLst>
                                      </p:cBhvr>
                                      <p:to>
                                        <p:strVal val="visible"/>
                                      </p:to>
                                    </p:set>
                                    <p:anim calcmode="lin" valueType="num">
                                      <p:cBhvr additive="base">
                                        <p:cTn id="25" dur="500" fill="hold"/>
                                        <p:tgtEl>
                                          <p:spTgt spid="11276"/>
                                        </p:tgtEl>
                                        <p:attrNameLst>
                                          <p:attrName>ppt_x</p:attrName>
                                        </p:attrNameLst>
                                      </p:cBhvr>
                                      <p:tavLst>
                                        <p:tav tm="0">
                                          <p:val>
                                            <p:strVal val="0-#ppt_w/2"/>
                                          </p:val>
                                        </p:tav>
                                        <p:tav tm="100000">
                                          <p:val>
                                            <p:strVal val="#ppt_x"/>
                                          </p:val>
                                        </p:tav>
                                      </p:tavLst>
                                    </p:anim>
                                    <p:anim calcmode="lin" valueType="num">
                                      <p:cBhvr additive="base">
                                        <p:cTn id="26" dur="500" fill="hold"/>
                                        <p:tgtEl>
                                          <p:spTgt spid="1127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277"/>
                                        </p:tgtEl>
                                        <p:attrNameLst>
                                          <p:attrName>style.visibility</p:attrName>
                                        </p:attrNameLst>
                                      </p:cBhvr>
                                      <p:to>
                                        <p:strVal val="visible"/>
                                      </p:to>
                                    </p:set>
                                    <p:anim calcmode="lin" valueType="num">
                                      <p:cBhvr additive="base">
                                        <p:cTn id="31" dur="500" fill="hold"/>
                                        <p:tgtEl>
                                          <p:spTgt spid="11277"/>
                                        </p:tgtEl>
                                        <p:attrNameLst>
                                          <p:attrName>ppt_x</p:attrName>
                                        </p:attrNameLst>
                                      </p:cBhvr>
                                      <p:tavLst>
                                        <p:tav tm="0">
                                          <p:val>
                                            <p:strVal val="0-#ppt_w/2"/>
                                          </p:val>
                                        </p:tav>
                                        <p:tav tm="100000">
                                          <p:val>
                                            <p:strVal val="#ppt_x"/>
                                          </p:val>
                                        </p:tav>
                                      </p:tavLst>
                                    </p:anim>
                                    <p:anim calcmode="lin" valueType="num">
                                      <p:cBhvr additive="base">
                                        <p:cTn id="32" dur="500" fill="hold"/>
                                        <p:tgtEl>
                                          <p:spTgt spid="1127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278"/>
                                        </p:tgtEl>
                                        <p:attrNameLst>
                                          <p:attrName>style.visibility</p:attrName>
                                        </p:attrNameLst>
                                      </p:cBhvr>
                                      <p:to>
                                        <p:strVal val="visible"/>
                                      </p:to>
                                    </p:set>
                                    <p:anim calcmode="lin" valueType="num">
                                      <p:cBhvr additive="base">
                                        <p:cTn id="37" dur="500" fill="hold"/>
                                        <p:tgtEl>
                                          <p:spTgt spid="11278"/>
                                        </p:tgtEl>
                                        <p:attrNameLst>
                                          <p:attrName>ppt_x</p:attrName>
                                        </p:attrNameLst>
                                      </p:cBhvr>
                                      <p:tavLst>
                                        <p:tav tm="0">
                                          <p:val>
                                            <p:strVal val="0-#ppt_w/2"/>
                                          </p:val>
                                        </p:tav>
                                        <p:tav tm="100000">
                                          <p:val>
                                            <p:strVal val="#ppt_x"/>
                                          </p:val>
                                        </p:tav>
                                      </p:tavLst>
                                    </p:anim>
                                    <p:anim calcmode="lin" valueType="num">
                                      <p:cBhvr additive="base">
                                        <p:cTn id="38" dur="500" fill="hold"/>
                                        <p:tgtEl>
                                          <p:spTgt spid="1127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279"/>
                                        </p:tgtEl>
                                        <p:attrNameLst>
                                          <p:attrName>style.visibility</p:attrName>
                                        </p:attrNameLst>
                                      </p:cBhvr>
                                      <p:to>
                                        <p:strVal val="visible"/>
                                      </p:to>
                                    </p:set>
                                    <p:anim calcmode="lin" valueType="num">
                                      <p:cBhvr additive="base">
                                        <p:cTn id="43" dur="500" fill="hold"/>
                                        <p:tgtEl>
                                          <p:spTgt spid="11279"/>
                                        </p:tgtEl>
                                        <p:attrNameLst>
                                          <p:attrName>ppt_x</p:attrName>
                                        </p:attrNameLst>
                                      </p:cBhvr>
                                      <p:tavLst>
                                        <p:tav tm="0">
                                          <p:val>
                                            <p:strVal val="0-#ppt_w/2"/>
                                          </p:val>
                                        </p:tav>
                                        <p:tav tm="100000">
                                          <p:val>
                                            <p:strVal val="#ppt_x"/>
                                          </p:val>
                                        </p:tav>
                                      </p:tavLst>
                                    </p:anim>
                                    <p:anim calcmode="lin" valueType="num">
                                      <p:cBhvr additive="base">
                                        <p:cTn id="44" dur="500" fill="hold"/>
                                        <p:tgtEl>
                                          <p:spTgt spid="1127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280"/>
                                        </p:tgtEl>
                                        <p:attrNameLst>
                                          <p:attrName>style.visibility</p:attrName>
                                        </p:attrNameLst>
                                      </p:cBhvr>
                                      <p:to>
                                        <p:strVal val="visible"/>
                                      </p:to>
                                    </p:set>
                                    <p:anim calcmode="lin" valueType="num">
                                      <p:cBhvr additive="base">
                                        <p:cTn id="49" dur="500" fill="hold"/>
                                        <p:tgtEl>
                                          <p:spTgt spid="11280"/>
                                        </p:tgtEl>
                                        <p:attrNameLst>
                                          <p:attrName>ppt_x</p:attrName>
                                        </p:attrNameLst>
                                      </p:cBhvr>
                                      <p:tavLst>
                                        <p:tav tm="0">
                                          <p:val>
                                            <p:strVal val="0-#ppt_w/2"/>
                                          </p:val>
                                        </p:tav>
                                        <p:tav tm="100000">
                                          <p:val>
                                            <p:strVal val="#ppt_x"/>
                                          </p:val>
                                        </p:tav>
                                      </p:tavLst>
                                    </p:anim>
                                    <p:anim calcmode="lin" valueType="num">
                                      <p:cBhvr additive="base">
                                        <p:cTn id="50" dur="500" fill="hold"/>
                                        <p:tgtEl>
                                          <p:spTgt spid="1128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285"/>
                                        </p:tgtEl>
                                        <p:attrNameLst>
                                          <p:attrName>style.visibility</p:attrName>
                                        </p:attrNameLst>
                                      </p:cBhvr>
                                      <p:to>
                                        <p:strVal val="visible"/>
                                      </p:to>
                                    </p:set>
                                    <p:anim calcmode="lin" valueType="num">
                                      <p:cBhvr additive="base">
                                        <p:cTn id="55" dur="500" fill="hold"/>
                                        <p:tgtEl>
                                          <p:spTgt spid="11285"/>
                                        </p:tgtEl>
                                        <p:attrNameLst>
                                          <p:attrName>ppt_x</p:attrName>
                                        </p:attrNameLst>
                                      </p:cBhvr>
                                      <p:tavLst>
                                        <p:tav tm="0">
                                          <p:val>
                                            <p:strVal val="0-#ppt_w/2"/>
                                          </p:val>
                                        </p:tav>
                                        <p:tav tm="100000">
                                          <p:val>
                                            <p:strVal val="#ppt_x"/>
                                          </p:val>
                                        </p:tav>
                                      </p:tavLst>
                                    </p:anim>
                                    <p:anim calcmode="lin" valueType="num">
                                      <p:cBhvr additive="base">
                                        <p:cTn id="56" dur="500" fill="hold"/>
                                        <p:tgtEl>
                                          <p:spTgt spid="1128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1282"/>
                                        </p:tgtEl>
                                        <p:attrNameLst>
                                          <p:attrName>style.visibility</p:attrName>
                                        </p:attrNameLst>
                                      </p:cBhvr>
                                      <p:to>
                                        <p:strVal val="visible"/>
                                      </p:to>
                                    </p:set>
                                    <p:anim calcmode="lin" valueType="num">
                                      <p:cBhvr additive="base">
                                        <p:cTn id="61" dur="500" fill="hold"/>
                                        <p:tgtEl>
                                          <p:spTgt spid="11282"/>
                                        </p:tgtEl>
                                        <p:attrNameLst>
                                          <p:attrName>ppt_x</p:attrName>
                                        </p:attrNameLst>
                                      </p:cBhvr>
                                      <p:tavLst>
                                        <p:tav tm="0">
                                          <p:val>
                                            <p:strVal val="0-#ppt_w/2"/>
                                          </p:val>
                                        </p:tav>
                                        <p:tav tm="100000">
                                          <p:val>
                                            <p:strVal val="#ppt_x"/>
                                          </p:val>
                                        </p:tav>
                                      </p:tavLst>
                                    </p:anim>
                                    <p:anim calcmode="lin" valueType="num">
                                      <p:cBhvr additive="base">
                                        <p:cTn id="62" dur="500" fill="hold"/>
                                        <p:tgtEl>
                                          <p:spTgt spid="1128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1281"/>
                                        </p:tgtEl>
                                        <p:attrNameLst>
                                          <p:attrName>style.visibility</p:attrName>
                                        </p:attrNameLst>
                                      </p:cBhvr>
                                      <p:to>
                                        <p:strVal val="visible"/>
                                      </p:to>
                                    </p:set>
                                    <p:anim calcmode="lin" valueType="num">
                                      <p:cBhvr additive="base">
                                        <p:cTn id="67" dur="500" fill="hold"/>
                                        <p:tgtEl>
                                          <p:spTgt spid="11281"/>
                                        </p:tgtEl>
                                        <p:attrNameLst>
                                          <p:attrName>ppt_x</p:attrName>
                                        </p:attrNameLst>
                                      </p:cBhvr>
                                      <p:tavLst>
                                        <p:tav tm="0">
                                          <p:val>
                                            <p:strVal val="0-#ppt_w/2"/>
                                          </p:val>
                                        </p:tav>
                                        <p:tav tm="100000">
                                          <p:val>
                                            <p:strVal val="#ppt_x"/>
                                          </p:val>
                                        </p:tav>
                                      </p:tavLst>
                                    </p:anim>
                                    <p:anim calcmode="lin" valueType="num">
                                      <p:cBhvr additive="base">
                                        <p:cTn id="68" dur="500" fill="hold"/>
                                        <p:tgtEl>
                                          <p:spTgt spid="11281"/>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 presetClass="entr" presetSubtype="1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checkerboard(across)">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5" presetClass="entr" presetSubtype="10" fill="hold"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checkerboard(across)">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11284"/>
                                        </p:tgtEl>
                                        <p:attrNameLst>
                                          <p:attrName>style.visibility</p:attrName>
                                        </p:attrNameLst>
                                      </p:cBhvr>
                                      <p:to>
                                        <p:strVal val="visible"/>
                                      </p:to>
                                    </p:set>
                                    <p:anim calcmode="lin" valueType="num">
                                      <p:cBhvr additive="base">
                                        <p:cTn id="83" dur="500" fill="hold"/>
                                        <p:tgtEl>
                                          <p:spTgt spid="11284"/>
                                        </p:tgtEl>
                                        <p:attrNameLst>
                                          <p:attrName>ppt_x</p:attrName>
                                        </p:attrNameLst>
                                      </p:cBhvr>
                                      <p:tavLst>
                                        <p:tav tm="0">
                                          <p:val>
                                            <p:strVal val="0-#ppt_w/2"/>
                                          </p:val>
                                        </p:tav>
                                        <p:tav tm="100000">
                                          <p:val>
                                            <p:strVal val="#ppt_x"/>
                                          </p:val>
                                        </p:tav>
                                      </p:tavLst>
                                    </p:anim>
                                    <p:anim calcmode="lin" valueType="num">
                                      <p:cBhvr additive="base">
                                        <p:cTn id="84" dur="500" fill="hold"/>
                                        <p:tgtEl>
                                          <p:spTgt spid="11284"/>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11283"/>
                                        </p:tgtEl>
                                        <p:attrNameLst>
                                          <p:attrName>style.visibility</p:attrName>
                                        </p:attrNameLst>
                                      </p:cBhvr>
                                      <p:to>
                                        <p:strVal val="visible"/>
                                      </p:to>
                                    </p:set>
                                    <p:anim calcmode="lin" valueType="num">
                                      <p:cBhvr additive="base">
                                        <p:cTn id="89" dur="500" fill="hold"/>
                                        <p:tgtEl>
                                          <p:spTgt spid="11283"/>
                                        </p:tgtEl>
                                        <p:attrNameLst>
                                          <p:attrName>ppt_x</p:attrName>
                                        </p:attrNameLst>
                                      </p:cBhvr>
                                      <p:tavLst>
                                        <p:tav tm="0">
                                          <p:val>
                                            <p:strVal val="0-#ppt_w/2"/>
                                          </p:val>
                                        </p:tav>
                                        <p:tav tm="100000">
                                          <p:val>
                                            <p:strVal val="#ppt_x"/>
                                          </p:val>
                                        </p:tav>
                                      </p:tavLst>
                                    </p:anim>
                                    <p:anim calcmode="lin" valueType="num">
                                      <p:cBhvr additive="base">
                                        <p:cTn id="90" dur="500" fill="hold"/>
                                        <p:tgtEl>
                                          <p:spTgt spid="112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11274" grpId="0" autoUpdateAnimBg="0"/>
      <p:bldP spid="11275" grpId="0" autoUpdateAnimBg="0"/>
      <p:bldP spid="11276" grpId="0" autoUpdateAnimBg="0"/>
      <p:bldP spid="11277" grpId="0" autoUpdateAnimBg="0"/>
      <p:bldP spid="11278" grpId="0" autoUpdateAnimBg="0"/>
      <p:bldP spid="11279" grpId="0" autoUpdateAnimBg="0"/>
      <p:bldP spid="11280" grpId="0" autoUpdateAnimBg="0"/>
      <p:bldP spid="11281" grpId="0" autoUpdateAnimBg="0"/>
      <p:bldP spid="11282" grpId="0" autoUpdateAnimBg="0"/>
      <p:bldP spid="11283" grpId="0" autoUpdateAnimBg="0"/>
      <p:bldP spid="11284" grpId="0" animBg="1"/>
      <p:bldP spid="1128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1774825" y="5229226"/>
            <a:ext cx="29527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3000" b="1"/>
              <a:t>昔日水乡，如今</a:t>
            </a:r>
          </a:p>
          <a:p>
            <a:r>
              <a:rPr lang="zh-CN" altLang="en-US" sz="3000" b="1"/>
              <a:t>已被水葫芦淹没</a:t>
            </a:r>
          </a:p>
        </p:txBody>
      </p:sp>
      <p:pic>
        <p:nvPicPr>
          <p:cNvPr id="174083" name="Picture 3" descr="xin_ae6b61b3b1924410b16be975ce0acf0f_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5435600" cy="4152900"/>
          </a:xfrm>
          <a:prstGeom prst="rect">
            <a:avLst/>
          </a:prstGeom>
          <a:noFill/>
          <a:extLst>
            <a:ext uri="{909E8E84-426E-40DD-AFC4-6F175D3DCCD1}">
              <a14:hiddenFill xmlns:a14="http://schemas.microsoft.com/office/drawing/2010/main">
                <a:solidFill>
                  <a:srgbClr val="FFFFFF"/>
                </a:solidFill>
              </a14:hiddenFill>
            </a:ext>
          </a:extLst>
        </p:spPr>
      </p:pic>
      <p:sp>
        <p:nvSpPr>
          <p:cNvPr id="174085" name="Rectangle 5"/>
          <p:cNvSpPr>
            <a:spLocks noChangeArrowheads="1"/>
          </p:cNvSpPr>
          <p:nvPr/>
        </p:nvSpPr>
        <p:spPr bwMode="auto">
          <a:xfrm>
            <a:off x="7319964" y="908051"/>
            <a:ext cx="30241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000" b="1">
                <a:latin typeface="Times New Roman" panose="02020603050405020304" pitchFamily="18" charset="0"/>
              </a:rPr>
              <a:t>正在清理疯长</a:t>
            </a:r>
          </a:p>
          <a:p>
            <a:pPr algn="ctr"/>
            <a:r>
              <a:rPr lang="zh-CN" altLang="en-US" sz="3000" b="1">
                <a:latin typeface="Times New Roman" panose="02020603050405020304" pitchFamily="18" charset="0"/>
              </a:rPr>
              <a:t>的水葫芦</a:t>
            </a:r>
          </a:p>
        </p:txBody>
      </p:sp>
      <p:sp>
        <p:nvSpPr>
          <p:cNvPr id="174086" name="AutoShape 6"/>
          <p:cNvSpPr>
            <a:spLocks noChangeArrowheads="1"/>
          </p:cNvSpPr>
          <p:nvPr/>
        </p:nvSpPr>
        <p:spPr bwMode="auto">
          <a:xfrm rot="16200000">
            <a:off x="8435976" y="2386014"/>
            <a:ext cx="504825" cy="142875"/>
          </a:xfrm>
          <a:prstGeom prst="leftArrow">
            <a:avLst>
              <a:gd name="adj1" fmla="val 50000"/>
              <a:gd name="adj2" fmla="val 88333"/>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kumimoji="1" lang="zh-CN" altLang="zh-CN" sz="2400">
              <a:latin typeface="Times New Roman" panose="02020603050405020304" pitchFamily="18" charset="0"/>
            </a:endParaRPr>
          </a:p>
        </p:txBody>
      </p:sp>
      <p:sp>
        <p:nvSpPr>
          <p:cNvPr id="174087" name="AutoShape 7"/>
          <p:cNvSpPr>
            <a:spLocks noChangeArrowheads="1"/>
          </p:cNvSpPr>
          <p:nvPr/>
        </p:nvSpPr>
        <p:spPr bwMode="auto">
          <a:xfrm rot="5400000">
            <a:off x="2818607" y="4690270"/>
            <a:ext cx="792163" cy="142875"/>
          </a:xfrm>
          <a:prstGeom prst="leftArrow">
            <a:avLst>
              <a:gd name="adj1" fmla="val 50000"/>
              <a:gd name="adj2" fmla="val 138611"/>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2400">
              <a:latin typeface="Times New Roman" panose="02020603050405020304" pitchFamily="18" charset="0"/>
            </a:endParaRPr>
          </a:p>
        </p:txBody>
      </p:sp>
      <p:sp>
        <p:nvSpPr>
          <p:cNvPr id="174088" name="AutoShape 8">
            <a:hlinkClick r:id="rId3" action="ppaction://hlinksldjump"/>
          </p:cNvPr>
          <p:cNvSpPr>
            <a:spLocks noChangeArrowheads="1"/>
          </p:cNvSpPr>
          <p:nvPr/>
        </p:nvSpPr>
        <p:spPr bwMode="auto">
          <a:xfrm>
            <a:off x="1524000" y="6553200"/>
            <a:ext cx="381000" cy="3048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090" name="Picture 10" descr="013000002470111253595822114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2971800"/>
            <a:ext cx="51816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342111"/>
      </p:ext>
    </p:extLst>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752600" y="228600"/>
            <a:ext cx="548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rgbClr val="0000FF"/>
                </a:solidFill>
                <a:ea typeface="黑体" panose="02010609060101010101" pitchFamily="49" charset="-122"/>
              </a:rPr>
              <a:t>5</a:t>
            </a:r>
            <a:r>
              <a:rPr lang="zh-CN" altLang="en-US" sz="3200" b="1" dirty="0" smtClean="0">
                <a:solidFill>
                  <a:srgbClr val="0000FF"/>
                </a:solidFill>
                <a:ea typeface="黑体" panose="02010609060101010101" pitchFamily="49" charset="-122"/>
              </a:rPr>
              <a:t>、</a:t>
            </a:r>
            <a:r>
              <a:rPr lang="zh-CN" altLang="en-US" sz="3200" b="1" dirty="0">
                <a:solidFill>
                  <a:srgbClr val="0000FF"/>
                </a:solidFill>
                <a:ea typeface="黑体" panose="02010609060101010101" pitchFamily="49" charset="-122"/>
              </a:rPr>
              <a:t>生物多样性减少</a:t>
            </a:r>
          </a:p>
        </p:txBody>
      </p:sp>
      <p:sp>
        <p:nvSpPr>
          <p:cNvPr id="104451" name="Text Box 3"/>
          <p:cNvSpPr txBox="1">
            <a:spLocks noChangeArrowheads="1"/>
          </p:cNvSpPr>
          <p:nvPr/>
        </p:nvSpPr>
        <p:spPr bwMode="auto">
          <a:xfrm>
            <a:off x="254598" y="1153759"/>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、成因</a:t>
            </a:r>
          </a:p>
        </p:txBody>
      </p:sp>
      <p:sp>
        <p:nvSpPr>
          <p:cNvPr id="104452" name="Text Box 4"/>
          <p:cNvSpPr txBox="1">
            <a:spLocks noChangeArrowheads="1"/>
          </p:cNvSpPr>
          <p:nvPr/>
        </p:nvSpPr>
        <p:spPr bwMode="auto">
          <a:xfrm>
            <a:off x="254598" y="2601559"/>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、危害</a:t>
            </a:r>
          </a:p>
        </p:txBody>
      </p:sp>
      <p:sp>
        <p:nvSpPr>
          <p:cNvPr id="104453" name="Text Box 5"/>
          <p:cNvSpPr txBox="1">
            <a:spLocks noChangeArrowheads="1"/>
          </p:cNvSpPr>
          <p:nvPr/>
        </p:nvSpPr>
        <p:spPr bwMode="auto">
          <a:xfrm>
            <a:off x="254598" y="3896959"/>
            <a:ext cx="502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黑体" panose="02010609060101010101" pitchFamily="49" charset="-122"/>
                <a:ea typeface="黑体" panose="02010609060101010101" pitchFamily="49" charset="-122"/>
              </a:rPr>
              <a:t>3</a:t>
            </a:r>
            <a:r>
              <a:rPr lang="zh-CN" altLang="en-US" sz="2800" b="1">
                <a:latin typeface="黑体" panose="02010609060101010101" pitchFamily="49" charset="-122"/>
                <a:ea typeface="黑体" panose="02010609060101010101" pitchFamily="49" charset="-122"/>
              </a:rPr>
              <a:t>、对策</a:t>
            </a:r>
          </a:p>
        </p:txBody>
      </p:sp>
      <p:sp>
        <p:nvSpPr>
          <p:cNvPr id="104454" name="Text Box 6"/>
          <p:cNvSpPr txBox="1">
            <a:spLocks noChangeArrowheads="1"/>
          </p:cNvSpPr>
          <p:nvPr/>
        </p:nvSpPr>
        <p:spPr bwMode="auto">
          <a:xfrm>
            <a:off x="1930998" y="1153759"/>
            <a:ext cx="7010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solidFill>
                  <a:srgbClr val="FF0000"/>
                </a:solidFill>
                <a:ea typeface="黑体" panose="02010609060101010101" pitchFamily="49" charset="-122"/>
              </a:rPr>
              <a:t>主要是人为因素：破坏生物栖息地，过度采集和捕猎，外来物种入侵，</a:t>
            </a:r>
            <a:r>
              <a:rPr lang="zh-CN" altLang="en-US" sz="2400" b="1" dirty="0" smtClean="0">
                <a:solidFill>
                  <a:srgbClr val="FF0000"/>
                </a:solidFill>
                <a:ea typeface="黑体" panose="02010609060101010101" pitchFamily="49" charset="-122"/>
              </a:rPr>
              <a:t>环境污染，生态破坏</a:t>
            </a:r>
            <a:endParaRPr lang="zh-CN" altLang="en-US" sz="2400" b="1" dirty="0">
              <a:solidFill>
                <a:srgbClr val="FF0000"/>
              </a:solidFill>
              <a:ea typeface="黑体" panose="02010609060101010101" pitchFamily="49" charset="-122"/>
            </a:endParaRPr>
          </a:p>
          <a:p>
            <a:pPr>
              <a:spcBef>
                <a:spcPct val="50000"/>
              </a:spcBef>
            </a:pPr>
            <a:endParaRPr lang="en-US" altLang="zh-CN" sz="2400" b="1" dirty="0">
              <a:solidFill>
                <a:srgbClr val="FF0000"/>
              </a:solidFill>
              <a:ea typeface="黑体" panose="02010609060101010101" pitchFamily="49" charset="-122"/>
            </a:endParaRPr>
          </a:p>
        </p:txBody>
      </p:sp>
      <p:sp>
        <p:nvSpPr>
          <p:cNvPr id="104455" name="Text Box 7"/>
          <p:cNvSpPr txBox="1">
            <a:spLocks noChangeArrowheads="1"/>
          </p:cNvSpPr>
          <p:nvPr/>
        </p:nvSpPr>
        <p:spPr bwMode="auto">
          <a:xfrm>
            <a:off x="2007198" y="2601558"/>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800080"/>
                </a:solidFill>
                <a:ea typeface="华文中宋" panose="02010600040101010101" pitchFamily="2" charset="-122"/>
              </a:rPr>
              <a:t>动物濒临灭绝，生态环境恶化</a:t>
            </a:r>
          </a:p>
        </p:txBody>
      </p:sp>
      <p:sp>
        <p:nvSpPr>
          <p:cNvPr id="104456" name="Text Box 8"/>
          <p:cNvSpPr txBox="1">
            <a:spLocks noChangeArrowheads="1"/>
          </p:cNvSpPr>
          <p:nvPr/>
        </p:nvSpPr>
        <p:spPr bwMode="auto">
          <a:xfrm>
            <a:off x="1828801" y="3886201"/>
            <a:ext cx="9655628"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Arial" panose="020B0604020202020204" pitchFamily="34" charset="0"/>
              <a:buChar char="•"/>
            </a:pPr>
            <a:r>
              <a:rPr lang="zh-CN" altLang="en-US" sz="2800" b="1" dirty="0" smtClean="0">
                <a:solidFill>
                  <a:srgbClr val="3333FF"/>
                </a:solidFill>
                <a:ea typeface="黑体" panose="02010609060101010101" pitchFamily="49" charset="-122"/>
              </a:rPr>
              <a:t>就地保护：建立自然保护区</a:t>
            </a:r>
            <a:r>
              <a:rPr lang="zh-CN" altLang="en-US" sz="2800" b="1" dirty="0">
                <a:solidFill>
                  <a:srgbClr val="3333FF"/>
                </a:solidFill>
                <a:ea typeface="黑体" panose="02010609060101010101" pitchFamily="49" charset="-122"/>
              </a:rPr>
              <a:t>；</a:t>
            </a:r>
          </a:p>
          <a:p>
            <a:pPr lvl="1" indent="-457200">
              <a:buFont typeface="Arial" panose="020B0604020202020204" pitchFamily="34" charset="0"/>
              <a:buChar char="•"/>
            </a:pPr>
            <a:r>
              <a:rPr lang="zh-CN" altLang="en-US" sz="2800" b="1" dirty="0" smtClean="0">
                <a:solidFill>
                  <a:srgbClr val="3333FF"/>
                </a:solidFill>
                <a:ea typeface="黑体" panose="02010609060101010101" pitchFamily="49" charset="-122"/>
              </a:rPr>
              <a:t>迁地保护：濒危</a:t>
            </a:r>
            <a:r>
              <a:rPr lang="zh-CN" altLang="en-US" sz="2800" b="1" dirty="0">
                <a:solidFill>
                  <a:srgbClr val="3333FF"/>
                </a:solidFill>
                <a:ea typeface="黑体" panose="02010609060101010101" pitchFamily="49" charset="-122"/>
              </a:rPr>
              <a:t>物种移入</a:t>
            </a:r>
            <a:r>
              <a:rPr lang="zh-CN" altLang="en-US" sz="2800" b="1" dirty="0" smtClean="0">
                <a:solidFill>
                  <a:srgbClr val="3333FF"/>
                </a:solidFill>
                <a:ea typeface="黑体" panose="02010609060101010101" pitchFamily="49" charset="-122"/>
              </a:rPr>
              <a:t>适宜环境</a:t>
            </a:r>
            <a:r>
              <a:rPr lang="en-US" altLang="zh-CN" sz="2800" b="1" dirty="0" err="1" smtClean="0">
                <a:solidFill>
                  <a:srgbClr val="3333FF"/>
                </a:solidFill>
                <a:ea typeface="黑体" panose="02010609060101010101" pitchFamily="49" charset="-122"/>
                <a:sym typeface="+mn-ea"/>
              </a:rPr>
              <a:t>进行特殊保护和管理</a:t>
            </a:r>
            <a:r>
              <a:rPr lang="zh-CN" altLang="en-US" sz="2800" b="1" dirty="0" smtClean="0">
                <a:solidFill>
                  <a:srgbClr val="3333FF"/>
                </a:solidFill>
                <a:ea typeface="黑体" panose="02010609060101010101" pitchFamily="49" charset="-122"/>
                <a:sym typeface="+mn-ea"/>
              </a:rPr>
              <a:t>；</a:t>
            </a:r>
            <a:endParaRPr lang="zh-CN" altLang="en-US" sz="2800" b="1" dirty="0">
              <a:solidFill>
                <a:srgbClr val="3333FF"/>
              </a:solidFill>
              <a:ea typeface="黑体" panose="02010609060101010101" pitchFamily="49" charset="-122"/>
            </a:endParaRPr>
          </a:p>
          <a:p>
            <a:pPr marL="457200" indent="-457200">
              <a:buFont typeface="Arial" panose="020B0604020202020204" pitchFamily="34" charset="0"/>
              <a:buChar char="•"/>
            </a:pPr>
            <a:r>
              <a:rPr lang="zh-CN" altLang="en-US" sz="2800" b="1" dirty="0">
                <a:solidFill>
                  <a:srgbClr val="3333FF"/>
                </a:solidFill>
                <a:ea typeface="黑体" panose="02010609060101010101" pitchFamily="49" charset="-122"/>
              </a:rPr>
              <a:t>建立濒危物种种子库、基因库，以保护遗传资源；</a:t>
            </a:r>
            <a:endParaRPr lang="en-US" altLang="zh-CN" sz="2800" b="1" dirty="0">
              <a:solidFill>
                <a:srgbClr val="3333FF"/>
              </a:solidFill>
              <a:ea typeface="黑体" panose="02010609060101010101" pitchFamily="49" charset="-122"/>
            </a:endParaRPr>
          </a:p>
          <a:p>
            <a:pPr marL="457200" indent="-457200">
              <a:buFont typeface="Arial" panose="020B0604020202020204" pitchFamily="34" charset="0"/>
              <a:buChar char="•"/>
            </a:pPr>
            <a:r>
              <a:rPr lang="zh-CN" altLang="en-US" sz="2800" b="1" dirty="0" smtClean="0">
                <a:solidFill>
                  <a:srgbClr val="3333FF"/>
                </a:solidFill>
                <a:ea typeface="黑体" panose="02010609060101010101" pitchFamily="49" charset="-122"/>
              </a:rPr>
              <a:t>采</a:t>
            </a:r>
            <a:r>
              <a:rPr lang="zh-CN" altLang="en-US" sz="2800" b="1" dirty="0">
                <a:solidFill>
                  <a:srgbClr val="3333FF"/>
                </a:solidFill>
                <a:ea typeface="黑体" panose="02010609060101010101" pitchFamily="49" charset="-122"/>
              </a:rPr>
              <a:t>育结合，合理</a:t>
            </a:r>
            <a:r>
              <a:rPr lang="zh-CN" altLang="en-US" sz="2800" b="1" dirty="0" smtClean="0">
                <a:solidFill>
                  <a:srgbClr val="3333FF"/>
                </a:solidFill>
                <a:ea typeface="黑体" panose="02010609060101010101" pitchFamily="49" charset="-122"/>
              </a:rPr>
              <a:t>放牧</a:t>
            </a:r>
            <a:r>
              <a:rPr lang="zh-CN" altLang="en-US" sz="2800" b="1" dirty="0">
                <a:solidFill>
                  <a:srgbClr val="3333FF"/>
                </a:solidFill>
                <a:ea typeface="黑体" panose="02010609060101010101" pitchFamily="49" charset="-122"/>
              </a:rPr>
              <a:t>，</a:t>
            </a:r>
            <a:r>
              <a:rPr lang="zh-CN" altLang="en-US" sz="2800" b="1" dirty="0" smtClean="0">
                <a:solidFill>
                  <a:srgbClr val="3333FF"/>
                </a:solidFill>
                <a:ea typeface="黑体" panose="02010609060101010101" pitchFamily="49" charset="-122"/>
              </a:rPr>
              <a:t>实行</a:t>
            </a:r>
            <a:r>
              <a:rPr lang="zh-CN" altLang="en-US" sz="2800" b="1" dirty="0">
                <a:solidFill>
                  <a:srgbClr val="3333FF"/>
                </a:solidFill>
                <a:ea typeface="黑体" panose="02010609060101010101" pitchFamily="49" charset="-122"/>
              </a:rPr>
              <a:t>禁渔期</a:t>
            </a:r>
            <a:r>
              <a:rPr lang="zh-CN" altLang="en-US" sz="2800" b="1" dirty="0" smtClean="0">
                <a:solidFill>
                  <a:srgbClr val="3333FF"/>
                </a:solidFill>
                <a:ea typeface="黑体" panose="02010609060101010101" pitchFamily="49" charset="-122"/>
              </a:rPr>
              <a:t>制度；</a:t>
            </a:r>
            <a:endParaRPr lang="en-US" altLang="zh-CN" sz="2800" b="1" dirty="0" smtClean="0">
              <a:solidFill>
                <a:srgbClr val="3333FF"/>
              </a:solidFill>
              <a:ea typeface="黑体" panose="02010609060101010101" pitchFamily="49" charset="-122"/>
            </a:endParaRPr>
          </a:p>
          <a:p>
            <a:pPr marL="457200" indent="-457200">
              <a:buFont typeface="Arial" panose="020B0604020202020204" pitchFamily="34" charset="0"/>
              <a:buChar char="•"/>
            </a:pPr>
            <a:r>
              <a:rPr lang="zh-CN" altLang="en-US" sz="2800" b="1" dirty="0" smtClean="0">
                <a:solidFill>
                  <a:srgbClr val="3333FF"/>
                </a:solidFill>
                <a:ea typeface="黑体" panose="02010609060101010101" pitchFamily="49" charset="-122"/>
              </a:rPr>
              <a:t>控制</a:t>
            </a:r>
            <a:r>
              <a:rPr lang="zh-CN" altLang="en-US" sz="2800" b="1" dirty="0">
                <a:solidFill>
                  <a:srgbClr val="3333FF"/>
                </a:solidFill>
                <a:ea typeface="黑体" panose="02010609060101010101" pitchFamily="49" charset="-122"/>
              </a:rPr>
              <a:t>人口增长，防治</a:t>
            </a:r>
            <a:r>
              <a:rPr lang="zh-CN" altLang="en-US" sz="2800" b="1" dirty="0" smtClean="0">
                <a:solidFill>
                  <a:srgbClr val="3333FF"/>
                </a:solidFill>
                <a:ea typeface="黑体" panose="02010609060101010101" pitchFamily="49" charset="-122"/>
              </a:rPr>
              <a:t>环境污染</a:t>
            </a:r>
            <a:endParaRPr lang="en-US" altLang="zh-CN" sz="2800" b="1" dirty="0" smtClean="0">
              <a:solidFill>
                <a:srgbClr val="3333FF"/>
              </a:solidFill>
              <a:ea typeface="黑体" panose="02010609060101010101" pitchFamily="49" charset="-122"/>
            </a:endParaRPr>
          </a:p>
          <a:p>
            <a:pPr marL="457200" indent="-457200">
              <a:buFont typeface="Arial" panose="020B0604020202020204" pitchFamily="34" charset="0"/>
              <a:buChar char="•"/>
            </a:pPr>
            <a:r>
              <a:rPr lang="zh-CN" altLang="en-US" sz="2800" b="1" dirty="0">
                <a:solidFill>
                  <a:srgbClr val="3333FF"/>
                </a:solidFill>
                <a:ea typeface="黑体" panose="02010609060101010101" pitchFamily="49" charset="-122"/>
              </a:rPr>
              <a:t>颁布相关的法律、法规，加大宣传教育</a:t>
            </a:r>
          </a:p>
          <a:p>
            <a:pPr marL="457200" indent="-457200">
              <a:buFont typeface="Arial" panose="020B0604020202020204" pitchFamily="34" charset="0"/>
              <a:buChar char="•"/>
            </a:pPr>
            <a:endParaRPr lang="zh-CN" altLang="en-US" sz="2800" b="1" dirty="0">
              <a:solidFill>
                <a:srgbClr val="3333FF"/>
              </a:solidFill>
              <a:ea typeface="黑体" panose="02010609060101010101" pitchFamily="49" charset="-122"/>
            </a:endParaRPr>
          </a:p>
          <a:p>
            <a:pPr marL="457200" indent="-457200">
              <a:buFont typeface="Arial" panose="020B0604020202020204" pitchFamily="34" charset="0"/>
              <a:buChar char="•"/>
            </a:pPr>
            <a:endParaRPr lang="zh-CN" altLang="en-US" sz="2800" b="1" dirty="0">
              <a:solidFill>
                <a:srgbClr val="3333FF"/>
              </a:solidFill>
              <a:ea typeface="黑体" panose="02010609060101010101" pitchFamily="49" charset="-122"/>
            </a:endParaRPr>
          </a:p>
          <a:p>
            <a:pPr marL="457200" indent="-457200">
              <a:spcBef>
                <a:spcPct val="50000"/>
              </a:spcBef>
              <a:buFont typeface="Arial" panose="020B0604020202020204" pitchFamily="34" charset="0"/>
              <a:buChar char="•"/>
            </a:pPr>
            <a:endParaRPr lang="en-US" altLang="zh-CN" sz="2800" b="1" dirty="0">
              <a:solidFill>
                <a:srgbClr val="3333FF"/>
              </a:solidFill>
              <a:ea typeface="黑体" panose="02010609060101010101" pitchFamily="49" charset="-122"/>
            </a:endParaRPr>
          </a:p>
        </p:txBody>
      </p:sp>
    </p:spTree>
    <p:extLst>
      <p:ext uri="{BB962C8B-B14F-4D97-AF65-F5344CB8AC3E}">
        <p14:creationId xmlns:p14="http://schemas.microsoft.com/office/powerpoint/2010/main" val="3589115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4"/>
                                        </p:tgtEl>
                                        <p:attrNameLst>
                                          <p:attrName>style.visibility</p:attrName>
                                        </p:attrNameLst>
                                      </p:cBhvr>
                                      <p:to>
                                        <p:strVal val="visible"/>
                                      </p:to>
                                    </p:set>
                                    <p:animEffect transition="in" filter="blinds(horizontal)">
                                      <p:cBhvr>
                                        <p:cTn id="7" dur="500"/>
                                        <p:tgtEl>
                                          <p:spTgt spid="1044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455"/>
                                        </p:tgtEl>
                                        <p:attrNameLst>
                                          <p:attrName>style.visibility</p:attrName>
                                        </p:attrNameLst>
                                      </p:cBhvr>
                                      <p:to>
                                        <p:strVal val="visible"/>
                                      </p:to>
                                    </p:set>
                                    <p:animEffect transition="in" filter="blinds(horizontal)">
                                      <p:cBhvr>
                                        <p:cTn id="12" dur="500"/>
                                        <p:tgtEl>
                                          <p:spTgt spid="1044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456"/>
                                        </p:tgtEl>
                                        <p:attrNameLst>
                                          <p:attrName>style.visibility</p:attrName>
                                        </p:attrNameLst>
                                      </p:cBhvr>
                                      <p:to>
                                        <p:strVal val="visible"/>
                                      </p:to>
                                    </p:set>
                                    <p:animEffect transition="in" filter="blinds(horizontal)">
                                      <p:cBhvr>
                                        <p:cTn id="17" dur="500"/>
                                        <p:tgtEl>
                                          <p:spTgt spid="104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4" grpId="0"/>
      <p:bldP spid="104455" grpId="0"/>
      <p:bldP spid="10445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5" name="Picture 3" descr="TXT-200471921832734"/>
          <p:cNvPicPr>
            <a:picLocks noChangeAspect="1" noChangeArrowheads="1"/>
          </p:cNvPicPr>
          <p:nvPr/>
        </p:nvPicPr>
        <p:blipFill>
          <a:blip r:embed="rId2" cstate="print">
            <a:lum bright="-30000" contrast="48000"/>
            <a:extLst>
              <a:ext uri="{28A0092B-C50C-407E-A947-70E740481C1C}">
                <a14:useLocalDpi xmlns:a14="http://schemas.microsoft.com/office/drawing/2010/main" val="0"/>
              </a:ext>
            </a:extLst>
          </a:blip>
          <a:srcRect/>
          <a:stretch>
            <a:fillRect/>
          </a:stretch>
        </p:blipFill>
        <p:spPr bwMode="auto">
          <a:xfrm>
            <a:off x="133815" y="333374"/>
            <a:ext cx="12058185" cy="656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191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锡林郭勒"/>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9189" y="333375"/>
            <a:ext cx="4325937" cy="2884488"/>
          </a:xfrm>
          <a:prstGeom prst="rect">
            <a:avLst/>
          </a:prstGeom>
          <a:noFill/>
          <a:extLst>
            <a:ext uri="{909E8E84-426E-40DD-AFC4-6F175D3DCCD1}">
              <a14:hiddenFill xmlns:a14="http://schemas.microsoft.com/office/drawing/2010/main">
                <a:solidFill>
                  <a:srgbClr val="FFFFFF"/>
                </a:solidFill>
              </a14:hiddenFill>
            </a:ext>
          </a:extLst>
        </p:spPr>
      </p:pic>
      <p:sp>
        <p:nvSpPr>
          <p:cNvPr id="155651" name="Text Box 3"/>
          <p:cNvSpPr txBox="1">
            <a:spLocks noChangeArrowheads="1"/>
          </p:cNvSpPr>
          <p:nvPr/>
        </p:nvSpPr>
        <p:spPr bwMode="auto">
          <a:xfrm>
            <a:off x="7175500" y="3284538"/>
            <a:ext cx="2698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Verdana" panose="020B0604030504040204" pitchFamily="34" charset="0"/>
              </a:rPr>
              <a:t>锡林郭勒草原自然保护区</a:t>
            </a:r>
          </a:p>
        </p:txBody>
      </p:sp>
      <p:pic>
        <p:nvPicPr>
          <p:cNvPr id="155652" name="Picture 4" descr="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9438" y="365125"/>
            <a:ext cx="4087812" cy="2725738"/>
          </a:xfrm>
          <a:prstGeom prst="rect">
            <a:avLst/>
          </a:prstGeom>
          <a:noFill/>
          <a:extLst>
            <a:ext uri="{909E8E84-426E-40DD-AFC4-6F175D3DCCD1}">
              <a14:hiddenFill xmlns:a14="http://schemas.microsoft.com/office/drawing/2010/main">
                <a:solidFill>
                  <a:srgbClr val="FFFFFF"/>
                </a:solidFill>
              </a14:hiddenFill>
            </a:ext>
          </a:extLst>
        </p:spPr>
      </p:pic>
      <p:sp>
        <p:nvSpPr>
          <p:cNvPr id="155653" name="Text Box 5"/>
          <p:cNvSpPr txBox="1">
            <a:spLocks noChangeArrowheads="1"/>
          </p:cNvSpPr>
          <p:nvPr/>
        </p:nvSpPr>
        <p:spPr bwMode="auto">
          <a:xfrm>
            <a:off x="3236913" y="3152776"/>
            <a:ext cx="201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Verdana" panose="020B0604030504040204" pitchFamily="34" charset="0"/>
              </a:rPr>
              <a:t>九寨沟自然保护区</a:t>
            </a:r>
          </a:p>
        </p:txBody>
      </p:sp>
      <p:pic>
        <p:nvPicPr>
          <p:cNvPr id="155654" name="Picture 6" descr="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814" y="3519489"/>
            <a:ext cx="3881437" cy="2909887"/>
          </a:xfrm>
          <a:prstGeom prst="rect">
            <a:avLst/>
          </a:prstGeom>
          <a:noFill/>
          <a:extLst>
            <a:ext uri="{909E8E84-426E-40DD-AFC4-6F175D3DCCD1}">
              <a14:hiddenFill xmlns:a14="http://schemas.microsoft.com/office/drawing/2010/main">
                <a:solidFill>
                  <a:srgbClr val="FFFFFF"/>
                </a:solidFill>
              </a14:hiddenFill>
            </a:ext>
          </a:extLst>
        </p:spPr>
      </p:pic>
      <p:sp>
        <p:nvSpPr>
          <p:cNvPr id="155655" name="Text Box 7"/>
          <p:cNvSpPr txBox="1">
            <a:spLocks noChangeArrowheads="1"/>
          </p:cNvSpPr>
          <p:nvPr/>
        </p:nvSpPr>
        <p:spPr bwMode="auto">
          <a:xfrm>
            <a:off x="5969000" y="6032501"/>
            <a:ext cx="201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Verdana" panose="020B0604030504040204" pitchFamily="34" charset="0"/>
              </a:rPr>
              <a:t>梵净山自然保护区</a:t>
            </a:r>
          </a:p>
        </p:txBody>
      </p:sp>
      <p:sp>
        <p:nvSpPr>
          <p:cNvPr id="155656" name="Text Box 8"/>
          <p:cNvSpPr txBox="1">
            <a:spLocks noChangeArrowheads="1"/>
          </p:cNvSpPr>
          <p:nvPr/>
        </p:nvSpPr>
        <p:spPr bwMode="auto">
          <a:xfrm>
            <a:off x="6096001" y="4243389"/>
            <a:ext cx="41259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Font typeface="Wingdings" panose="05000000000000000000" pitchFamily="2" charset="2"/>
              <a:buNone/>
            </a:pPr>
            <a:r>
              <a:rPr lang="en-US" altLang="zh-CN" sz="2000">
                <a:latin typeface="宋体" panose="02010600030101010101" pitchFamily="2" charset="-122"/>
              </a:rPr>
              <a:t>    </a:t>
            </a:r>
            <a:r>
              <a:rPr lang="zh-CN" altLang="en-US" sz="2000">
                <a:latin typeface="宋体" panose="02010600030101010101" pitchFamily="2" charset="-122"/>
              </a:rPr>
              <a:t>就地保护是在野生动植物的原产地对物种实施有效保护，最有效的办法是建立自然保护区。</a:t>
            </a:r>
          </a:p>
        </p:txBody>
      </p:sp>
    </p:spTree>
    <p:extLst>
      <p:ext uri="{BB962C8B-B14F-4D97-AF65-F5344CB8AC3E}">
        <p14:creationId xmlns:p14="http://schemas.microsoft.com/office/powerpoint/2010/main" val="16574267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657601"/>
            <a:ext cx="754380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Text Box 5"/>
          <p:cNvSpPr txBox="1">
            <a:spLocks noChangeArrowheads="1"/>
          </p:cNvSpPr>
          <p:nvPr/>
        </p:nvSpPr>
        <p:spPr bwMode="auto">
          <a:xfrm>
            <a:off x="1524000" y="1"/>
            <a:ext cx="9144000" cy="506413"/>
          </a:xfrm>
          <a:prstGeom prst="rect">
            <a:avLst/>
          </a:prstGeom>
          <a:noFill/>
          <a:ln w="9525">
            <a:noFill/>
            <a:miter lim="800000"/>
            <a:headEnd/>
            <a:tailEnd/>
          </a:ln>
          <a:effectLst/>
        </p:spPr>
        <p:txBody>
          <a:bodyPr>
            <a:spAutoFit/>
          </a:bodyPr>
          <a:lstStyle/>
          <a:p>
            <a:pPr>
              <a:lnSpc>
                <a:spcPct val="85000"/>
              </a:lnSpc>
              <a:spcBef>
                <a:spcPct val="50000"/>
              </a:spcBef>
              <a:defRPr/>
            </a:pPr>
            <a:r>
              <a:rPr kumimoji="1" lang="zh-CN" altLang="en-US" sz="3200" b="1">
                <a:solidFill>
                  <a:srgbClr val="0000FF"/>
                </a:solidFill>
                <a:effectLst>
                  <a:outerShdw blurRad="38100" dist="38100" dir="2700000" algn="tl">
                    <a:srgbClr val="C0C0C0"/>
                  </a:outerShdw>
                </a:effectLst>
                <a:latin typeface="华文细黑" pitchFamily="2" charset="-122"/>
                <a:ea typeface="华文细黑" pitchFamily="2" charset="-122"/>
                <a:cs typeface="Arial Unicode MS" pitchFamily="34" charset="-122"/>
              </a:rPr>
              <a:t>洞庭湖的面积有何变化？引起变化的原因是哪些？</a:t>
            </a:r>
          </a:p>
        </p:txBody>
      </p:sp>
      <p:sp>
        <p:nvSpPr>
          <p:cNvPr id="21508" name="Rectangle 6"/>
          <p:cNvSpPr>
            <a:spLocks noChangeArrowheads="1"/>
          </p:cNvSpPr>
          <p:nvPr/>
        </p:nvSpPr>
        <p:spPr bwMode="auto">
          <a:xfrm>
            <a:off x="1752601" y="3332163"/>
            <a:ext cx="7510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黑体" panose="02010609060101010101" pitchFamily="49" charset="-122"/>
                <a:ea typeface="黑体" panose="02010609060101010101" pitchFamily="49" charset="-122"/>
              </a:rPr>
              <a:t>(1)</a:t>
            </a:r>
            <a:r>
              <a:rPr lang="zh-CN" altLang="en-US" sz="2800" b="1">
                <a:solidFill>
                  <a:srgbClr val="FF0000"/>
                </a:solidFill>
                <a:latin typeface="黑体" panose="02010609060101010101" pitchFamily="49" charset="-122"/>
                <a:ea typeface="黑体" panose="02010609060101010101" pitchFamily="49" charset="-122"/>
              </a:rPr>
              <a:t>外流湖萎缩的原因及危害</a:t>
            </a:r>
            <a:r>
              <a:rPr lang="en-US" altLang="zh-CN" sz="2800" b="1">
                <a:solidFill>
                  <a:srgbClr val="FF0000"/>
                </a:solidFill>
                <a:latin typeface="黑体" panose="02010609060101010101" pitchFamily="49" charset="-122"/>
                <a:ea typeface="黑体" panose="02010609060101010101" pitchFamily="49" charset="-122"/>
              </a:rPr>
              <a:t>(</a:t>
            </a:r>
            <a:r>
              <a:rPr lang="zh-CN" altLang="en-US" sz="2800" b="1">
                <a:solidFill>
                  <a:srgbClr val="FF0000"/>
                </a:solidFill>
                <a:latin typeface="黑体" panose="02010609060101010101" pitchFamily="49" charset="-122"/>
                <a:ea typeface="黑体" panose="02010609060101010101" pitchFamily="49" charset="-122"/>
              </a:rPr>
              <a:t>以洞庭湖为例</a:t>
            </a:r>
            <a:r>
              <a:rPr lang="en-US" altLang="zh-CN" sz="2800" b="1">
                <a:solidFill>
                  <a:srgbClr val="FF0000"/>
                </a:solidFill>
                <a:latin typeface="黑体" panose="02010609060101010101" pitchFamily="49" charset="-122"/>
                <a:ea typeface="黑体" panose="02010609060101010101" pitchFamily="49" charset="-122"/>
              </a:rPr>
              <a:t>)</a:t>
            </a:r>
            <a:r>
              <a:rPr lang="zh-CN" altLang="en-US" sz="2800" b="1">
                <a:solidFill>
                  <a:srgbClr val="FF0000"/>
                </a:solidFill>
                <a:latin typeface="黑体" panose="02010609060101010101" pitchFamily="49" charset="-122"/>
                <a:ea typeface="黑体" panose="02010609060101010101" pitchFamily="49" charset="-122"/>
              </a:rPr>
              <a:t>：</a:t>
            </a:r>
          </a:p>
        </p:txBody>
      </p:sp>
      <p:pic>
        <p:nvPicPr>
          <p:cNvPr id="21509" name="Picture 7" descr="无标题-扫描-04"/>
          <p:cNvPicPr>
            <a:picLocks noChangeAspect="1" noChangeArrowheads="1"/>
          </p:cNvPicPr>
          <p:nvPr/>
        </p:nvPicPr>
        <p:blipFill>
          <a:blip r:embed="rId3">
            <a:lum bright="-12000"/>
            <a:extLst>
              <a:ext uri="{28A0092B-C50C-407E-A947-70E740481C1C}">
                <a14:useLocalDpi xmlns:a14="http://schemas.microsoft.com/office/drawing/2010/main" val="0"/>
              </a:ext>
            </a:extLst>
          </a:blip>
          <a:srcRect t="3448" b="5173"/>
          <a:stretch>
            <a:fillRect/>
          </a:stretch>
        </p:blipFill>
        <p:spPr bwMode="auto">
          <a:xfrm>
            <a:off x="2819400" y="533400"/>
            <a:ext cx="6019800"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71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blinds(horizontal)">
                                      <p:cBhvr>
                                        <p:cTn id="7" dur="5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838201"/>
            <a:ext cx="2022475" cy="2460625"/>
          </a:xfrm>
          <a:prstGeom prst="rect">
            <a:avLst/>
          </a:prstGeom>
          <a:noFill/>
          <a:ln w="9525" algn="ctr">
            <a:solidFill>
              <a:srgbClr val="002060"/>
            </a:solidFill>
            <a:miter lim="800000"/>
            <a:headEnd/>
            <a:tailEnd/>
          </a:ln>
          <a:extLst>
            <a:ext uri="{909E8E84-426E-40DD-AFC4-6F175D3DCCD1}">
              <a14:hiddenFill xmlns:a14="http://schemas.microsoft.com/office/drawing/2010/main">
                <a:solidFill>
                  <a:srgbClr val="FFFFFF"/>
                </a:solidFill>
              </a14:hiddenFill>
            </a:ext>
          </a:extLst>
        </p:spPr>
      </p:pic>
      <p:pic>
        <p:nvPicPr>
          <p:cNvPr id="890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3810001"/>
            <a:ext cx="72485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2"/>
          <p:cNvSpPr txBox="1">
            <a:spLocks noChangeArrowheads="1"/>
          </p:cNvSpPr>
          <p:nvPr/>
        </p:nvSpPr>
        <p:spPr bwMode="auto">
          <a:xfrm>
            <a:off x="1524000" y="1"/>
            <a:ext cx="8001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a:solidFill>
                  <a:srgbClr val="FF0000"/>
                </a:solidFill>
                <a:latin typeface="宋体" panose="02010600030101010101" pitchFamily="2" charset="-122"/>
              </a:rPr>
              <a:t>(2)</a:t>
            </a:r>
            <a:r>
              <a:rPr lang="zh-CN" altLang="en-US" sz="2800" b="1">
                <a:solidFill>
                  <a:srgbClr val="FF0000"/>
                </a:solidFill>
                <a:latin typeface="宋体" panose="02010600030101010101" pitchFamily="2" charset="-122"/>
              </a:rPr>
              <a:t>内陆湖萎缩的原因及危害</a:t>
            </a:r>
            <a:r>
              <a:rPr lang="en-US" altLang="zh-CN" sz="2800" b="1">
                <a:solidFill>
                  <a:srgbClr val="FF0000"/>
                </a:solidFill>
                <a:latin typeface="宋体" panose="02010600030101010101" pitchFamily="2" charset="-122"/>
              </a:rPr>
              <a:t>(</a:t>
            </a:r>
            <a:r>
              <a:rPr lang="zh-CN" altLang="en-US" sz="2800" b="1">
                <a:solidFill>
                  <a:srgbClr val="FF0000"/>
                </a:solidFill>
                <a:latin typeface="宋体" panose="02010600030101010101" pitchFamily="2" charset="-122"/>
              </a:rPr>
              <a:t>以咸海为例</a:t>
            </a:r>
            <a:r>
              <a:rPr lang="en-US" altLang="zh-CN" sz="2800" b="1">
                <a:solidFill>
                  <a:srgbClr val="FF0000"/>
                </a:solidFill>
                <a:latin typeface="宋体" panose="02010600030101010101" pitchFamily="2" charset="-122"/>
              </a:rPr>
              <a:t>)</a:t>
            </a:r>
            <a:r>
              <a:rPr lang="zh-CN" altLang="en-US" sz="2800" b="1">
                <a:solidFill>
                  <a:srgbClr val="FF0000"/>
                </a:solidFill>
                <a:latin typeface="宋体" panose="02010600030101010101" pitchFamily="2" charset="-122"/>
              </a:rPr>
              <a:t>：</a:t>
            </a:r>
          </a:p>
        </p:txBody>
      </p:sp>
      <p:pic>
        <p:nvPicPr>
          <p:cNvPr id="22533" name="Picture 9" descr="201204201646415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762001"/>
            <a:ext cx="48006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865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9093"/>
                                        </p:tgtEl>
                                        <p:attrNameLst>
                                          <p:attrName>style.visibility</p:attrName>
                                        </p:attrNameLst>
                                      </p:cBhvr>
                                      <p:to>
                                        <p:strVal val="visible"/>
                                      </p:to>
                                    </p:set>
                                    <p:animEffect transition="in" filter="blinds(horizontal)">
                                      <p:cBhvr>
                                        <p:cTn id="7" dur="500"/>
                                        <p:tgtEl>
                                          <p:spTgt spid="89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4" name="Text Box 4"/>
          <p:cNvSpPr txBox="1">
            <a:spLocks noChangeArrowheads="1"/>
          </p:cNvSpPr>
          <p:nvPr/>
        </p:nvSpPr>
        <p:spPr bwMode="auto">
          <a:xfrm>
            <a:off x="348343" y="533400"/>
            <a:ext cx="11300318" cy="597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smtClean="0">
                <a:solidFill>
                  <a:srgbClr val="3333FF"/>
                </a:solidFill>
                <a:ea typeface="黑体" panose="02010609060101010101" pitchFamily="49" charset="-122"/>
              </a:rPr>
              <a:t>6</a:t>
            </a:r>
            <a:r>
              <a:rPr lang="zh-CN" altLang="en-US" sz="2400" b="1" dirty="0" smtClean="0">
                <a:solidFill>
                  <a:srgbClr val="3333FF"/>
                </a:solidFill>
                <a:ea typeface="黑体" panose="02010609060101010101" pitchFamily="49" charset="-122"/>
              </a:rPr>
              <a:t>、</a:t>
            </a:r>
            <a:r>
              <a:rPr lang="zh-CN" altLang="en-US" sz="2400" b="1" dirty="0">
                <a:solidFill>
                  <a:srgbClr val="3333FF"/>
                </a:solidFill>
                <a:ea typeface="黑体" panose="02010609060101010101" pitchFamily="49" charset="-122"/>
              </a:rPr>
              <a:t>湿地萎缩</a:t>
            </a:r>
          </a:p>
          <a:p>
            <a:endParaRPr lang="zh-CN" altLang="en-US" dirty="0"/>
          </a:p>
          <a:p>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、成因：</a:t>
            </a:r>
          </a:p>
          <a:p>
            <a:endParaRPr lang="zh-CN" altLang="en-US" sz="2000" b="1" dirty="0">
              <a:latin typeface="黑体" panose="02010609060101010101" pitchFamily="49" charset="-122"/>
              <a:ea typeface="黑体" panose="02010609060101010101" pitchFamily="49" charset="-122"/>
            </a:endParaRPr>
          </a:p>
          <a:p>
            <a:r>
              <a:rPr lang="zh-CN" altLang="en-US" sz="2000" b="1" dirty="0">
                <a:solidFill>
                  <a:srgbClr val="FF0000"/>
                </a:solidFill>
                <a:ea typeface="黑体" panose="02010609060101010101" pitchFamily="49" charset="-122"/>
              </a:rPr>
              <a:t>自然： ①沉积物充满湖泊，沼泽②全球变暖</a:t>
            </a:r>
            <a:r>
              <a:rPr lang="en-US" altLang="zh-CN" sz="2000" b="1" dirty="0">
                <a:solidFill>
                  <a:srgbClr val="FF0000"/>
                </a:solidFill>
                <a:ea typeface="黑体" panose="02010609060101010101" pitchFamily="49" charset="-122"/>
              </a:rPr>
              <a:t>――</a:t>
            </a:r>
            <a:r>
              <a:rPr lang="zh-CN" altLang="en-US" sz="2000" b="1" dirty="0">
                <a:solidFill>
                  <a:srgbClr val="FF0000"/>
                </a:solidFill>
                <a:ea typeface="黑体" panose="02010609060101010101" pitchFamily="49" charset="-122"/>
              </a:rPr>
              <a:t>干化</a:t>
            </a:r>
          </a:p>
          <a:p>
            <a:r>
              <a:rPr lang="zh-CN" altLang="en-US" sz="2000" b="1" dirty="0">
                <a:solidFill>
                  <a:srgbClr val="FF0000"/>
                </a:solidFill>
                <a:ea typeface="黑体" panose="02010609060101010101" pitchFamily="49" charset="-122"/>
              </a:rPr>
              <a:t>人为： ①水土流失</a:t>
            </a:r>
            <a:r>
              <a:rPr lang="en-US" altLang="zh-CN" sz="2000" b="1" dirty="0">
                <a:solidFill>
                  <a:srgbClr val="FF0000"/>
                </a:solidFill>
                <a:ea typeface="黑体" panose="02010609060101010101" pitchFamily="49" charset="-122"/>
              </a:rPr>
              <a:t>――</a:t>
            </a:r>
            <a:r>
              <a:rPr lang="zh-CN" altLang="en-US" sz="2000" b="1" dirty="0">
                <a:solidFill>
                  <a:srgbClr val="FF0000"/>
                </a:solidFill>
                <a:ea typeface="黑体" panose="02010609060101010101" pitchFamily="49" charset="-122"/>
              </a:rPr>
              <a:t>淤积</a:t>
            </a:r>
          </a:p>
          <a:p>
            <a:r>
              <a:rPr lang="zh-CN" altLang="en-US" sz="2000" b="1" dirty="0">
                <a:solidFill>
                  <a:srgbClr val="FF0000"/>
                </a:solidFill>
                <a:ea typeface="黑体" panose="02010609060101010101" pitchFamily="49" charset="-122"/>
              </a:rPr>
              <a:t>            ②围湖造田、围海造陆</a:t>
            </a:r>
          </a:p>
          <a:p>
            <a:r>
              <a:rPr lang="zh-CN" altLang="en-US" sz="2000" b="1" dirty="0">
                <a:solidFill>
                  <a:srgbClr val="FF0000"/>
                </a:solidFill>
                <a:ea typeface="黑体" panose="02010609060101010101" pitchFamily="49" charset="-122"/>
              </a:rPr>
              <a:t>            ③污染加剧富营养化</a:t>
            </a:r>
          </a:p>
          <a:p>
            <a:r>
              <a:rPr lang="zh-CN" altLang="en-US" sz="2000" b="1" dirty="0">
                <a:solidFill>
                  <a:srgbClr val="FF0000"/>
                </a:solidFill>
                <a:ea typeface="黑体" panose="02010609060101010101" pitchFamily="49" charset="-122"/>
              </a:rPr>
              <a:t>            ④引水灌溉、截流</a:t>
            </a:r>
            <a:r>
              <a:rPr lang="en-US" altLang="zh-CN" sz="2000" b="1" dirty="0">
                <a:solidFill>
                  <a:srgbClr val="FF0000"/>
                </a:solidFill>
                <a:ea typeface="黑体" panose="02010609060101010101" pitchFamily="49" charset="-122"/>
              </a:rPr>
              <a:t>――</a:t>
            </a:r>
            <a:r>
              <a:rPr lang="zh-CN" altLang="en-US" sz="2000" b="1" dirty="0">
                <a:solidFill>
                  <a:srgbClr val="FF0000"/>
                </a:solidFill>
                <a:ea typeface="黑体" panose="02010609060101010101" pitchFamily="49" charset="-122"/>
              </a:rPr>
              <a:t>－水量减少</a:t>
            </a:r>
            <a:r>
              <a:rPr lang="en-US" altLang="zh-CN" sz="2000" b="1" dirty="0">
                <a:solidFill>
                  <a:srgbClr val="FF0000"/>
                </a:solidFill>
                <a:ea typeface="黑体" panose="02010609060101010101" pitchFamily="49" charset="-122"/>
              </a:rPr>
              <a:t>―――</a:t>
            </a:r>
            <a:r>
              <a:rPr lang="zh-CN" altLang="en-US" sz="2000" b="1" dirty="0">
                <a:solidFill>
                  <a:srgbClr val="FF0000"/>
                </a:solidFill>
                <a:ea typeface="黑体" panose="02010609060101010101" pitchFamily="49" charset="-122"/>
              </a:rPr>
              <a:t>水位下降</a:t>
            </a:r>
          </a:p>
          <a:p>
            <a:endParaRPr lang="zh-CN" altLang="en-US" sz="2000" b="1" dirty="0">
              <a:solidFill>
                <a:srgbClr val="FF0000"/>
              </a:solidFill>
              <a:ea typeface="黑体" panose="02010609060101010101" pitchFamily="49" charset="-122"/>
            </a:endParaRPr>
          </a:p>
          <a:p>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、影响：</a:t>
            </a:r>
          </a:p>
          <a:p>
            <a:r>
              <a:rPr lang="zh-CN" altLang="en-US" sz="2000" b="1" dirty="0">
                <a:solidFill>
                  <a:srgbClr val="660066"/>
                </a:solidFill>
                <a:latin typeface="黑体" panose="02010609060101010101" pitchFamily="49" charset="-122"/>
                <a:ea typeface="黑体" panose="02010609060101010101" pitchFamily="49" charset="-122"/>
              </a:rPr>
              <a:t>将使湖泊水体调节气候</a:t>
            </a:r>
            <a:r>
              <a:rPr lang="en-US" altLang="zh-CN" sz="2000"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黑体" panose="02010609060101010101" pitchFamily="49" charset="-122"/>
                <a:ea typeface="黑体" panose="02010609060101010101" pitchFamily="49" charset="-122"/>
              </a:rPr>
              <a:t>调温，增湿</a:t>
            </a:r>
            <a:r>
              <a:rPr lang="en-US" altLang="zh-CN" sz="2000"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黑体" panose="02010609060101010101" pitchFamily="49" charset="-122"/>
                <a:ea typeface="黑体" panose="02010609060101010101" pitchFamily="49" charset="-122"/>
              </a:rPr>
              <a:t>、调蓄水量</a:t>
            </a:r>
            <a:r>
              <a:rPr lang="en-US" altLang="zh-CN" sz="2000"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黑体" panose="02010609060101010101" pitchFamily="49" charset="-122"/>
                <a:ea typeface="黑体" panose="02010609060101010101" pitchFamily="49" charset="-122"/>
              </a:rPr>
              <a:t>减少洪水</a:t>
            </a:r>
            <a:r>
              <a:rPr lang="en-US" altLang="zh-CN" sz="2000"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黑体" panose="02010609060101010101" pitchFamily="49" charset="-122"/>
                <a:ea typeface="黑体" panose="02010609060101010101" pitchFamily="49" charset="-122"/>
              </a:rPr>
              <a:t>、美化环境</a:t>
            </a:r>
            <a:r>
              <a:rPr lang="en-US" altLang="zh-CN" sz="2000"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黑体" panose="02010609060101010101" pitchFamily="49" charset="-122"/>
                <a:ea typeface="黑体" panose="02010609060101010101" pitchFamily="49" charset="-122"/>
              </a:rPr>
              <a:t>旅游圣地</a:t>
            </a:r>
            <a:r>
              <a:rPr lang="en-US" altLang="zh-CN" sz="2000"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黑体" panose="02010609060101010101" pitchFamily="49" charset="-122"/>
                <a:ea typeface="黑体" panose="02010609060101010101" pitchFamily="49" charset="-122"/>
              </a:rPr>
              <a:t>、动植物的栖息地等功能丧失。湖泊面积缩减、水面缩小还往往导致湖水矿化度增加。</a:t>
            </a:r>
          </a:p>
          <a:p>
            <a:endParaRPr lang="zh-CN" altLang="en-US" sz="2000" b="1" dirty="0">
              <a:solidFill>
                <a:srgbClr val="660066"/>
              </a:solidFill>
              <a:latin typeface="黑体" panose="02010609060101010101" pitchFamily="49" charset="-122"/>
              <a:ea typeface="黑体" panose="02010609060101010101" pitchFamily="49" charset="-122"/>
            </a:endParaRPr>
          </a:p>
          <a:p>
            <a:r>
              <a:rPr lang="en-US" altLang="zh-CN" sz="2000" b="1" dirty="0">
                <a:latin typeface="黑体" panose="02010609060101010101" pitchFamily="49" charset="-122"/>
                <a:ea typeface="黑体" panose="02010609060101010101" pitchFamily="49" charset="-122"/>
              </a:rPr>
              <a:t>3</a:t>
            </a:r>
            <a:r>
              <a:rPr lang="zh-CN" altLang="en-US" sz="2000" b="1" dirty="0">
                <a:latin typeface="黑体" panose="02010609060101010101" pitchFamily="49" charset="-122"/>
                <a:ea typeface="黑体" panose="02010609060101010101" pitchFamily="49" charset="-122"/>
              </a:rPr>
              <a:t>、措施</a:t>
            </a:r>
            <a:r>
              <a:rPr lang="en-US" altLang="zh-CN" sz="2000" b="1" dirty="0">
                <a:latin typeface="黑体" panose="02010609060101010101" pitchFamily="49" charset="-122"/>
                <a:ea typeface="黑体" panose="02010609060101010101" pitchFamily="49" charset="-122"/>
              </a:rPr>
              <a:t>:</a:t>
            </a:r>
            <a:r>
              <a:rPr lang="en-US" altLang="zh-CN" dirty="0"/>
              <a:t>     </a:t>
            </a:r>
          </a:p>
          <a:p>
            <a:r>
              <a:rPr lang="en-US" altLang="zh-CN" sz="2000" b="1" dirty="0">
                <a:solidFill>
                  <a:srgbClr val="3333FF"/>
                </a:solidFill>
                <a:latin typeface="黑体" panose="02010609060101010101" pitchFamily="49" charset="-122"/>
                <a:ea typeface="黑体" panose="02010609060101010101" pitchFamily="49" charset="-122"/>
              </a:rPr>
              <a:t>①</a:t>
            </a:r>
            <a:r>
              <a:rPr lang="zh-CN" altLang="en-US" sz="2000" b="1" dirty="0">
                <a:solidFill>
                  <a:srgbClr val="3333FF"/>
                </a:solidFill>
                <a:latin typeface="黑体" panose="02010609060101010101" pitchFamily="49" charset="-122"/>
                <a:ea typeface="黑体" panose="02010609060101010101" pitchFamily="49" charset="-122"/>
              </a:rPr>
              <a:t>恢复和重建已退化和受损湿地、建立自然保护区</a:t>
            </a:r>
          </a:p>
          <a:p>
            <a:r>
              <a:rPr lang="zh-CN" altLang="en-US" sz="2000" b="1" dirty="0">
                <a:solidFill>
                  <a:srgbClr val="3333FF"/>
                </a:solidFill>
                <a:latin typeface="黑体" panose="02010609060101010101" pitchFamily="49" charset="-122"/>
                <a:ea typeface="黑体" panose="02010609060101010101" pitchFamily="49" charset="-122"/>
              </a:rPr>
              <a:t>②退耕还湿地</a:t>
            </a:r>
          </a:p>
          <a:p>
            <a:r>
              <a:rPr lang="zh-CN" altLang="en-US" sz="2000" b="1" dirty="0" smtClean="0">
                <a:solidFill>
                  <a:srgbClr val="3333FF"/>
                </a:solidFill>
                <a:latin typeface="黑体" panose="02010609060101010101" pitchFamily="49" charset="-122"/>
                <a:ea typeface="黑体" panose="02010609060101010101" pitchFamily="49" charset="-122"/>
              </a:rPr>
              <a:t>③</a:t>
            </a:r>
            <a:r>
              <a:rPr lang="zh-CN" altLang="en-US" sz="2000" b="1" dirty="0">
                <a:solidFill>
                  <a:srgbClr val="3333FF"/>
                </a:solidFill>
                <a:latin typeface="黑体" panose="02010609060101010101" pitchFamily="49" charset="-122"/>
                <a:ea typeface="黑体" panose="02010609060101010101" pitchFamily="49" charset="-122"/>
              </a:rPr>
              <a:t>植树造林</a:t>
            </a:r>
            <a:r>
              <a:rPr lang="en-US" altLang="zh-CN" sz="2000" b="1" dirty="0" smtClean="0">
                <a:solidFill>
                  <a:srgbClr val="3333FF"/>
                </a:solidFill>
                <a:latin typeface="黑体" panose="02010609060101010101" pitchFamily="49" charset="-122"/>
                <a:ea typeface="黑体" panose="02010609060101010101" pitchFamily="49" charset="-122"/>
              </a:rPr>
              <a:t>,</a:t>
            </a:r>
            <a:r>
              <a:rPr lang="zh-CN" altLang="en-US" sz="2000" b="1" dirty="0" smtClean="0">
                <a:solidFill>
                  <a:srgbClr val="3333FF"/>
                </a:solidFill>
                <a:latin typeface="黑体" panose="02010609060101010101" pitchFamily="49" charset="-122"/>
                <a:ea typeface="黑体" panose="02010609060101010101" pitchFamily="49" charset="-122"/>
              </a:rPr>
              <a:t>保持水土</a:t>
            </a:r>
            <a:endParaRPr lang="en-US" altLang="zh-CN" sz="2000" b="1" dirty="0">
              <a:solidFill>
                <a:srgbClr val="3333FF"/>
              </a:solidFill>
              <a:latin typeface="黑体" panose="02010609060101010101" pitchFamily="49" charset="-122"/>
              <a:ea typeface="黑体" panose="02010609060101010101" pitchFamily="49" charset="-122"/>
            </a:endParaRPr>
          </a:p>
          <a:p>
            <a:r>
              <a:rPr lang="zh-CN" altLang="en-US" sz="2000" b="1" dirty="0">
                <a:solidFill>
                  <a:srgbClr val="3333FF"/>
                </a:solidFill>
                <a:latin typeface="黑体" panose="02010609060101010101" pitchFamily="49" charset="-122"/>
                <a:ea typeface="黑体" panose="02010609060101010101" pitchFamily="49" charset="-122"/>
              </a:rPr>
              <a:t>④防治水污染，合理利用水资源</a:t>
            </a:r>
          </a:p>
        </p:txBody>
      </p:sp>
    </p:spTree>
    <p:extLst>
      <p:ext uri="{BB962C8B-B14F-4D97-AF65-F5344CB8AC3E}">
        <p14:creationId xmlns:p14="http://schemas.microsoft.com/office/powerpoint/2010/main" val="1233960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5524">
                                            <p:txEl>
                                              <p:pRg st="4" end="4"/>
                                            </p:txEl>
                                          </p:spTgt>
                                        </p:tgtEl>
                                        <p:attrNameLst>
                                          <p:attrName>style.visibility</p:attrName>
                                        </p:attrNameLst>
                                      </p:cBhvr>
                                      <p:to>
                                        <p:strVal val="visible"/>
                                      </p:to>
                                    </p:set>
                                    <p:animEffect transition="in" filter="blinds(horizontal)">
                                      <p:cBhvr>
                                        <p:cTn id="7" dur="500"/>
                                        <p:tgtEl>
                                          <p:spTgt spid="235524">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5524">
                                            <p:txEl>
                                              <p:pRg st="5" end="5"/>
                                            </p:txEl>
                                          </p:spTgt>
                                        </p:tgtEl>
                                        <p:attrNameLst>
                                          <p:attrName>style.visibility</p:attrName>
                                        </p:attrNameLst>
                                      </p:cBhvr>
                                      <p:to>
                                        <p:strVal val="visible"/>
                                      </p:to>
                                    </p:set>
                                    <p:animEffect transition="in" filter="blinds(horizontal)">
                                      <p:cBhvr>
                                        <p:cTn id="10" dur="500"/>
                                        <p:tgtEl>
                                          <p:spTgt spid="235524">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35524">
                                            <p:txEl>
                                              <p:pRg st="6" end="6"/>
                                            </p:txEl>
                                          </p:spTgt>
                                        </p:tgtEl>
                                        <p:attrNameLst>
                                          <p:attrName>style.visibility</p:attrName>
                                        </p:attrNameLst>
                                      </p:cBhvr>
                                      <p:to>
                                        <p:strVal val="visible"/>
                                      </p:to>
                                    </p:set>
                                    <p:animEffect transition="in" filter="blinds(horizontal)">
                                      <p:cBhvr>
                                        <p:cTn id="13" dur="500"/>
                                        <p:tgtEl>
                                          <p:spTgt spid="235524">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35524">
                                            <p:txEl>
                                              <p:pRg st="7" end="7"/>
                                            </p:txEl>
                                          </p:spTgt>
                                        </p:tgtEl>
                                        <p:attrNameLst>
                                          <p:attrName>style.visibility</p:attrName>
                                        </p:attrNameLst>
                                      </p:cBhvr>
                                      <p:to>
                                        <p:strVal val="visible"/>
                                      </p:to>
                                    </p:set>
                                    <p:animEffect transition="in" filter="blinds(horizontal)">
                                      <p:cBhvr>
                                        <p:cTn id="16" dur="500"/>
                                        <p:tgtEl>
                                          <p:spTgt spid="235524">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35524">
                                            <p:txEl>
                                              <p:pRg st="8" end="8"/>
                                            </p:txEl>
                                          </p:spTgt>
                                        </p:tgtEl>
                                        <p:attrNameLst>
                                          <p:attrName>style.visibility</p:attrName>
                                        </p:attrNameLst>
                                      </p:cBhvr>
                                      <p:to>
                                        <p:strVal val="visible"/>
                                      </p:to>
                                    </p:set>
                                    <p:animEffect transition="in" filter="blinds(horizontal)">
                                      <p:cBhvr>
                                        <p:cTn id="19" dur="500"/>
                                        <p:tgtEl>
                                          <p:spTgt spid="235524">
                                            <p:txEl>
                                              <p:pRg st="8" end="8"/>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35524">
                                            <p:txEl>
                                              <p:pRg st="11" end="11"/>
                                            </p:txEl>
                                          </p:spTgt>
                                        </p:tgtEl>
                                        <p:attrNameLst>
                                          <p:attrName>style.visibility</p:attrName>
                                        </p:attrNameLst>
                                      </p:cBhvr>
                                      <p:to>
                                        <p:strVal val="visible"/>
                                      </p:to>
                                    </p:set>
                                    <p:animEffect transition="in" filter="blinds(horizontal)">
                                      <p:cBhvr>
                                        <p:cTn id="24" dur="500"/>
                                        <p:tgtEl>
                                          <p:spTgt spid="235524">
                                            <p:txEl>
                                              <p:pRg st="11" end="1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235524">
                                            <p:txEl>
                                              <p:pRg st="14" end="14"/>
                                            </p:txEl>
                                          </p:spTgt>
                                        </p:tgtEl>
                                        <p:attrNameLst>
                                          <p:attrName>style.visibility</p:attrName>
                                        </p:attrNameLst>
                                      </p:cBhvr>
                                      <p:to>
                                        <p:strVal val="visible"/>
                                      </p:to>
                                    </p:set>
                                    <p:animEffect transition="in" filter="blinds(horizontal)">
                                      <p:cBhvr>
                                        <p:cTn id="29" dur="500"/>
                                        <p:tgtEl>
                                          <p:spTgt spid="235524">
                                            <p:txEl>
                                              <p:pRg st="14" end="14"/>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35524">
                                            <p:txEl>
                                              <p:pRg st="15" end="15"/>
                                            </p:txEl>
                                          </p:spTgt>
                                        </p:tgtEl>
                                        <p:attrNameLst>
                                          <p:attrName>style.visibility</p:attrName>
                                        </p:attrNameLst>
                                      </p:cBhvr>
                                      <p:to>
                                        <p:strVal val="visible"/>
                                      </p:to>
                                    </p:set>
                                    <p:animEffect transition="in" filter="blinds(horizontal)">
                                      <p:cBhvr>
                                        <p:cTn id="32" dur="500"/>
                                        <p:tgtEl>
                                          <p:spTgt spid="235524">
                                            <p:txEl>
                                              <p:pRg st="15" end="1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35524">
                                            <p:txEl>
                                              <p:pRg st="16" end="16"/>
                                            </p:txEl>
                                          </p:spTgt>
                                        </p:tgtEl>
                                        <p:attrNameLst>
                                          <p:attrName>style.visibility</p:attrName>
                                        </p:attrNameLst>
                                      </p:cBhvr>
                                      <p:to>
                                        <p:strVal val="visible"/>
                                      </p:to>
                                    </p:set>
                                    <p:animEffect transition="in" filter="blinds(horizontal)">
                                      <p:cBhvr>
                                        <p:cTn id="35" dur="500"/>
                                        <p:tgtEl>
                                          <p:spTgt spid="235524">
                                            <p:txEl>
                                              <p:pRg st="16" end="1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35524">
                                            <p:txEl>
                                              <p:pRg st="17" end="17"/>
                                            </p:txEl>
                                          </p:spTgt>
                                        </p:tgtEl>
                                        <p:attrNameLst>
                                          <p:attrName>style.visibility</p:attrName>
                                        </p:attrNameLst>
                                      </p:cBhvr>
                                      <p:to>
                                        <p:strVal val="visible"/>
                                      </p:to>
                                    </p:set>
                                    <p:animEffect transition="in" filter="blinds(horizontal)">
                                      <p:cBhvr>
                                        <p:cTn id="38" dur="500"/>
                                        <p:tgtEl>
                                          <p:spTgt spid="23552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018" name="Rectangle 2"/>
          <p:cNvSpPr>
            <a:spLocks noGrp="1" noChangeArrowheads="1"/>
          </p:cNvSpPr>
          <p:nvPr>
            <p:ph type="title" idx="4294967295"/>
          </p:nvPr>
        </p:nvSpPr>
        <p:spPr>
          <a:xfrm>
            <a:off x="0" y="-132181"/>
            <a:ext cx="10515600" cy="1325563"/>
          </a:xfrm>
        </p:spPr>
        <p:txBody>
          <a:bodyPr/>
          <a:lstStyle/>
          <a:p>
            <a:r>
              <a:rPr lang="zh-CN" altLang="en-US" b="1" dirty="0"/>
              <a:t>世界的生态破坏</a:t>
            </a:r>
          </a:p>
        </p:txBody>
      </p:sp>
      <p:pic>
        <p:nvPicPr>
          <p:cNvPr id="214019" name="Picture 3" descr="世界生态破坏"/>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524000" y="962526"/>
            <a:ext cx="9144000" cy="5895474"/>
          </a:xfrm>
          <a:noFill/>
        </p:spPr>
      </p:pic>
    </p:spTree>
    <p:extLst>
      <p:ext uri="{BB962C8B-B14F-4D97-AF65-F5344CB8AC3E}">
        <p14:creationId xmlns:p14="http://schemas.microsoft.com/office/powerpoint/2010/main" val="1049529061"/>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35775"/>
          </a:xfrm>
          <a:prstGeom prst="rect">
            <a:avLst/>
          </a:prstGeom>
          <a:noFill/>
          <a:extLst>
            <a:ext uri="{909E8E84-426E-40DD-AFC4-6F175D3DCCD1}">
              <a14:hiddenFill xmlns:a14="http://schemas.microsoft.com/office/drawing/2010/main">
                <a:solidFill>
                  <a:srgbClr val="FFFFFF"/>
                </a:solidFill>
              </a14:hiddenFill>
            </a:ext>
          </a:extLst>
        </p:spPr>
      </p:pic>
      <p:sp>
        <p:nvSpPr>
          <p:cNvPr id="163843" name="Text Box 3"/>
          <p:cNvSpPr txBox="1">
            <a:spLocks noChangeArrowheads="1"/>
          </p:cNvSpPr>
          <p:nvPr/>
        </p:nvSpPr>
        <p:spPr bwMode="auto">
          <a:xfrm>
            <a:off x="5410200" y="762001"/>
            <a:ext cx="2743200" cy="1801813"/>
          </a:xfrm>
          <a:prstGeom prst="rect">
            <a:avLst/>
          </a:prstGeom>
          <a:solidFill>
            <a:schemeClr val="bg1">
              <a:alpha val="57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0000"/>
                </a:solidFill>
                <a:ea typeface="华文细黑" panose="02010600040101010101" pitchFamily="2" charset="-122"/>
              </a:rPr>
              <a:t>水土流失，</a:t>
            </a:r>
          </a:p>
          <a:p>
            <a:pPr>
              <a:spcBef>
                <a:spcPct val="50000"/>
              </a:spcBef>
            </a:pPr>
            <a:r>
              <a:rPr lang="zh-CN" altLang="en-US" sz="2800" b="1">
                <a:solidFill>
                  <a:srgbClr val="FF0000"/>
                </a:solidFill>
                <a:ea typeface="华文细黑" panose="02010600040101010101" pitchFamily="2" charset="-122"/>
              </a:rPr>
              <a:t>黑土肥力下降，</a:t>
            </a:r>
          </a:p>
          <a:p>
            <a:pPr>
              <a:spcBef>
                <a:spcPct val="50000"/>
              </a:spcBef>
            </a:pPr>
            <a:r>
              <a:rPr lang="zh-CN" altLang="en-US" sz="2800" b="1">
                <a:solidFill>
                  <a:srgbClr val="FF0000"/>
                </a:solidFill>
                <a:ea typeface="华文细黑" panose="02010600040101010101" pitchFamily="2" charset="-122"/>
              </a:rPr>
              <a:t>湿地面积减少</a:t>
            </a:r>
          </a:p>
        </p:txBody>
      </p:sp>
      <p:sp>
        <p:nvSpPr>
          <p:cNvPr id="163844" name="Text Box 4"/>
          <p:cNvSpPr txBox="1">
            <a:spLocks noChangeArrowheads="1"/>
          </p:cNvSpPr>
          <p:nvPr/>
        </p:nvSpPr>
        <p:spPr bwMode="auto">
          <a:xfrm>
            <a:off x="8458200" y="533400"/>
            <a:ext cx="76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ea typeface="黑体" panose="02010609060101010101" pitchFamily="49" charset="-122"/>
              </a:rPr>
              <a:t>东北平原</a:t>
            </a:r>
          </a:p>
        </p:txBody>
      </p:sp>
      <p:sp>
        <p:nvSpPr>
          <p:cNvPr id="163845" name="Rectangle 5"/>
          <p:cNvSpPr>
            <a:spLocks noChangeArrowheads="1"/>
          </p:cNvSpPr>
          <p:nvPr/>
        </p:nvSpPr>
        <p:spPr bwMode="auto">
          <a:xfrm>
            <a:off x="1524000" y="0"/>
            <a:ext cx="7391400" cy="641350"/>
          </a:xfrm>
          <a:prstGeom prst="rect">
            <a:avLst/>
          </a:prstGeom>
          <a:solidFill>
            <a:schemeClr val="bg1">
              <a:alpha val="7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a:solidFill>
                  <a:srgbClr val="FF0000"/>
                </a:solidFill>
              </a:rPr>
              <a:t>我国生态环境问题</a:t>
            </a:r>
          </a:p>
        </p:txBody>
      </p:sp>
    </p:spTree>
    <p:extLst>
      <p:ext uri="{BB962C8B-B14F-4D97-AF65-F5344CB8AC3E}">
        <p14:creationId xmlns:p14="http://schemas.microsoft.com/office/powerpoint/2010/main" val="16619588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43"/>
                                        </p:tgtEl>
                                        <p:attrNameLst>
                                          <p:attrName>style.visibility</p:attrName>
                                        </p:attrNameLst>
                                      </p:cBhvr>
                                      <p:to>
                                        <p:strVal val="visible"/>
                                      </p:to>
                                    </p:set>
                                    <p:animEffect transition="in" filter="blinds(horizontal)">
                                      <p:cBhvr>
                                        <p:cTn id="7" dur="5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35775"/>
          </a:xfrm>
          <a:prstGeom prst="rect">
            <a:avLst/>
          </a:prstGeom>
          <a:noFill/>
          <a:extLst>
            <a:ext uri="{909E8E84-426E-40DD-AFC4-6F175D3DCCD1}">
              <a14:hiddenFill xmlns:a14="http://schemas.microsoft.com/office/drawing/2010/main">
                <a:solidFill>
                  <a:srgbClr val="FFFFFF"/>
                </a:solidFill>
              </a14:hiddenFill>
            </a:ext>
          </a:extLst>
        </p:spPr>
      </p:pic>
      <p:sp>
        <p:nvSpPr>
          <p:cNvPr id="164867" name="Text Box 3"/>
          <p:cNvSpPr txBox="1">
            <a:spLocks noChangeArrowheads="1"/>
          </p:cNvSpPr>
          <p:nvPr/>
        </p:nvSpPr>
        <p:spPr bwMode="auto">
          <a:xfrm>
            <a:off x="5410200" y="762001"/>
            <a:ext cx="2743200" cy="1801813"/>
          </a:xfrm>
          <a:prstGeom prst="rect">
            <a:avLst/>
          </a:prstGeom>
          <a:solidFill>
            <a:schemeClr val="bg1">
              <a:alpha val="57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0000"/>
                </a:solidFill>
                <a:ea typeface="华文细黑" panose="02010600040101010101" pitchFamily="2" charset="-122"/>
              </a:rPr>
              <a:t>水土流失，</a:t>
            </a:r>
          </a:p>
          <a:p>
            <a:pPr>
              <a:spcBef>
                <a:spcPct val="50000"/>
              </a:spcBef>
            </a:pPr>
            <a:r>
              <a:rPr lang="zh-CN" altLang="en-US" sz="2800" b="1">
                <a:solidFill>
                  <a:srgbClr val="FF0000"/>
                </a:solidFill>
                <a:ea typeface="华文细黑" panose="02010600040101010101" pitchFamily="2" charset="-122"/>
              </a:rPr>
              <a:t>黑土肥力下降，</a:t>
            </a:r>
          </a:p>
          <a:p>
            <a:pPr>
              <a:spcBef>
                <a:spcPct val="50000"/>
              </a:spcBef>
            </a:pPr>
            <a:r>
              <a:rPr lang="zh-CN" altLang="en-US" sz="2800" b="1">
                <a:solidFill>
                  <a:srgbClr val="FF0000"/>
                </a:solidFill>
                <a:ea typeface="华文细黑" panose="02010600040101010101" pitchFamily="2" charset="-122"/>
              </a:rPr>
              <a:t>湿地面积减少</a:t>
            </a:r>
          </a:p>
        </p:txBody>
      </p:sp>
      <p:sp>
        <p:nvSpPr>
          <p:cNvPr id="164868" name="Text Box 4"/>
          <p:cNvSpPr txBox="1">
            <a:spLocks noChangeArrowheads="1"/>
          </p:cNvSpPr>
          <p:nvPr/>
        </p:nvSpPr>
        <p:spPr bwMode="auto">
          <a:xfrm>
            <a:off x="8458200" y="533400"/>
            <a:ext cx="76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ea typeface="黑体" panose="02010609060101010101" pitchFamily="49" charset="-122"/>
              </a:rPr>
              <a:t>东北平原</a:t>
            </a:r>
          </a:p>
        </p:txBody>
      </p:sp>
      <p:sp>
        <p:nvSpPr>
          <p:cNvPr id="164869" name="Text Box 5"/>
          <p:cNvSpPr txBox="1">
            <a:spLocks noChangeArrowheads="1"/>
          </p:cNvSpPr>
          <p:nvPr/>
        </p:nvSpPr>
        <p:spPr bwMode="auto">
          <a:xfrm rot="2361323">
            <a:off x="8991600" y="1058258"/>
            <a:ext cx="533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ea typeface="黑体" panose="02010609060101010101" pitchFamily="49" charset="-122"/>
              </a:rPr>
              <a:t>东北林区</a:t>
            </a:r>
          </a:p>
        </p:txBody>
      </p:sp>
      <p:sp>
        <p:nvSpPr>
          <p:cNvPr id="164870" name="Text Box 6"/>
          <p:cNvSpPr txBox="1">
            <a:spLocks noChangeArrowheads="1"/>
          </p:cNvSpPr>
          <p:nvPr/>
        </p:nvSpPr>
        <p:spPr bwMode="auto">
          <a:xfrm>
            <a:off x="8001000" y="2895601"/>
            <a:ext cx="2438400" cy="830997"/>
          </a:xfrm>
          <a:prstGeom prst="rect">
            <a:avLst/>
          </a:prstGeom>
          <a:solidFill>
            <a:schemeClr val="bg1">
              <a:alpha val="69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ea typeface="黑体" panose="02010609060101010101" pitchFamily="49" charset="-122"/>
              </a:rPr>
              <a:t>森林资源破坏，覆盖率下降</a:t>
            </a:r>
          </a:p>
        </p:txBody>
      </p:sp>
      <p:sp>
        <p:nvSpPr>
          <p:cNvPr id="164871" name="Rectangle 7"/>
          <p:cNvSpPr>
            <a:spLocks noChangeArrowheads="1"/>
          </p:cNvSpPr>
          <p:nvPr/>
        </p:nvSpPr>
        <p:spPr bwMode="auto">
          <a:xfrm>
            <a:off x="1524000" y="0"/>
            <a:ext cx="7620000" cy="641350"/>
          </a:xfrm>
          <a:prstGeom prst="rect">
            <a:avLst/>
          </a:prstGeom>
          <a:solidFill>
            <a:schemeClr val="bg1">
              <a:alpha val="7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a:solidFill>
                  <a:srgbClr val="FF0000"/>
                </a:solidFill>
              </a:rPr>
              <a:t>我国生态环境问题</a:t>
            </a:r>
          </a:p>
        </p:txBody>
      </p:sp>
    </p:spTree>
    <p:extLst>
      <p:ext uri="{BB962C8B-B14F-4D97-AF65-F5344CB8AC3E}">
        <p14:creationId xmlns:p14="http://schemas.microsoft.com/office/powerpoint/2010/main" val="85643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870"/>
                                        </p:tgtEl>
                                        <p:attrNameLst>
                                          <p:attrName>style.visibility</p:attrName>
                                        </p:attrNameLst>
                                      </p:cBhvr>
                                      <p:to>
                                        <p:strVal val="visible"/>
                                      </p:to>
                                    </p:set>
                                    <p:animEffect transition="in" filter="blinds(horizontal)">
                                      <p:cBhvr>
                                        <p:cTn id="7" dur="500"/>
                                        <p:tgtEl>
                                          <p:spTgt spid="164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19"/>
</p:tagLst>
</file>

<file path=ppt/tags/tag10.xml><?xml version="1.0" encoding="utf-8"?>
<p:tagLst xmlns:a="http://schemas.openxmlformats.org/drawingml/2006/main" xmlns:r="http://schemas.openxmlformats.org/officeDocument/2006/relationships" xmlns:p="http://schemas.openxmlformats.org/presentationml/2006/main">
  <p:tag name="AS_UNIQUEID" val="155"/>
</p:tagLst>
</file>

<file path=ppt/tags/tag11.xml><?xml version="1.0" encoding="utf-8"?>
<p:tagLst xmlns:a="http://schemas.openxmlformats.org/drawingml/2006/main" xmlns:r="http://schemas.openxmlformats.org/officeDocument/2006/relationships" xmlns:p="http://schemas.openxmlformats.org/presentationml/2006/main">
  <p:tag name="AS_UNIQUEID" val="156"/>
</p:tagLst>
</file>

<file path=ppt/tags/tag12.xml><?xml version="1.0" encoding="utf-8"?>
<p:tagLst xmlns:a="http://schemas.openxmlformats.org/drawingml/2006/main" xmlns:r="http://schemas.openxmlformats.org/officeDocument/2006/relationships" xmlns:p="http://schemas.openxmlformats.org/presentationml/2006/main">
  <p:tag name="AS_UNIQUEID" val="157"/>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19"/>
</p:tagLst>
</file>

<file path=ppt/tags/tag14.xml><?xml version="1.0" encoding="utf-8"?>
<p:tagLst xmlns:a="http://schemas.openxmlformats.org/drawingml/2006/main" xmlns:r="http://schemas.openxmlformats.org/officeDocument/2006/relationships" xmlns:p="http://schemas.openxmlformats.org/presentationml/2006/main">
  <p:tag name="AS_UNIQUEID" val="159"/>
</p:tagLst>
</file>

<file path=ppt/tags/tag15.xml><?xml version="1.0" encoding="utf-8"?>
<p:tagLst xmlns:a="http://schemas.openxmlformats.org/drawingml/2006/main" xmlns:r="http://schemas.openxmlformats.org/officeDocument/2006/relationships" xmlns:p="http://schemas.openxmlformats.org/presentationml/2006/main">
  <p:tag name="AS_UNIQUEID" val="160"/>
</p:tagLst>
</file>

<file path=ppt/tags/tag16.xml><?xml version="1.0" encoding="utf-8"?>
<p:tagLst xmlns:a="http://schemas.openxmlformats.org/drawingml/2006/main" xmlns:r="http://schemas.openxmlformats.org/officeDocument/2006/relationships" xmlns:p="http://schemas.openxmlformats.org/presentationml/2006/main">
  <p:tag name="AS_UNIQUEID" val="161"/>
</p:tagLst>
</file>

<file path=ppt/tags/tag17.xml><?xml version="1.0" encoding="utf-8"?>
<p:tagLst xmlns:a="http://schemas.openxmlformats.org/drawingml/2006/main" xmlns:r="http://schemas.openxmlformats.org/officeDocument/2006/relationships" xmlns:p="http://schemas.openxmlformats.org/presentationml/2006/main">
  <p:tag name="AS_UNIQUEID" val="162"/>
</p:tagLst>
</file>

<file path=ppt/tags/tag18.xml><?xml version="1.0" encoding="utf-8"?>
<p:tagLst xmlns:a="http://schemas.openxmlformats.org/drawingml/2006/main" xmlns:r="http://schemas.openxmlformats.org/officeDocument/2006/relationships" xmlns:p="http://schemas.openxmlformats.org/presentationml/2006/main">
  <p:tag name="AS_UNIQUEID" val="16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 val="[&quot;general&quot;,&quot;frame&quot;]"/>
  <p:tag name="KSO_WM_SLIDE_CAN_ADD_NAVIGATION" val="1"/>
  <p:tag name="KSO_WM_SLIDE_ID" val="diagram20200819_1"/>
  <p:tag name="KSO_WM_SLIDE_INDEX" val="1"/>
  <p:tag name="KSO_WM_SLIDE_ITEM_CNT" val="0"/>
  <p:tag name="KSO_WM_SLIDE_LAYOUT" val="a_d"/>
  <p:tag name="KSO_WM_SLIDE_LAYOUT_CNT" val="1_4"/>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1,&quot;diagramDirection&quot;:0,&quot;canSetOverLayout&quot;:0,&quot;isOverLayout&quot;:0,&quot;normalSize&quot;:{&quot;size1&quot;:50.8},&quot;minSize&quot;:{&quot;size1&quot;:38.5},&quot;maxSize&quot;:{&quot;size1&quot;:63.8},&quot;edge&quot;:{&quot;left&quot;:true,&quot;top&quot;:true,&quot;right&quot;:false,&quot;bottom&quot;:true},&quot;subLayout&quot;:[{&quot;direction&quot;:0,&quot;horizontalAlign&quot;:-1,&quot;verticalAlign&quot;:-1,&quot;type&quot;:0,&quot;diagramDirection&quot;:0,&quot;canSetOverLayout&quot;:0,&quot;isOverLayout&quot;:0,&quot;margin&quot;:{&quot;left&quot;:1.277,&quot;top&quot;:1.682,&quot;right&quot;:0.045,&quot;bottom&quot;:0.368},&quot;edge&quot;:{&quot;left&quot;:true,&quot;top&quot;:true,&quot;right&quot;:false,&quot;bottom&quot;:false}},{&quot;direction&quot;:0,&quot;horizontalAlign&quot;:-1,&quot;verticalAlign&quot;:-1,&quot;type&quot;:0,&quot;diagramDirection&quot;:0,&quot;canSetOverLayout&quot;:0,&quot;isOverLayout&quot;:0,&quot;margin&quot;:{&quot;left&quot;:1.277,&quot;top&quot;:0.026,&quot;right&quot;:0.045,&quot;bottom&quot;:1.69},&quot;edge&quot;:{&quot;left&quot;:true,&quot;top&quot;:false,&quot;right&quot;:false,&quot;bottom&quot;:tru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POSITION" val="35*47"/>
  <p:tag name="KSO_WM_SLIDE_RATIO" val="1.777778"/>
  <p:tag name="KSO_WM_SLIDE_SIZE" val="888*444"/>
  <p:tag name="KSO_WM_SLIDE_SUBTYPE" val="picTxt"/>
  <p:tag name="KSO_WM_SLIDE_TYPE" val="text"/>
  <p:tag name="KSO_WM_TAG_VERSION" val="1.0"/>
  <p:tag name="KSO_WM_TEMPLATE_CATEGORY" val="diagram"/>
  <p:tag name="KSO_WM_TEMPLATE_COLOR_TYPE" val="1"/>
  <p:tag name="KSO_WM_TEMPLATE_INDEX" val="20200819"/>
  <p:tag name="KSO_WM_TEMPLATE_MASTER_TYPE" val="0"/>
  <p:tag name="KSO_WM_TEMPLATE_SUBCATEGORY" val="11"/>
  <p:tag name="KSO_WM_UNIT_SHOW_EDIT_AREA_INDICATION" val="1"/>
</p:tagLst>
</file>

<file path=ppt/tags/tag2.xml><?xml version="1.0" encoding="utf-8"?>
<p:tagLst xmlns:a="http://schemas.openxmlformats.org/drawingml/2006/main" xmlns:r="http://schemas.openxmlformats.org/officeDocument/2006/relationships" xmlns:p="http://schemas.openxmlformats.org/presentationml/2006/main">
  <p:tag name="AS_UNIQUEID" val="147"/>
</p:tagLst>
</file>

<file path=ppt/tags/tag20.xml><?xml version="1.0" encoding="utf-8"?>
<p:tagLst xmlns:a="http://schemas.openxmlformats.org/drawingml/2006/main" xmlns:r="http://schemas.openxmlformats.org/officeDocument/2006/relationships" xmlns:p="http://schemas.openxmlformats.org/presentationml/2006/main">
  <p:tag name="AS_UNIQUEID" val="171"/>
  <p:tag name="KSO_WM_BEAUTIFY_FLAG" val="#wm#"/>
  <p:tag name="KSO_WM_TAG_VERSION" val="1.0"/>
  <p:tag name="KSO_WM_TEMPLATE_CATEGORY" val="diagram"/>
  <p:tag name="KSO_WM_TEMPLATE_INDEX" val="20200819"/>
  <p:tag name="KSO_WM_UNIT_BLOCK" val="0"/>
  <p:tag name="KSO_WM_UNIT_COMPATIBLE" val="0"/>
  <p:tag name="KSO_WM_UNIT_DECORATE_INFO" val="{&quot;DecorateInfoX&quot;:{&quot;IsLeft&quot;:true,&quot;IsRight&quot;:false,&quot;IsAbs&quot;:true},&quot;DecorateInfoY&quot;:{&quot;IsTop&quot;:true,&quot;IsBottom&quot;:false,&quot;IsAbs&quot;:true}}"/>
  <p:tag name="KSO_WM_UNIT_DIAGRAM_ISNUMVISUAL" val="0"/>
  <p:tag name="KSO_WM_UNIT_DIAGRAM_ISREFERUNIT" val="0"/>
  <p:tag name="KSO_WM_UNIT_HIGHLIGHT" val="0"/>
  <p:tag name="KSO_WM_UNIT_ID" val="diagram20200819_1*i*3"/>
  <p:tag name="KSO_WM_UNIT_INDEX" val="3"/>
  <p:tag name="KSO_WM_UNIT_LAYERLEVEL" val="1"/>
  <p:tag name="KSO_WM_UNIT_SM_LIMIT_TYPE" val="2"/>
  <p:tag name="KSO_WM_UNIT_TYPE" val="i"/>
</p:tagLst>
</file>

<file path=ppt/tags/tag21.xml><?xml version="1.0" encoding="utf-8"?>
<p:tagLst xmlns:a="http://schemas.openxmlformats.org/drawingml/2006/main" xmlns:r="http://schemas.openxmlformats.org/officeDocument/2006/relationships" xmlns:p="http://schemas.openxmlformats.org/presentationml/2006/main">
  <p:tag name="AS_UNIQUEID" val="172"/>
</p:tagLst>
</file>

<file path=ppt/tags/tag22.xml><?xml version="1.0" encoding="utf-8"?>
<p:tagLst xmlns:a="http://schemas.openxmlformats.org/drawingml/2006/main" xmlns:r="http://schemas.openxmlformats.org/officeDocument/2006/relationships" xmlns:p="http://schemas.openxmlformats.org/presentationml/2006/main">
  <p:tag name="AS_UNIQUEID" val="173"/>
</p:tagLst>
</file>

<file path=ppt/tags/tag23.xml><?xml version="1.0" encoding="utf-8"?>
<p:tagLst xmlns:a="http://schemas.openxmlformats.org/drawingml/2006/main" xmlns:r="http://schemas.openxmlformats.org/officeDocument/2006/relationships" xmlns:p="http://schemas.openxmlformats.org/presentationml/2006/main">
  <p:tag name="AS_UNIQUEID" val="174"/>
</p:tagLst>
</file>

<file path=ppt/tags/tag24.xml><?xml version="1.0" encoding="utf-8"?>
<p:tagLst xmlns:a="http://schemas.openxmlformats.org/drawingml/2006/main" xmlns:r="http://schemas.openxmlformats.org/officeDocument/2006/relationships" xmlns:p="http://schemas.openxmlformats.org/presentationml/2006/main">
  <p:tag name="AS_UNIQUEID" val="175"/>
</p:tagLst>
</file>

<file path=ppt/tags/tag25.xml><?xml version="1.0" encoding="utf-8"?>
<p:tagLst xmlns:a="http://schemas.openxmlformats.org/drawingml/2006/main" xmlns:r="http://schemas.openxmlformats.org/officeDocument/2006/relationships" xmlns:p="http://schemas.openxmlformats.org/presentationml/2006/main">
  <p:tag name="AS_UNIQUEID" val="176"/>
</p:tagLst>
</file>

<file path=ppt/tags/tag26.xml><?xml version="1.0" encoding="utf-8"?>
<p:tagLst xmlns:a="http://schemas.openxmlformats.org/drawingml/2006/main" xmlns:r="http://schemas.openxmlformats.org/officeDocument/2006/relationships" xmlns:p="http://schemas.openxmlformats.org/presentationml/2006/main">
  <p:tag name="AS_UNIQUEID" val="177"/>
</p:tagLst>
</file>

<file path=ppt/tags/tag27.xml><?xml version="1.0" encoding="utf-8"?>
<p:tagLst xmlns:a="http://schemas.openxmlformats.org/drawingml/2006/main" xmlns:r="http://schemas.openxmlformats.org/officeDocument/2006/relationships" xmlns:p="http://schemas.openxmlformats.org/presentationml/2006/main">
  <p:tag name="AS_UNIQUEID" val="178"/>
</p:tagLst>
</file>

<file path=ppt/tags/tag28.xml><?xml version="1.0" encoding="utf-8"?>
<p:tagLst xmlns:a="http://schemas.openxmlformats.org/drawingml/2006/main" xmlns:r="http://schemas.openxmlformats.org/officeDocument/2006/relationships" xmlns:p="http://schemas.openxmlformats.org/presentationml/2006/main">
  <p:tag name="AS_UNIQUEID" val="179"/>
</p:tagLst>
</file>

<file path=ppt/tags/tag29.xml><?xml version="1.0" encoding="utf-8"?>
<p:tagLst xmlns:a="http://schemas.openxmlformats.org/drawingml/2006/main" xmlns:r="http://schemas.openxmlformats.org/officeDocument/2006/relationships" xmlns:p="http://schemas.openxmlformats.org/presentationml/2006/main">
  <p:tag name="AS_UNIQUEID" val="180"/>
</p:tagLst>
</file>

<file path=ppt/tags/tag3.xml><?xml version="1.0" encoding="utf-8"?>
<p:tagLst xmlns:a="http://schemas.openxmlformats.org/drawingml/2006/main" xmlns:r="http://schemas.openxmlformats.org/officeDocument/2006/relationships" xmlns:p="http://schemas.openxmlformats.org/presentationml/2006/main">
  <p:tag name="AS_UNIQUEID" val="148"/>
</p:tagLst>
</file>

<file path=ppt/tags/tag30.xml><?xml version="1.0" encoding="utf-8"?>
<p:tagLst xmlns:a="http://schemas.openxmlformats.org/drawingml/2006/main" xmlns:r="http://schemas.openxmlformats.org/officeDocument/2006/relationships" xmlns:p="http://schemas.openxmlformats.org/presentationml/2006/main">
  <p:tag name="AS_UNIQUEID" val="181"/>
</p:tagLst>
</file>

<file path=ppt/tags/tag31.xml><?xml version="1.0" encoding="utf-8"?>
<p:tagLst xmlns:a="http://schemas.openxmlformats.org/drawingml/2006/main" xmlns:r="http://schemas.openxmlformats.org/officeDocument/2006/relationships" xmlns:p="http://schemas.openxmlformats.org/presentationml/2006/main">
  <p:tag name="AS_UNIQUEID" val="182"/>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 val="[&quot;general&quot;,&quot;frame&quot;]"/>
  <p:tag name="KSO_WM_SLIDE_CAN_ADD_NAVIGATION" val="1"/>
  <p:tag name="KSO_WM_SLIDE_ID" val="diagram20200819_1"/>
  <p:tag name="KSO_WM_SLIDE_INDEX" val="1"/>
  <p:tag name="KSO_WM_SLIDE_ITEM_CNT" val="0"/>
  <p:tag name="KSO_WM_SLIDE_LAYOUT" val="a_d"/>
  <p:tag name="KSO_WM_SLIDE_LAYOUT_CNT" val="1_4"/>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1,&quot;diagramDirection&quot;:0,&quot;canSetOverLayout&quot;:0,&quot;isOverLayout&quot;:0,&quot;normalSize&quot;:{&quot;size1&quot;:50.8},&quot;minSize&quot;:{&quot;size1&quot;:38.5},&quot;maxSize&quot;:{&quot;size1&quot;:63.8},&quot;edge&quot;:{&quot;left&quot;:true,&quot;top&quot;:true,&quot;right&quot;:false,&quot;bottom&quot;:true},&quot;subLayout&quot;:[{&quot;direction&quot;:0,&quot;horizontalAlign&quot;:-1,&quot;verticalAlign&quot;:-1,&quot;type&quot;:0,&quot;diagramDirection&quot;:0,&quot;canSetOverLayout&quot;:0,&quot;isOverLayout&quot;:0,&quot;margin&quot;:{&quot;left&quot;:1.277,&quot;top&quot;:1.682,&quot;right&quot;:0.045,&quot;bottom&quot;:0.368},&quot;edge&quot;:{&quot;left&quot;:true,&quot;top&quot;:true,&quot;right&quot;:false,&quot;bottom&quot;:false}},{&quot;direction&quot;:0,&quot;horizontalAlign&quot;:-1,&quot;verticalAlign&quot;:-1,&quot;type&quot;:0,&quot;diagramDirection&quot;:0,&quot;canSetOverLayout&quot;:0,&quot;isOverLayout&quot;:0,&quot;margin&quot;:{&quot;left&quot;:1.277,&quot;top&quot;:0.026,&quot;right&quot;:0.045,&quot;bottom&quot;:1.69},&quot;edge&quot;:{&quot;left&quot;:true,&quot;top&quot;:false,&quot;right&quot;:false,&quot;bottom&quot;:tru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POSITION" val="35*47"/>
  <p:tag name="KSO_WM_SLIDE_RATIO" val="1.777778"/>
  <p:tag name="KSO_WM_SLIDE_SIZE" val="888*444"/>
  <p:tag name="KSO_WM_SLIDE_SUBTYPE" val="picTxt"/>
  <p:tag name="KSO_WM_SLIDE_TYPE" val="text"/>
  <p:tag name="KSO_WM_TAG_VERSION" val="1.0"/>
  <p:tag name="KSO_WM_TEMPLATE_CATEGORY" val="diagram"/>
  <p:tag name="KSO_WM_TEMPLATE_COLOR_TYPE" val="1"/>
  <p:tag name="KSO_WM_TEMPLATE_INDEX" val="20200819"/>
  <p:tag name="KSO_WM_TEMPLATE_MASTER_TYPE" val="0"/>
  <p:tag name="KSO_WM_TEMPLATE_SUBCATEGORY" val="11"/>
  <p:tag name="KSO_WM_UNIT_SHOW_EDIT_AREA_INDICATION" val="1"/>
</p:tagLst>
</file>

<file path=ppt/tags/tag33.xml><?xml version="1.0" encoding="utf-8"?>
<p:tagLst xmlns:a="http://schemas.openxmlformats.org/drawingml/2006/main" xmlns:r="http://schemas.openxmlformats.org/officeDocument/2006/relationships" xmlns:p="http://schemas.openxmlformats.org/presentationml/2006/main">
  <p:tag name="AS_UNIQUEID" val="187"/>
  <p:tag name="KSO_WM_BEAUTIFY_FLAG" val="#wm#"/>
  <p:tag name="KSO_WM_TAG_VERSION" val="1.0"/>
  <p:tag name="KSO_WM_TEMPLATE_CATEGORY" val="diagram"/>
  <p:tag name="KSO_WM_TEMPLATE_INDEX" val="20200819"/>
  <p:tag name="KSO_WM_UNIT_BLOCK" val="0"/>
  <p:tag name="KSO_WM_UNIT_COMPATIBLE" val="0"/>
  <p:tag name="KSO_WM_UNIT_DECORATE_INFO" val="{&quot;DecorateInfoX&quot;:{&quot;IsLeft&quot;:true,&quot;IsRight&quot;:false,&quot;IsAbs&quot;:true},&quot;DecorateInfoY&quot;:{&quot;IsTop&quot;:true,&quot;IsBottom&quot;:false,&quot;IsAbs&quot;:true}}"/>
  <p:tag name="KSO_WM_UNIT_DIAGRAM_ISNUMVISUAL" val="0"/>
  <p:tag name="KSO_WM_UNIT_DIAGRAM_ISREFERUNIT" val="0"/>
  <p:tag name="KSO_WM_UNIT_HIGHLIGHT" val="0"/>
  <p:tag name="KSO_WM_UNIT_ID" val="diagram20200819_1*i*3"/>
  <p:tag name="KSO_WM_UNIT_INDEX" val="3"/>
  <p:tag name="KSO_WM_UNIT_LAYERLEVEL" val="1"/>
  <p:tag name="KSO_WM_UNIT_SM_LIMIT_TYPE" val="2"/>
  <p:tag name="KSO_WM_UNIT_TYPE" val="i"/>
</p:tagLst>
</file>

<file path=ppt/tags/tag34.xml><?xml version="1.0" encoding="utf-8"?>
<p:tagLst xmlns:a="http://schemas.openxmlformats.org/drawingml/2006/main" xmlns:r="http://schemas.openxmlformats.org/officeDocument/2006/relationships" xmlns:p="http://schemas.openxmlformats.org/presentationml/2006/main">
  <p:tag name="AS_UNIQUEID" val="188"/>
</p:tagLst>
</file>

<file path=ppt/tags/tag35.xml><?xml version="1.0" encoding="utf-8"?>
<p:tagLst xmlns:a="http://schemas.openxmlformats.org/drawingml/2006/main" xmlns:r="http://schemas.openxmlformats.org/officeDocument/2006/relationships" xmlns:p="http://schemas.openxmlformats.org/presentationml/2006/main">
  <p:tag name="AS_UNIQUEID" val="189"/>
</p:tagLst>
</file>

<file path=ppt/tags/tag36.xml><?xml version="1.0" encoding="utf-8"?>
<p:tagLst xmlns:a="http://schemas.openxmlformats.org/drawingml/2006/main" xmlns:r="http://schemas.openxmlformats.org/officeDocument/2006/relationships" xmlns:p="http://schemas.openxmlformats.org/presentationml/2006/main">
  <p:tag name="AS_UNIQUEID" val="190"/>
</p:tagLst>
</file>

<file path=ppt/tags/tag37.xml><?xml version="1.0" encoding="utf-8"?>
<p:tagLst xmlns:a="http://schemas.openxmlformats.org/drawingml/2006/main" xmlns:r="http://schemas.openxmlformats.org/officeDocument/2006/relationships" xmlns:p="http://schemas.openxmlformats.org/presentationml/2006/main">
  <p:tag name="AS_UNIQUEID" val="191"/>
</p:tagLst>
</file>

<file path=ppt/tags/tag38.xml><?xml version="1.0" encoding="utf-8"?>
<p:tagLst xmlns:a="http://schemas.openxmlformats.org/drawingml/2006/main" xmlns:r="http://schemas.openxmlformats.org/officeDocument/2006/relationships" xmlns:p="http://schemas.openxmlformats.org/presentationml/2006/main">
  <p:tag name="AS_UNIQUEID" val="192"/>
</p:tagLst>
</file>

<file path=ppt/tags/tag39.xml><?xml version="1.0" encoding="utf-8"?>
<p:tagLst xmlns:a="http://schemas.openxmlformats.org/drawingml/2006/main" xmlns:r="http://schemas.openxmlformats.org/officeDocument/2006/relationships" xmlns:p="http://schemas.openxmlformats.org/presentationml/2006/main">
  <p:tag name="AS_UNIQUEID" val="193"/>
</p:tagLst>
</file>

<file path=ppt/tags/tag4.xml><?xml version="1.0" encoding="utf-8"?>
<p:tagLst xmlns:a="http://schemas.openxmlformats.org/drawingml/2006/main" xmlns:r="http://schemas.openxmlformats.org/officeDocument/2006/relationships" xmlns:p="http://schemas.openxmlformats.org/presentationml/2006/main">
  <p:tag name="AS_UNIQUEID" val="149"/>
</p:tagLst>
</file>

<file path=ppt/tags/tag40.xml><?xml version="1.0" encoding="utf-8"?>
<p:tagLst xmlns:a="http://schemas.openxmlformats.org/drawingml/2006/main" xmlns:r="http://schemas.openxmlformats.org/officeDocument/2006/relationships" xmlns:p="http://schemas.openxmlformats.org/presentationml/2006/main">
  <p:tag name="AS_UNIQUEID" val="184"/>
</p:tagLst>
</file>

<file path=ppt/tags/tag41.xml><?xml version="1.0" encoding="utf-8"?>
<p:tagLst xmlns:a="http://schemas.openxmlformats.org/drawingml/2006/main" xmlns:r="http://schemas.openxmlformats.org/officeDocument/2006/relationships" xmlns:p="http://schemas.openxmlformats.org/presentationml/2006/main">
  <p:tag name="AS_UNIQUEID" val="185"/>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SLIDE_BACKGROUND" val="[&quot;general&quot;,&quot;frame&quot;]"/>
  <p:tag name="KSO_WM_SLIDE_CAN_ADD_NAVIGATION" val="1"/>
  <p:tag name="KSO_WM_SLIDE_ID" val="diagram20200819_1"/>
  <p:tag name="KSO_WM_SLIDE_INDEX" val="1"/>
  <p:tag name="KSO_WM_SLIDE_ITEM_CNT" val="0"/>
  <p:tag name="KSO_WM_SLIDE_LAYOUT" val="a_d"/>
  <p:tag name="KSO_WM_SLIDE_LAYOUT_CNT" val="1_4"/>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1,&quot;diagramDirection&quot;:0,&quot;canSetOverLayout&quot;:0,&quot;isOverLayout&quot;:0,&quot;normalSize&quot;:{&quot;size1&quot;:50.8},&quot;minSize&quot;:{&quot;size1&quot;:38.5},&quot;maxSize&quot;:{&quot;size1&quot;:63.8},&quot;edge&quot;:{&quot;left&quot;:true,&quot;top&quot;:true,&quot;right&quot;:false,&quot;bottom&quot;:true},&quot;subLayout&quot;:[{&quot;direction&quot;:0,&quot;horizontalAlign&quot;:-1,&quot;verticalAlign&quot;:-1,&quot;type&quot;:0,&quot;diagramDirection&quot;:0,&quot;canSetOverLayout&quot;:0,&quot;isOverLayout&quot;:0,&quot;margin&quot;:{&quot;left&quot;:1.277,&quot;top&quot;:1.682,&quot;right&quot;:0.045,&quot;bottom&quot;:0.368},&quot;edge&quot;:{&quot;left&quot;:true,&quot;top&quot;:true,&quot;right&quot;:false,&quot;bottom&quot;:false}},{&quot;direction&quot;:0,&quot;horizontalAlign&quot;:-1,&quot;verticalAlign&quot;:-1,&quot;type&quot;:0,&quot;diagramDirection&quot;:0,&quot;canSetOverLayout&quot;:0,&quot;isOverLayout&quot;:0,&quot;margin&quot;:{&quot;left&quot;:1.277,&quot;top&quot;:0.026,&quot;right&quot;:0.045,&quot;bottom&quot;:1.69},&quot;edge&quot;:{&quot;left&quot;:true,&quot;top&quot;:false,&quot;right&quot;:false,&quot;bottom&quot;:tru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POSITION" val="35*47"/>
  <p:tag name="KSO_WM_SLIDE_RATIO" val="1.777778"/>
  <p:tag name="KSO_WM_SLIDE_SIZE" val="888*444"/>
  <p:tag name="KSO_WM_SLIDE_SUBTYPE" val="picTxt"/>
  <p:tag name="KSO_WM_SLIDE_TYPE" val="text"/>
  <p:tag name="KSO_WM_TAG_VERSION" val="1.0"/>
  <p:tag name="KSO_WM_TEMPLATE_CATEGORY" val="diagram"/>
  <p:tag name="KSO_WM_TEMPLATE_COLOR_TYPE" val="1"/>
  <p:tag name="KSO_WM_TEMPLATE_INDEX" val="20200819"/>
  <p:tag name="KSO_WM_TEMPLATE_MASTER_TYPE" val="0"/>
  <p:tag name="KSO_WM_TEMPLATE_SUBCATEGORY" val="11"/>
  <p:tag name="KSO_WM_UNIT_SHOW_EDIT_AREA_INDICATION" val="1"/>
</p:tagLst>
</file>

<file path=ppt/tags/tag43.xml><?xml version="1.0" encoding="utf-8"?>
<p:tagLst xmlns:a="http://schemas.openxmlformats.org/drawingml/2006/main" xmlns:r="http://schemas.openxmlformats.org/officeDocument/2006/relationships" xmlns:p="http://schemas.openxmlformats.org/presentationml/2006/main">
  <p:tag name="AS_UNIQUEID" val="198"/>
  <p:tag name="KSO_WM_BEAUTIFY_FLAG" val="#wm#"/>
  <p:tag name="KSO_WM_TAG_VERSION" val="1.0"/>
  <p:tag name="KSO_WM_TEMPLATE_CATEGORY" val="diagram"/>
  <p:tag name="KSO_WM_TEMPLATE_INDEX" val="20200819"/>
  <p:tag name="KSO_WM_UNIT_BLOCK" val="0"/>
  <p:tag name="KSO_WM_UNIT_COMPATIBLE" val="0"/>
  <p:tag name="KSO_WM_UNIT_DECORATE_INFO" val="{&quot;DecorateInfoX&quot;:{&quot;IsLeft&quot;:true,&quot;IsRight&quot;:false,&quot;IsAbs&quot;:true},&quot;DecorateInfoY&quot;:{&quot;IsTop&quot;:true,&quot;IsBottom&quot;:false,&quot;IsAbs&quot;:true}}"/>
  <p:tag name="KSO_WM_UNIT_DIAGRAM_ISNUMVISUAL" val="0"/>
  <p:tag name="KSO_WM_UNIT_DIAGRAM_ISREFERUNIT" val="0"/>
  <p:tag name="KSO_WM_UNIT_HIGHLIGHT" val="0"/>
  <p:tag name="KSO_WM_UNIT_ID" val="diagram20200819_1*i*3"/>
  <p:tag name="KSO_WM_UNIT_INDEX" val="3"/>
  <p:tag name="KSO_WM_UNIT_LAYERLEVEL" val="1"/>
  <p:tag name="KSO_WM_UNIT_SM_LIMIT_TYPE" val="2"/>
  <p:tag name="KSO_WM_UNIT_TYPE" val="i"/>
</p:tagLst>
</file>

<file path=ppt/tags/tag44.xml><?xml version="1.0" encoding="utf-8"?>
<p:tagLst xmlns:a="http://schemas.openxmlformats.org/drawingml/2006/main" xmlns:r="http://schemas.openxmlformats.org/officeDocument/2006/relationships" xmlns:p="http://schemas.openxmlformats.org/presentationml/2006/main">
  <p:tag name="AS_UNIQUEID" val="199"/>
</p:tagLst>
</file>

<file path=ppt/tags/tag45.xml><?xml version="1.0" encoding="utf-8"?>
<p:tagLst xmlns:a="http://schemas.openxmlformats.org/drawingml/2006/main" xmlns:r="http://schemas.openxmlformats.org/officeDocument/2006/relationships" xmlns:p="http://schemas.openxmlformats.org/presentationml/2006/main">
  <p:tag name="AS_UNIQUEID" val="200"/>
</p:tagLst>
</file>

<file path=ppt/tags/tag46.xml><?xml version="1.0" encoding="utf-8"?>
<p:tagLst xmlns:a="http://schemas.openxmlformats.org/drawingml/2006/main" xmlns:r="http://schemas.openxmlformats.org/officeDocument/2006/relationships" xmlns:p="http://schemas.openxmlformats.org/presentationml/2006/main">
  <p:tag name="AS_UNIQUEID" val="201"/>
</p:tagLst>
</file>

<file path=ppt/tags/tag47.xml><?xml version="1.0" encoding="utf-8"?>
<p:tagLst xmlns:a="http://schemas.openxmlformats.org/drawingml/2006/main" xmlns:r="http://schemas.openxmlformats.org/officeDocument/2006/relationships" xmlns:p="http://schemas.openxmlformats.org/presentationml/2006/main">
  <p:tag name="AS_UNIQUEID" val="202"/>
</p:tagLst>
</file>

<file path=ppt/tags/tag48.xml><?xml version="1.0" encoding="utf-8"?>
<p:tagLst xmlns:a="http://schemas.openxmlformats.org/drawingml/2006/main" xmlns:r="http://schemas.openxmlformats.org/officeDocument/2006/relationships" xmlns:p="http://schemas.openxmlformats.org/presentationml/2006/main">
  <p:tag name="AS_UNIQUEID" val="203"/>
</p:tagLst>
</file>

<file path=ppt/tags/tag49.xml><?xml version="1.0" encoding="utf-8"?>
<p:tagLst xmlns:a="http://schemas.openxmlformats.org/drawingml/2006/main" xmlns:r="http://schemas.openxmlformats.org/officeDocument/2006/relationships" xmlns:p="http://schemas.openxmlformats.org/presentationml/2006/main">
  <p:tag name="AS_UNIQUEID" val="195"/>
</p:tagLst>
</file>

<file path=ppt/tags/tag5.xml><?xml version="1.0" encoding="utf-8"?>
<p:tagLst xmlns:a="http://schemas.openxmlformats.org/drawingml/2006/main" xmlns:r="http://schemas.openxmlformats.org/officeDocument/2006/relationships" xmlns:p="http://schemas.openxmlformats.org/presentationml/2006/main">
  <p:tag name="AS_UNIQUEID" val="150"/>
</p:tagLst>
</file>

<file path=ppt/tags/tag50.xml><?xml version="1.0" encoding="utf-8"?>
<p:tagLst xmlns:a="http://schemas.openxmlformats.org/drawingml/2006/main" xmlns:r="http://schemas.openxmlformats.org/officeDocument/2006/relationships" xmlns:p="http://schemas.openxmlformats.org/presentationml/2006/main">
  <p:tag name="AS_UNIQUEID" val="196"/>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19"/>
</p:tagLst>
</file>

<file path=ppt/tags/tag52.xml><?xml version="1.0" encoding="utf-8"?>
<p:tagLst xmlns:a="http://schemas.openxmlformats.org/drawingml/2006/main" xmlns:r="http://schemas.openxmlformats.org/officeDocument/2006/relationships" xmlns:p="http://schemas.openxmlformats.org/presentationml/2006/main">
  <p:tag name="AS_UNIQUEID" val="233"/>
</p:tagLst>
</file>

<file path=ppt/tags/tag53.xml><?xml version="1.0" encoding="utf-8"?>
<p:tagLst xmlns:a="http://schemas.openxmlformats.org/drawingml/2006/main" xmlns:r="http://schemas.openxmlformats.org/officeDocument/2006/relationships" xmlns:p="http://schemas.openxmlformats.org/presentationml/2006/main">
  <p:tag name="AS_UNIQUEID" val="234"/>
</p:tagLst>
</file>

<file path=ppt/tags/tag54.xml><?xml version="1.0" encoding="utf-8"?>
<p:tagLst xmlns:a="http://schemas.openxmlformats.org/drawingml/2006/main" xmlns:r="http://schemas.openxmlformats.org/officeDocument/2006/relationships" xmlns:p="http://schemas.openxmlformats.org/presentationml/2006/main">
  <p:tag name="AS_UNIQUEID" val="235"/>
</p:tagLst>
</file>

<file path=ppt/tags/tag55.xml><?xml version="1.0" encoding="utf-8"?>
<p:tagLst xmlns:a="http://schemas.openxmlformats.org/drawingml/2006/main" xmlns:r="http://schemas.openxmlformats.org/officeDocument/2006/relationships" xmlns:p="http://schemas.openxmlformats.org/presentationml/2006/main">
  <p:tag name="AS_UNIQUEID" val="236"/>
</p:tagLst>
</file>

<file path=ppt/tags/tag56.xml><?xml version="1.0" encoding="utf-8"?>
<p:tagLst xmlns:a="http://schemas.openxmlformats.org/drawingml/2006/main" xmlns:r="http://schemas.openxmlformats.org/officeDocument/2006/relationships" xmlns:p="http://schemas.openxmlformats.org/presentationml/2006/main">
  <p:tag name="AS_UNIQUEID" val="237"/>
</p:tagLst>
</file>

<file path=ppt/tags/tag57.xml><?xml version="1.0" encoding="utf-8"?>
<p:tagLst xmlns:a="http://schemas.openxmlformats.org/drawingml/2006/main" xmlns:r="http://schemas.openxmlformats.org/officeDocument/2006/relationships" xmlns:p="http://schemas.openxmlformats.org/presentationml/2006/main">
  <p:tag name="AS_UNIQUEID" val="238"/>
</p:tagLst>
</file>

<file path=ppt/tags/tag58.xml><?xml version="1.0" encoding="utf-8"?>
<p:tagLst xmlns:a="http://schemas.openxmlformats.org/drawingml/2006/main" xmlns:r="http://schemas.openxmlformats.org/officeDocument/2006/relationships" xmlns:p="http://schemas.openxmlformats.org/presentationml/2006/main">
  <p:tag name="AS_UNIQUEID" val="239"/>
</p:tagLst>
</file>

<file path=ppt/tags/tag59.xml><?xml version="1.0" encoding="utf-8"?>
<p:tagLst xmlns:a="http://schemas.openxmlformats.org/drawingml/2006/main" xmlns:r="http://schemas.openxmlformats.org/officeDocument/2006/relationships" xmlns:p="http://schemas.openxmlformats.org/presentationml/2006/main">
  <p:tag name="AS_UNIQUEID" val="240"/>
</p:tagLst>
</file>

<file path=ppt/tags/tag6.xml><?xml version="1.0" encoding="utf-8"?>
<p:tagLst xmlns:a="http://schemas.openxmlformats.org/drawingml/2006/main" xmlns:r="http://schemas.openxmlformats.org/officeDocument/2006/relationships" xmlns:p="http://schemas.openxmlformats.org/presentationml/2006/main">
  <p:tag name="AS_UNIQUEID" val="151"/>
</p:tagLst>
</file>

<file path=ppt/tags/tag60.xml><?xml version="1.0" encoding="utf-8"?>
<p:tagLst xmlns:a="http://schemas.openxmlformats.org/drawingml/2006/main" xmlns:r="http://schemas.openxmlformats.org/officeDocument/2006/relationships" xmlns:p="http://schemas.openxmlformats.org/presentationml/2006/main">
  <p:tag name="AS_UNIQUEID" val="241"/>
</p:tagLst>
</file>

<file path=ppt/tags/tag61.xml><?xml version="1.0" encoding="utf-8"?>
<p:tagLst xmlns:a="http://schemas.openxmlformats.org/drawingml/2006/main" xmlns:r="http://schemas.openxmlformats.org/officeDocument/2006/relationships" xmlns:p="http://schemas.openxmlformats.org/presentationml/2006/main">
  <p:tag name="AS_UNIQUEID" val="242"/>
</p:tagLst>
</file>

<file path=ppt/tags/tag62.xml><?xml version="1.0" encoding="utf-8"?>
<p:tagLst xmlns:a="http://schemas.openxmlformats.org/drawingml/2006/main" xmlns:r="http://schemas.openxmlformats.org/officeDocument/2006/relationships" xmlns:p="http://schemas.openxmlformats.org/presentationml/2006/main">
  <p:tag name="AS_UNIQUEID" val="243"/>
</p:tagLst>
</file>

<file path=ppt/tags/tag63.xml><?xml version="1.0" encoding="utf-8"?>
<p:tagLst xmlns:a="http://schemas.openxmlformats.org/drawingml/2006/main" xmlns:r="http://schemas.openxmlformats.org/officeDocument/2006/relationships" xmlns:p="http://schemas.openxmlformats.org/presentationml/2006/main">
  <p:tag name="AS_UNIQUEID" val="244"/>
</p:tagLst>
</file>

<file path=ppt/tags/tag64.xml><?xml version="1.0" encoding="utf-8"?>
<p:tagLst xmlns:a="http://schemas.openxmlformats.org/drawingml/2006/main" xmlns:r="http://schemas.openxmlformats.org/officeDocument/2006/relationships" xmlns:p="http://schemas.openxmlformats.org/presentationml/2006/main">
  <p:tag name="AS_UNIQUEID" val="245"/>
</p:tagLst>
</file>

<file path=ppt/tags/tag65.xml><?xml version="1.0" encoding="utf-8"?>
<p:tagLst xmlns:a="http://schemas.openxmlformats.org/drawingml/2006/main" xmlns:r="http://schemas.openxmlformats.org/officeDocument/2006/relationships" xmlns:p="http://schemas.openxmlformats.org/presentationml/2006/main">
  <p:tag name="AS_UNIQUEID" val="246"/>
</p:tagLst>
</file>

<file path=ppt/tags/tag66.xml><?xml version="1.0" encoding="utf-8"?>
<p:tagLst xmlns:a="http://schemas.openxmlformats.org/drawingml/2006/main" xmlns:r="http://schemas.openxmlformats.org/officeDocument/2006/relationships" xmlns:p="http://schemas.openxmlformats.org/presentationml/2006/main">
  <p:tag name="AS_UNIQUEID" val="247"/>
</p:tagLst>
</file>

<file path=ppt/tags/tag67.xml><?xml version="1.0" encoding="utf-8"?>
<p:tagLst xmlns:a="http://schemas.openxmlformats.org/drawingml/2006/main" xmlns:r="http://schemas.openxmlformats.org/officeDocument/2006/relationships" xmlns:p="http://schemas.openxmlformats.org/presentationml/2006/main">
  <p:tag name="AS_UNIQUEID" val="248"/>
</p:tagLst>
</file>

<file path=ppt/tags/tag68.xml><?xml version="1.0" encoding="utf-8"?>
<p:tagLst xmlns:a="http://schemas.openxmlformats.org/drawingml/2006/main" xmlns:r="http://schemas.openxmlformats.org/officeDocument/2006/relationships" xmlns:p="http://schemas.openxmlformats.org/presentationml/2006/main">
  <p:tag name="AS_UNIQUEID" val="177"/>
</p:tagLst>
</file>

<file path=ppt/tags/tag69.xml><?xml version="1.0" encoding="utf-8"?>
<p:tagLst xmlns:a="http://schemas.openxmlformats.org/drawingml/2006/main" xmlns:r="http://schemas.openxmlformats.org/officeDocument/2006/relationships" xmlns:p="http://schemas.openxmlformats.org/presentationml/2006/main">
  <p:tag name="AS_UNIQUEID" val="86"/>
</p:tagLst>
</file>

<file path=ppt/tags/tag7.xml><?xml version="1.0" encoding="utf-8"?>
<p:tagLst xmlns:a="http://schemas.openxmlformats.org/drawingml/2006/main" xmlns:r="http://schemas.openxmlformats.org/officeDocument/2006/relationships" xmlns:p="http://schemas.openxmlformats.org/presentationml/2006/main">
  <p:tag name="AS_UNIQUEID" val="152"/>
</p:tagLst>
</file>

<file path=ppt/tags/tag70.xml><?xml version="1.0" encoding="utf-8"?>
<p:tagLst xmlns:a="http://schemas.openxmlformats.org/drawingml/2006/main" xmlns:r="http://schemas.openxmlformats.org/officeDocument/2006/relationships" xmlns:p="http://schemas.openxmlformats.org/presentationml/2006/main">
  <p:tag name="AS_UNIQUEID" val="86"/>
</p:tagLst>
</file>

<file path=ppt/tags/tag71.xml><?xml version="1.0" encoding="utf-8"?>
<p:tagLst xmlns:a="http://schemas.openxmlformats.org/drawingml/2006/main" xmlns:r="http://schemas.openxmlformats.org/officeDocument/2006/relationships" xmlns:p="http://schemas.openxmlformats.org/presentationml/2006/main">
  <p:tag name="AS_UNIQUEID" val="204"/>
</p:tagLst>
</file>

<file path=ppt/tags/tag72.xml><?xml version="1.0" encoding="utf-8"?>
<p:tagLst xmlns:a="http://schemas.openxmlformats.org/drawingml/2006/main" xmlns:r="http://schemas.openxmlformats.org/officeDocument/2006/relationships" xmlns:p="http://schemas.openxmlformats.org/presentationml/2006/main">
  <p:tag name="AS_UNIQUEID" val="86"/>
</p:tagLst>
</file>

<file path=ppt/tags/tag73.xml><?xml version="1.0" encoding="utf-8"?>
<p:tagLst xmlns:a="http://schemas.openxmlformats.org/drawingml/2006/main" xmlns:r="http://schemas.openxmlformats.org/officeDocument/2006/relationships" xmlns:p="http://schemas.openxmlformats.org/presentationml/2006/main">
  <p:tag name="AS_UNIQUEID" val="223"/>
</p:tagLst>
</file>

<file path=ppt/tags/tag74.xml><?xml version="1.0" encoding="utf-8"?>
<p:tagLst xmlns:a="http://schemas.openxmlformats.org/drawingml/2006/main" xmlns:r="http://schemas.openxmlformats.org/officeDocument/2006/relationships" xmlns:p="http://schemas.openxmlformats.org/presentationml/2006/main">
  <p:tag name="AS_UNIQUEID" val="224"/>
</p:tagLst>
</file>

<file path=ppt/tags/tag75.xml><?xml version="1.0" encoding="utf-8"?>
<p:tagLst xmlns:a="http://schemas.openxmlformats.org/drawingml/2006/main" xmlns:r="http://schemas.openxmlformats.org/officeDocument/2006/relationships" xmlns:p="http://schemas.openxmlformats.org/presentationml/2006/main">
  <p:tag name="AS_UNIQUEID" val="225"/>
</p:tagLst>
</file>

<file path=ppt/tags/tag76.xml><?xml version="1.0" encoding="utf-8"?>
<p:tagLst xmlns:a="http://schemas.openxmlformats.org/drawingml/2006/main" xmlns:r="http://schemas.openxmlformats.org/officeDocument/2006/relationships" xmlns:p="http://schemas.openxmlformats.org/presentationml/2006/main">
  <p:tag name="AS_UNIQUEID" val="98"/>
</p:tagLst>
</file>

<file path=ppt/tags/tag77.xml><?xml version="1.0" encoding="utf-8"?>
<p:tagLst xmlns:a="http://schemas.openxmlformats.org/drawingml/2006/main" xmlns:r="http://schemas.openxmlformats.org/officeDocument/2006/relationships" xmlns:p="http://schemas.openxmlformats.org/presentationml/2006/main">
  <p:tag name="AS_UNIQUEID" val="97"/>
</p:tagLst>
</file>

<file path=ppt/tags/tag78.xml><?xml version="1.0" encoding="utf-8"?>
<p:tagLst xmlns:a="http://schemas.openxmlformats.org/drawingml/2006/main" xmlns:r="http://schemas.openxmlformats.org/officeDocument/2006/relationships" xmlns:p="http://schemas.openxmlformats.org/presentationml/2006/main">
  <p:tag name="AS_UNIQUEID" val="98"/>
</p:tagLst>
</file>

<file path=ppt/tags/tag79.xml><?xml version="1.0" encoding="utf-8"?>
<p:tagLst xmlns:a="http://schemas.openxmlformats.org/drawingml/2006/main" xmlns:r="http://schemas.openxmlformats.org/officeDocument/2006/relationships" xmlns:p="http://schemas.openxmlformats.org/presentationml/2006/main">
  <p:tag name="AS_UNIQUEID" val="99"/>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19"/>
</p:tagLst>
</file>

<file path=ppt/tags/tag80.xml><?xml version="1.0" encoding="utf-8"?>
<p:tagLst xmlns:a="http://schemas.openxmlformats.org/drawingml/2006/main" xmlns:r="http://schemas.openxmlformats.org/officeDocument/2006/relationships" xmlns:p="http://schemas.openxmlformats.org/presentationml/2006/main">
  <p:tag name="AS_UNIQUEID" val="100"/>
</p:tagLst>
</file>

<file path=ppt/tags/tag81.xml><?xml version="1.0" encoding="utf-8"?>
<p:tagLst xmlns:a="http://schemas.openxmlformats.org/drawingml/2006/main" xmlns:r="http://schemas.openxmlformats.org/officeDocument/2006/relationships" xmlns:p="http://schemas.openxmlformats.org/presentationml/2006/main">
  <p:tag name="AS_UNIQUEID" val="101"/>
</p:tagLst>
</file>

<file path=ppt/tags/tag82.xml><?xml version="1.0" encoding="utf-8"?>
<p:tagLst xmlns:a="http://schemas.openxmlformats.org/drawingml/2006/main" xmlns:r="http://schemas.openxmlformats.org/officeDocument/2006/relationships" xmlns:p="http://schemas.openxmlformats.org/presentationml/2006/main">
  <p:tag name="AS_UNIQUEID" val="102"/>
</p:tagLst>
</file>

<file path=ppt/tags/tag83.xml><?xml version="1.0" encoding="utf-8"?>
<p:tagLst xmlns:a="http://schemas.openxmlformats.org/drawingml/2006/main" xmlns:r="http://schemas.openxmlformats.org/officeDocument/2006/relationships" xmlns:p="http://schemas.openxmlformats.org/presentationml/2006/main">
  <p:tag name="AS_UNIQUEID" val="103"/>
</p:tagLst>
</file>

<file path=ppt/tags/tag84.xml><?xml version="1.0" encoding="utf-8"?>
<p:tagLst xmlns:a="http://schemas.openxmlformats.org/drawingml/2006/main" xmlns:r="http://schemas.openxmlformats.org/officeDocument/2006/relationships" xmlns:p="http://schemas.openxmlformats.org/presentationml/2006/main">
  <p:tag name="AS_UNIQUEID" val="104"/>
</p:tagLst>
</file>

<file path=ppt/tags/tag85.xml><?xml version="1.0" encoding="utf-8"?>
<p:tagLst xmlns:a="http://schemas.openxmlformats.org/drawingml/2006/main" xmlns:r="http://schemas.openxmlformats.org/officeDocument/2006/relationships" xmlns:p="http://schemas.openxmlformats.org/presentationml/2006/main">
  <p:tag name="AS_UNIQUEID" val="229"/>
</p:tagLst>
</file>

<file path=ppt/tags/tag86.xml><?xml version="1.0" encoding="utf-8"?>
<p:tagLst xmlns:a="http://schemas.openxmlformats.org/drawingml/2006/main" xmlns:r="http://schemas.openxmlformats.org/officeDocument/2006/relationships" xmlns:p="http://schemas.openxmlformats.org/presentationml/2006/main">
  <p:tag name="AS_UNIQUEID" val="230"/>
</p:tagLst>
</file>

<file path=ppt/tags/tag87.xml><?xml version="1.0" encoding="utf-8"?>
<p:tagLst xmlns:a="http://schemas.openxmlformats.org/drawingml/2006/main" xmlns:r="http://schemas.openxmlformats.org/officeDocument/2006/relationships" xmlns:p="http://schemas.openxmlformats.org/presentationml/2006/main">
  <p:tag name="AS_UNIQUEID" val="231"/>
</p:tagLst>
</file>

<file path=ppt/tags/tag9.xml><?xml version="1.0" encoding="utf-8"?>
<p:tagLst xmlns:a="http://schemas.openxmlformats.org/drawingml/2006/main" xmlns:r="http://schemas.openxmlformats.org/officeDocument/2006/relationships" xmlns:p="http://schemas.openxmlformats.org/presentationml/2006/main">
  <p:tag name="AS_UNIQUEID" val="1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2084</TotalTime>
  <Words>8076</Words>
  <Application>Microsoft Office PowerPoint</Application>
  <PresentationFormat>宽屏</PresentationFormat>
  <Paragraphs>956</Paragraphs>
  <Slides>162</Slides>
  <Notes>15</Notes>
  <HiddenSlides>5</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1</vt:i4>
      </vt:variant>
      <vt:variant>
        <vt:lpstr>幻灯片标题</vt:lpstr>
      </vt:variant>
      <vt:variant>
        <vt:i4>162</vt:i4>
      </vt:variant>
    </vt:vector>
  </HeadingPairs>
  <TitlesOfParts>
    <vt:vector size="192" baseType="lpstr">
      <vt:lpstr>Arial Unicode MS</vt:lpstr>
      <vt:lpstr>等线</vt:lpstr>
      <vt:lpstr>等线 Light</vt:lpstr>
      <vt:lpstr>汉仪菱心体简</vt:lpstr>
      <vt:lpstr>黑体</vt:lpstr>
      <vt:lpstr>黑体ＣＳ</vt:lpstr>
      <vt:lpstr>华文行楷</vt:lpstr>
      <vt:lpstr>华文隶书</vt:lpstr>
      <vt:lpstr>华文细黑</vt:lpstr>
      <vt:lpstr>华文新魏</vt:lpstr>
      <vt:lpstr>华文中宋</vt:lpstr>
      <vt:lpstr>楷体</vt:lpstr>
      <vt:lpstr>楷体_GB2312</vt:lpstr>
      <vt:lpstr>隶书</vt:lpstr>
      <vt:lpstr>宋体</vt:lpstr>
      <vt:lpstr>微软雅黑</vt:lpstr>
      <vt:lpstr>幼圆</vt:lpstr>
      <vt:lpstr>Arial</vt:lpstr>
      <vt:lpstr>Calibri</vt:lpstr>
      <vt:lpstr>Calibri Light</vt:lpstr>
      <vt:lpstr>Constantia</vt:lpstr>
      <vt:lpstr>Franklin Gothic Book</vt:lpstr>
      <vt:lpstr>Franklin Gothic Demi</vt:lpstr>
      <vt:lpstr>Tahoma</vt:lpstr>
      <vt:lpstr>Times New Roman</vt:lpstr>
      <vt:lpstr>Verdana</vt:lpstr>
      <vt:lpstr>Wingdings</vt:lpstr>
      <vt:lpstr>Wingdings 2</vt:lpstr>
      <vt:lpstr>Office 主题</vt:lpstr>
      <vt:lpstr>文档</vt:lpstr>
      <vt:lpstr>PowerPoint 演示文稿</vt:lpstr>
      <vt:lpstr>PowerPoint 演示文稿</vt:lpstr>
      <vt:lpstr>PowerPoint 演示文稿</vt:lpstr>
      <vt:lpstr>PowerPoint 演示文稿</vt:lpstr>
      <vt:lpstr>4、环境问题的类型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我国水资源问题地区差异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龙的对话</vt:lpstr>
      <vt:lpstr>PowerPoint 演示文稿</vt:lpstr>
      <vt:lpstr>“十”字架的沉重</vt:lpstr>
      <vt:lpstr>愚公“哇”山</vt:lpstr>
      <vt:lpstr>危险行动</vt:lpstr>
      <vt:lpstr>武林群侠传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外来物种的侵入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世界的生态破坏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葫芦如此猖獗（四川）</vt:lpstr>
      <vt:lpstr>PowerPoint 演示文稿</vt:lpstr>
      <vt:lpstr>这样的水， 怎能饮用？</vt:lpstr>
      <vt:lpstr>曾今清澈的小溪已被污染</vt:lpstr>
      <vt:lpstr>如今的小河，如今的桨，如此沉重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62</cp:revision>
  <dcterms:created xsi:type="dcterms:W3CDTF">2021-03-26T00:53:12Z</dcterms:created>
  <dcterms:modified xsi:type="dcterms:W3CDTF">2021-04-01T02:48:04Z</dcterms:modified>
</cp:coreProperties>
</file>